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281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5" r:id="rId13"/>
    <p:sldId id="352" r:id="rId14"/>
    <p:sldId id="357" r:id="rId15"/>
    <p:sldId id="354" r:id="rId16"/>
    <p:sldId id="356" r:id="rId17"/>
    <p:sldId id="341" r:id="rId18"/>
    <p:sldId id="34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DFC"/>
    <a:srgbClr val="68E5BC"/>
    <a:srgbClr val="61D5AE"/>
    <a:srgbClr val="4DC1E3"/>
    <a:srgbClr val="004581"/>
    <a:srgbClr val="01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56" autoAdjust="0"/>
    <p:restoredTop sz="94648"/>
  </p:normalViewPr>
  <p:slideViewPr>
    <p:cSldViewPr snapToGrid="0" snapToObjects="1">
      <p:cViewPr varScale="1">
        <p:scale>
          <a:sx n="70" d="100"/>
          <a:sy n="70" d="100"/>
        </p:scale>
        <p:origin x="187" y="38"/>
      </p:cViewPr>
      <p:guideLst>
        <p:guide pos="3840"/>
        <p:guide orient="horz" pos="30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366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742B-F331-0541-AB43-1EB267687704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A47B-E69E-6C41-B3FC-D44330E6F6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65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2312-295B-3B4A-97FD-EADFED3E45ED}" type="datetimeFigureOut">
              <a:rPr lang="pl-PL" smtClean="0"/>
              <a:t>2018-03-26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7207E-4B23-B44E-B4EA-69222EA7DBD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>
            <a:extLst>
              <a:ext uri="{FF2B5EF4-FFF2-40B4-BE49-F238E27FC236}">
                <a16:creationId xmlns="" xmlns:a16="http://schemas.microsoft.com/office/drawing/2014/main" id="{DA2E8ADC-F22C-4D3F-BAE1-D37A1799D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204"/>
            <a:ext cx="12192000" cy="68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B402252D-0C6D-4360-ABC9-7A1F584A2713}"/>
              </a:ext>
            </a:extLst>
          </p:cNvPr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4" name="AutoShape 3">
              <a:extLst>
                <a:ext uri="{FF2B5EF4-FFF2-40B4-BE49-F238E27FC236}">
                  <a16:creationId xmlns="" xmlns:a16="http://schemas.microsoft.com/office/drawing/2014/main" id="{8A8D74E0-FD89-48F8-A923-779E59BF30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DA871B99-2C03-4D06-A328-E4C34E94B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4DB0CAF0-12F9-4EAB-83DD-931525F11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E3D38236-6385-410B-A9DD-E910D2319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31554D4A-1F11-4D56-8E5F-BD25336D44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E6DEA289-242F-4A42-89EA-28999A73F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0FF817ED-8C3E-4689-ADDE-4379A3A89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31" name="Tytuł 1">
            <a:extLst>
              <a:ext uri="{FF2B5EF4-FFF2-40B4-BE49-F238E27FC236}">
                <a16:creationId xmlns="" xmlns:a16="http://schemas.microsoft.com/office/drawing/2014/main" id="{32A63D59-1D95-432D-9966-DAA7A1C04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462" y="1041399"/>
            <a:ext cx="4681537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="" xmlns:a16="http://schemas.microsoft.com/office/drawing/2014/main" id="{D8F136E7-DB45-49E0-A52D-8C097DFB1034}"/>
              </a:ext>
            </a:extLst>
          </p:cNvPr>
          <p:cNvSpPr/>
          <p:nvPr userDrawn="1"/>
        </p:nvSpPr>
        <p:spPr>
          <a:xfrm>
            <a:off x="3827463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827463" y="3664930"/>
            <a:ext cx="4681536" cy="2464408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411" userDrawn="1">
          <p15:clr>
            <a:srgbClr val="5ACBF0"/>
          </p15:clr>
        </p15:guide>
        <p15:guide id="2" pos="5360" userDrawn="1">
          <p15:clr>
            <a:srgbClr val="5ACBF0"/>
          </p15:clr>
        </p15:guide>
        <p15:guide id="3" orient="horz" pos="2296" userDrawn="1">
          <p15:clr>
            <a:srgbClr val="5ACBF0"/>
          </p15:clr>
        </p15:guide>
        <p15:guide id="4" orient="horz" pos="2364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+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325" y="264497"/>
            <a:ext cx="10808665" cy="858920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4389438" cy="61861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/>
          </p:nvPr>
        </p:nvSpPr>
        <p:spPr>
          <a:xfrm>
            <a:off x="695325" y="1952625"/>
            <a:ext cx="4399929" cy="41767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wykresu 4"/>
          <p:cNvSpPr>
            <a:spLocks noGrp="1"/>
          </p:cNvSpPr>
          <p:nvPr>
            <p:ph type="chart" sz="quarter" idx="16"/>
          </p:nvPr>
        </p:nvSpPr>
        <p:spPr>
          <a:xfrm>
            <a:off x="5375276" y="1151663"/>
            <a:ext cx="6121400" cy="4977676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731" userDrawn="1">
          <p15:clr>
            <a:srgbClr val="5ACBF0"/>
          </p15:clr>
        </p15:guide>
        <p15:guide id="6" pos="3205" userDrawn="1">
          <p15:clr>
            <a:srgbClr val="5ACBF0"/>
          </p15:clr>
        </p15:guide>
        <p15:guide id="8" pos="3386" userDrawn="1">
          <p15:clr>
            <a:srgbClr val="5ACBF0"/>
          </p15:clr>
        </p15:guide>
        <p15:guide id="10" orient="horz" pos="709" userDrawn="1">
          <p15:clr>
            <a:srgbClr val="5ACBF0"/>
          </p15:clr>
        </p15:guide>
        <p15:guide id="11" orient="horz" pos="1230" userDrawn="1">
          <p15:clr>
            <a:srgbClr val="5ACBF0"/>
          </p15:clr>
        </p15:guide>
        <p15:guide id="12" orient="horz" pos="1117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 +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1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88010" y="3108961"/>
            <a:ext cx="4396754" cy="302037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wykresu 11"/>
          <p:cNvSpPr>
            <a:spLocks noGrp="1"/>
          </p:cNvSpPr>
          <p:nvPr>
            <p:ph type="chart" sz="quarter" idx="16"/>
          </p:nvPr>
        </p:nvSpPr>
        <p:spPr>
          <a:xfrm>
            <a:off x="5375275" y="1123418"/>
            <a:ext cx="6121399" cy="500592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Symbol zastępczy tekstu 13"/>
          <p:cNvSpPr>
            <a:spLocks noGrp="1"/>
          </p:cNvSpPr>
          <p:nvPr>
            <p:ph type="body" sz="quarter" idx="15"/>
          </p:nvPr>
        </p:nvSpPr>
        <p:spPr>
          <a:xfrm>
            <a:off x="695324" y="1762024"/>
            <a:ext cx="4389439" cy="1274802"/>
          </a:xfrm>
          <a:solidFill>
            <a:schemeClr val="bg1"/>
          </a:solidFill>
          <a:effectLst>
            <a:outerShdw dist="38100" dir="6600000" sx="99000" sy="99000" algn="t" rotWithShape="0">
              <a:schemeClr val="accent2"/>
            </a:outerShdw>
          </a:effectLst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Symbol zastępczy tekstu 9"/>
          <p:cNvSpPr>
            <a:spLocks noGrp="1"/>
          </p:cNvSpPr>
          <p:nvPr>
            <p:ph type="body" sz="quarter" idx="17"/>
          </p:nvPr>
        </p:nvSpPr>
        <p:spPr>
          <a:xfrm>
            <a:off x="695325" y="1151662"/>
            <a:ext cx="4389438" cy="61861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911" userDrawn="1">
          <p15:clr>
            <a:srgbClr val="5ACBF0"/>
          </p15:clr>
        </p15:guide>
        <p15:guide id="4" orient="horz" pos="1956" userDrawn="1">
          <p15:clr>
            <a:srgbClr val="5ACBF0"/>
          </p15:clr>
        </p15:guide>
        <p15:guide id="5" orient="horz" pos="1117" userDrawn="1">
          <p15:clr>
            <a:srgbClr val="5ACBF0"/>
          </p15:clr>
        </p15:guide>
        <p15:guide id="6" pos="3386" userDrawn="1">
          <p15:clr>
            <a:srgbClr val="5ACBF0"/>
          </p15:clr>
        </p15:guide>
        <p15:guide id="7" pos="3205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 + 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8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1136169" y="4812921"/>
            <a:ext cx="2913076" cy="1307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1136169" y="4076700"/>
            <a:ext cx="2913075" cy="599435"/>
          </a:xfrm>
          <a:solidFill>
            <a:schemeClr val="bg1"/>
          </a:solidFill>
          <a:effectLst>
            <a:outerShdw dist="25400" dir="5700000" algn="tl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1531633" y="1834738"/>
            <a:ext cx="2141068" cy="2141068"/>
            <a:chOff x="1552384" y="1953051"/>
            <a:chExt cx="1672281" cy="1672281"/>
          </a:xfrm>
        </p:grpSpPr>
        <p:sp>
          <p:nvSpPr>
            <p:cNvPr id="20" name="Owal 19"/>
            <p:cNvSpPr/>
            <p:nvPr/>
          </p:nvSpPr>
          <p:spPr>
            <a:xfrm>
              <a:off x="1552384" y="1953051"/>
              <a:ext cx="1672281" cy="167228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Owal 20"/>
            <p:cNvSpPr/>
            <p:nvPr/>
          </p:nvSpPr>
          <p:spPr>
            <a:xfrm>
              <a:off x="1651145" y="2051812"/>
              <a:ext cx="1474758" cy="14747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5" name="Symbol zastępczy zawartości 4"/>
          <p:cNvSpPr>
            <a:spLocks noGrp="1"/>
          </p:cNvSpPr>
          <p:nvPr>
            <p:ph sz="quarter" idx="20"/>
          </p:nvPr>
        </p:nvSpPr>
        <p:spPr>
          <a:xfrm>
            <a:off x="1652070" y="1961184"/>
            <a:ext cx="1888174" cy="1895489"/>
          </a:xfrm>
          <a:prstGeom prst="ellipse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grpSp>
        <p:nvGrpSpPr>
          <p:cNvPr id="34" name="Grupa 33"/>
          <p:cNvGrpSpPr/>
          <p:nvPr userDrawn="1"/>
        </p:nvGrpSpPr>
        <p:grpSpPr>
          <a:xfrm>
            <a:off x="5009913" y="1831622"/>
            <a:ext cx="2141068" cy="2141068"/>
            <a:chOff x="1552384" y="1953051"/>
            <a:chExt cx="1672281" cy="1672281"/>
          </a:xfrm>
        </p:grpSpPr>
        <p:sp>
          <p:nvSpPr>
            <p:cNvPr id="35" name="Owal 34"/>
            <p:cNvSpPr/>
            <p:nvPr/>
          </p:nvSpPr>
          <p:spPr>
            <a:xfrm>
              <a:off x="1552384" y="1953051"/>
              <a:ext cx="1672281" cy="167228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dirty="0"/>
            </a:p>
          </p:txBody>
        </p:sp>
        <p:sp>
          <p:nvSpPr>
            <p:cNvPr id="36" name="Owal 35"/>
            <p:cNvSpPr/>
            <p:nvPr/>
          </p:nvSpPr>
          <p:spPr>
            <a:xfrm>
              <a:off x="1651145" y="2051812"/>
              <a:ext cx="1474758" cy="14747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7" name="Symbol zastępczy zawartości 4"/>
          <p:cNvSpPr>
            <a:spLocks noGrp="1"/>
          </p:cNvSpPr>
          <p:nvPr>
            <p:ph sz="quarter" idx="25"/>
          </p:nvPr>
        </p:nvSpPr>
        <p:spPr>
          <a:xfrm>
            <a:off x="5130350" y="1958068"/>
            <a:ext cx="1888174" cy="1895489"/>
          </a:xfrm>
          <a:prstGeom prst="ellipse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grpSp>
        <p:nvGrpSpPr>
          <p:cNvPr id="38" name="Grupa 37"/>
          <p:cNvGrpSpPr/>
          <p:nvPr userDrawn="1"/>
        </p:nvGrpSpPr>
        <p:grpSpPr>
          <a:xfrm>
            <a:off x="8485474" y="1831622"/>
            <a:ext cx="2141068" cy="2141068"/>
            <a:chOff x="1552384" y="1953051"/>
            <a:chExt cx="1672281" cy="1672281"/>
          </a:xfrm>
        </p:grpSpPr>
        <p:sp>
          <p:nvSpPr>
            <p:cNvPr id="39" name="Owal 38"/>
            <p:cNvSpPr/>
            <p:nvPr/>
          </p:nvSpPr>
          <p:spPr>
            <a:xfrm>
              <a:off x="1552384" y="1953051"/>
              <a:ext cx="1672281" cy="167228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dirty="0"/>
            </a:p>
          </p:txBody>
        </p:sp>
        <p:sp>
          <p:nvSpPr>
            <p:cNvPr id="40" name="Owal 39"/>
            <p:cNvSpPr/>
            <p:nvPr/>
          </p:nvSpPr>
          <p:spPr>
            <a:xfrm>
              <a:off x="1651145" y="2051812"/>
              <a:ext cx="1474758" cy="14747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1" name="Symbol zastępczy zawartości 4"/>
          <p:cNvSpPr>
            <a:spLocks noGrp="1"/>
          </p:cNvSpPr>
          <p:nvPr>
            <p:ph sz="quarter" idx="26"/>
          </p:nvPr>
        </p:nvSpPr>
        <p:spPr>
          <a:xfrm>
            <a:off x="8605911" y="1958068"/>
            <a:ext cx="1888174" cy="1895489"/>
          </a:xfrm>
          <a:prstGeom prst="ellipse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3" name="Symbol zastępczy tekstu 9"/>
          <p:cNvSpPr>
            <a:spLocks noGrp="1"/>
          </p:cNvSpPr>
          <p:nvPr>
            <p:ph type="body" sz="quarter" idx="27"/>
          </p:nvPr>
        </p:nvSpPr>
        <p:spPr>
          <a:xfrm>
            <a:off x="4625507" y="4819028"/>
            <a:ext cx="2910356" cy="1307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4" name="Symbol zastępczy tekstu 9"/>
          <p:cNvSpPr>
            <a:spLocks noGrp="1"/>
          </p:cNvSpPr>
          <p:nvPr>
            <p:ph type="body" sz="quarter" idx="28"/>
          </p:nvPr>
        </p:nvSpPr>
        <p:spPr>
          <a:xfrm>
            <a:off x="4625508" y="4093029"/>
            <a:ext cx="2910356" cy="589213"/>
          </a:xfrm>
          <a:solidFill>
            <a:schemeClr val="bg1"/>
          </a:solidFill>
          <a:effectLst>
            <a:outerShdw dist="25400" dir="5700000" algn="tl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6" name="Symbol zastępczy tekstu 9"/>
          <p:cNvSpPr>
            <a:spLocks noGrp="1"/>
          </p:cNvSpPr>
          <p:nvPr>
            <p:ph type="body" sz="quarter" idx="29"/>
          </p:nvPr>
        </p:nvSpPr>
        <p:spPr>
          <a:xfrm>
            <a:off x="8112125" y="4821410"/>
            <a:ext cx="2944149" cy="1307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7" name="Symbol zastępczy tekstu 9"/>
          <p:cNvSpPr>
            <a:spLocks noGrp="1"/>
          </p:cNvSpPr>
          <p:nvPr>
            <p:ph type="body" sz="quarter" idx="30"/>
          </p:nvPr>
        </p:nvSpPr>
        <p:spPr>
          <a:xfrm>
            <a:off x="8112126" y="4076700"/>
            <a:ext cx="2944149" cy="607924"/>
          </a:xfrm>
          <a:solidFill>
            <a:schemeClr val="bg1"/>
          </a:solidFill>
          <a:effectLst>
            <a:outerShdw dist="25400" dir="5700000" algn="tl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50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52" name="Symbol zastępczy tekstu 9"/>
          <p:cNvSpPr>
            <a:spLocks noGrp="1"/>
          </p:cNvSpPr>
          <p:nvPr>
            <p:ph type="body" sz="quarter" idx="31"/>
          </p:nvPr>
        </p:nvSpPr>
        <p:spPr>
          <a:xfrm>
            <a:off x="695324" y="1151662"/>
            <a:ext cx="10808665" cy="65650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3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4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55" name="Łącznik prosty 54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39" userDrawn="1">
          <p15:clr>
            <a:srgbClr val="5ACBF0"/>
          </p15:clr>
        </p15:guide>
        <p15:guide id="2" orient="horz" pos="777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7" orient="horz" pos="2568" userDrawn="1">
          <p15:clr>
            <a:srgbClr val="5ACBF0"/>
          </p15:clr>
        </p15:guide>
        <p15:guide id="9" pos="710" userDrawn="1">
          <p15:clr>
            <a:srgbClr val="5ACBF0"/>
          </p15:clr>
        </p15:guide>
        <p15:guide id="10" pos="2547" userDrawn="1">
          <p15:clr>
            <a:srgbClr val="5ACBF0"/>
          </p15:clr>
        </p15:guide>
        <p15:guide id="11" pos="2910" userDrawn="1">
          <p15:clr>
            <a:srgbClr val="5ACBF0"/>
          </p15:clr>
        </p15:guide>
        <p15:guide id="12" pos="4747" userDrawn="1">
          <p15:clr>
            <a:srgbClr val="5ACBF0"/>
          </p15:clr>
        </p15:guide>
        <p15:guide id="13" pos="5110" userDrawn="1">
          <p15:clr>
            <a:srgbClr val="5ACBF0"/>
          </p15:clr>
        </p15:guide>
        <p15:guide id="14" pos="6970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+ MacBook_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1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989139"/>
            <a:ext cx="4392613" cy="4140200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27"/>
          <a:stretch/>
        </p:blipFill>
        <p:spPr>
          <a:xfrm>
            <a:off x="6708038" y="1382024"/>
            <a:ext cx="5483961" cy="4022249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6"/>
          </p:nvPr>
        </p:nvSpPr>
        <p:spPr>
          <a:xfrm>
            <a:off x="7675684" y="1570240"/>
            <a:ext cx="4516315" cy="33563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7"/>
          </p:nvPr>
        </p:nvSpPr>
        <p:spPr>
          <a:xfrm>
            <a:off x="695325" y="1151662"/>
            <a:ext cx="4389438" cy="61861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0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1" name="Łącznik prosty 20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1253" userDrawn="1">
          <p15:clr>
            <a:srgbClr val="5ACBF0"/>
          </p15:clr>
        </p15:guide>
        <p15:guide id="6" pos="3205" userDrawn="1">
          <p15:clr>
            <a:srgbClr val="5ACBF0"/>
          </p15:clr>
        </p15:guide>
        <p15:guide id="7" orient="horz" pos="1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+ Iphone white_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934"/>
          <a:stretch/>
        </p:blipFill>
        <p:spPr>
          <a:xfrm>
            <a:off x="6608126" y="1375257"/>
            <a:ext cx="3881124" cy="5038243"/>
          </a:xfrm>
          <a:prstGeom prst="rect">
            <a:avLst/>
          </a:prstGeom>
        </p:spPr>
      </p:pic>
      <p:sp>
        <p:nvSpPr>
          <p:cNvPr id="23" name="Symbol zastępczy obrazu 22"/>
          <p:cNvSpPr>
            <a:spLocks noGrp="1"/>
          </p:cNvSpPr>
          <p:nvPr>
            <p:ph type="pic" sz="quarter" idx="16"/>
          </p:nvPr>
        </p:nvSpPr>
        <p:spPr>
          <a:xfrm>
            <a:off x="6890207" y="2287136"/>
            <a:ext cx="3392710" cy="41263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8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6" y="1989138"/>
            <a:ext cx="4356100" cy="41401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7"/>
          </p:nvPr>
        </p:nvSpPr>
        <p:spPr>
          <a:xfrm>
            <a:off x="695324" y="1151662"/>
            <a:ext cx="4356101" cy="61861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1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1253" userDrawn="1">
          <p15:clr>
            <a:srgbClr val="5ACBF0"/>
          </p15:clr>
        </p15:guide>
        <p15:guide id="6" pos="3182" userDrawn="1">
          <p15:clr>
            <a:srgbClr val="5ACBF0"/>
          </p15:clr>
        </p15:guide>
        <p15:guide id="7" orient="horz" pos="1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+ Iphone black_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39"/>
          <a:stretch/>
        </p:blipFill>
        <p:spPr>
          <a:xfrm>
            <a:off x="6612948" y="1388705"/>
            <a:ext cx="3909256" cy="5028790"/>
          </a:xfrm>
          <a:prstGeom prst="rect">
            <a:avLst/>
          </a:prstGeom>
        </p:spPr>
      </p:pic>
      <p:sp>
        <p:nvSpPr>
          <p:cNvPr id="23" name="Symbol zastępczy obrazu 22"/>
          <p:cNvSpPr>
            <a:spLocks noGrp="1"/>
          </p:cNvSpPr>
          <p:nvPr>
            <p:ph type="pic" sz="quarter" idx="16"/>
          </p:nvPr>
        </p:nvSpPr>
        <p:spPr>
          <a:xfrm>
            <a:off x="6892194" y="2299372"/>
            <a:ext cx="3407587" cy="412236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6" y="1989138"/>
            <a:ext cx="4356100" cy="41401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7"/>
          </p:nvPr>
        </p:nvSpPr>
        <p:spPr>
          <a:xfrm>
            <a:off x="695324" y="1151662"/>
            <a:ext cx="4356101" cy="61861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8" name="Łącznik prosty 17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1253" userDrawn="1">
          <p15:clr>
            <a:srgbClr val="5ACBF0"/>
          </p15:clr>
        </p15:guide>
        <p15:guide id="6" pos="3182" userDrawn="1">
          <p15:clr>
            <a:srgbClr val="5ACBF0"/>
          </p15:clr>
        </p15:guide>
        <p15:guide id="7" orient="horz" pos="1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elementy zawartoś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4" name="Symbol zastępczy tekstu 9"/>
          <p:cNvSpPr>
            <a:spLocks noGrp="1"/>
          </p:cNvSpPr>
          <p:nvPr>
            <p:ph type="body" sz="quarter" idx="16"/>
          </p:nvPr>
        </p:nvSpPr>
        <p:spPr>
          <a:xfrm>
            <a:off x="6096001" y="2962853"/>
            <a:ext cx="5045049" cy="316648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8"/>
          </p:nvPr>
        </p:nvSpPr>
        <p:spPr>
          <a:xfrm>
            <a:off x="6096000" y="1740877"/>
            <a:ext cx="5045050" cy="1143011"/>
          </a:xfrm>
          <a:solidFill>
            <a:schemeClr val="bg1"/>
          </a:solidFill>
          <a:effectLst>
            <a:outerShdw dist="38100" dir="5940000" sx="99000" sy="99000" algn="t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5" name="Symbol zastępczy tekstu 9"/>
          <p:cNvSpPr>
            <a:spLocks noGrp="1"/>
          </p:cNvSpPr>
          <p:nvPr>
            <p:ph type="body" sz="quarter" idx="19"/>
          </p:nvPr>
        </p:nvSpPr>
        <p:spPr>
          <a:xfrm>
            <a:off x="695325" y="1151662"/>
            <a:ext cx="10808665" cy="5871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7" name="Symbol zastępczy tekstu 9"/>
          <p:cNvSpPr>
            <a:spLocks noGrp="1"/>
          </p:cNvSpPr>
          <p:nvPr>
            <p:ph type="body" sz="quarter" idx="20"/>
          </p:nvPr>
        </p:nvSpPr>
        <p:spPr>
          <a:xfrm>
            <a:off x="695327" y="2962853"/>
            <a:ext cx="5037734" cy="316648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  <a:endParaRPr lang="pl-PL" dirty="0"/>
          </a:p>
        </p:txBody>
      </p:sp>
      <p:sp>
        <p:nvSpPr>
          <p:cNvPr id="28" name="Symbol zastępczy tekstu 9"/>
          <p:cNvSpPr>
            <a:spLocks noGrp="1"/>
          </p:cNvSpPr>
          <p:nvPr>
            <p:ph type="body" sz="quarter" idx="21"/>
          </p:nvPr>
        </p:nvSpPr>
        <p:spPr>
          <a:xfrm>
            <a:off x="695325" y="1740877"/>
            <a:ext cx="5037735" cy="1143011"/>
          </a:xfrm>
          <a:solidFill>
            <a:schemeClr val="bg1"/>
          </a:solidFill>
          <a:effectLst>
            <a:outerShdw dist="38100" dir="5940000" sx="99000" sy="99000" algn="t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1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0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1" name="Łącznik prosty 20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65" userDrawn="1">
          <p15:clr>
            <a:srgbClr val="5ACBF0"/>
          </p15:clr>
        </p15:guide>
        <p15:guide id="2" orient="horz" pos="1820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6" orient="horz" pos="1094" userDrawn="1">
          <p15:clr>
            <a:srgbClr val="5ACBF0"/>
          </p15:clr>
        </p15:guide>
        <p15:guide id="8" pos="3613" userDrawn="1">
          <p15:clr>
            <a:srgbClr val="5ACBF0"/>
          </p15:clr>
        </p15:guide>
        <p15:guide id="9" pos="4067" userDrawn="1">
          <p15:clr>
            <a:srgbClr val="5ACBF0"/>
          </p15:clr>
        </p15:guide>
        <p15:guide id="11" orient="horz" pos="731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_tekst jedno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25" name="Symbol zastępczy tekstu 9"/>
          <p:cNvSpPr>
            <a:spLocks noGrp="1"/>
          </p:cNvSpPr>
          <p:nvPr>
            <p:ph type="body" sz="quarter" idx="19"/>
          </p:nvPr>
        </p:nvSpPr>
        <p:spPr>
          <a:xfrm>
            <a:off x="695325" y="1151662"/>
            <a:ext cx="10801350" cy="5830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7" name="Symbol zastępczy tekstu 9"/>
          <p:cNvSpPr>
            <a:spLocks noGrp="1"/>
          </p:cNvSpPr>
          <p:nvPr>
            <p:ph type="body" sz="quarter" idx="20"/>
          </p:nvPr>
        </p:nvSpPr>
        <p:spPr>
          <a:xfrm>
            <a:off x="695326" y="1736725"/>
            <a:ext cx="10440987" cy="4392613"/>
          </a:xfrm>
        </p:spPr>
        <p:txBody>
          <a:bodyPr numCol="2" spcCol="21600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709" userDrawn="1">
          <p15:clr>
            <a:srgbClr val="5ACBF0"/>
          </p15:clr>
        </p15:guide>
        <p15:guide id="6" orient="horz" pos="1094" userDrawn="1">
          <p15:clr>
            <a:srgbClr val="5ACBF0"/>
          </p15:clr>
        </p15:guide>
        <p15:guide id="8" pos="3659" userDrawn="1">
          <p15:clr>
            <a:srgbClr val="5ACBF0"/>
          </p15:clr>
        </p15:guide>
        <p15:guide id="9" pos="3795" userDrawn="1">
          <p15:clr>
            <a:srgbClr val="5ACBF0"/>
          </p15:clr>
        </p15:guide>
        <p15:guide id="10" pos="7015" userDrawn="1">
          <p15:clr>
            <a:srgbClr val="5ACBF0"/>
          </p15:clr>
        </p15:guide>
        <p15:guide id="11" orient="horz" pos="731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9" name="Symbol zastępczy tekstu 9"/>
          <p:cNvSpPr>
            <a:spLocks noGrp="1"/>
          </p:cNvSpPr>
          <p:nvPr>
            <p:ph type="body" sz="quarter" idx="21"/>
          </p:nvPr>
        </p:nvSpPr>
        <p:spPr>
          <a:xfrm>
            <a:off x="695325" y="3101841"/>
            <a:ext cx="3203678" cy="302749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0" name="Symbol zastępczy tekstu 9"/>
          <p:cNvSpPr>
            <a:spLocks noGrp="1"/>
          </p:cNvSpPr>
          <p:nvPr>
            <p:ph type="body" sz="quarter" idx="22"/>
          </p:nvPr>
        </p:nvSpPr>
        <p:spPr>
          <a:xfrm>
            <a:off x="695325" y="1736725"/>
            <a:ext cx="3203677" cy="1286151"/>
          </a:xfrm>
          <a:solidFill>
            <a:schemeClr val="bg1"/>
          </a:solidFill>
          <a:effectLst>
            <a:outerShdw dist="25400" dir="5940000" sx="99000" sy="99000" algn="ctr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2" name="Symbol zastępczy tekstu 9"/>
          <p:cNvSpPr>
            <a:spLocks noGrp="1"/>
          </p:cNvSpPr>
          <p:nvPr>
            <p:ph type="body" sz="quarter" idx="23"/>
          </p:nvPr>
        </p:nvSpPr>
        <p:spPr>
          <a:xfrm>
            <a:off x="4475165" y="3101841"/>
            <a:ext cx="3205161" cy="302749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3" name="Symbol zastępczy tekstu 9"/>
          <p:cNvSpPr>
            <a:spLocks noGrp="1"/>
          </p:cNvSpPr>
          <p:nvPr>
            <p:ph type="body" sz="quarter" idx="24"/>
          </p:nvPr>
        </p:nvSpPr>
        <p:spPr>
          <a:xfrm>
            <a:off x="4475164" y="1736725"/>
            <a:ext cx="3205162" cy="1286151"/>
          </a:xfrm>
          <a:solidFill>
            <a:schemeClr val="bg1"/>
          </a:solidFill>
          <a:effectLst>
            <a:outerShdw dist="25400" dir="5940000" sx="99000" sy="99000" algn="ctr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4" name="Symbol zastępczy tekstu 9"/>
          <p:cNvSpPr>
            <a:spLocks noGrp="1"/>
          </p:cNvSpPr>
          <p:nvPr>
            <p:ph type="body" sz="quarter" idx="25"/>
          </p:nvPr>
        </p:nvSpPr>
        <p:spPr>
          <a:xfrm>
            <a:off x="8293102" y="3101841"/>
            <a:ext cx="3203573" cy="302749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5" name="Symbol zastępczy tekstu 9"/>
          <p:cNvSpPr>
            <a:spLocks noGrp="1"/>
          </p:cNvSpPr>
          <p:nvPr>
            <p:ph type="body" sz="quarter" idx="26"/>
          </p:nvPr>
        </p:nvSpPr>
        <p:spPr>
          <a:xfrm>
            <a:off x="8293101" y="1736725"/>
            <a:ext cx="3203574" cy="1286151"/>
          </a:xfrm>
          <a:solidFill>
            <a:schemeClr val="bg1"/>
          </a:solidFill>
          <a:effectLst>
            <a:outerShdw dist="25400" dir="5940000" sx="99000" sy="99000" algn="ctr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9"/>
          </p:nvPr>
        </p:nvSpPr>
        <p:spPr>
          <a:xfrm>
            <a:off x="695325" y="1151662"/>
            <a:ext cx="10808665" cy="5830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5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6" name="Łącznik prosty 25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6" orient="horz" pos="1911" userDrawn="1">
          <p15:clr>
            <a:srgbClr val="5ACBF0"/>
          </p15:clr>
        </p15:guide>
        <p15:guide id="7" pos="2819" userDrawn="1">
          <p15:clr>
            <a:srgbClr val="5ACBF0"/>
          </p15:clr>
        </p15:guide>
        <p15:guide id="8" pos="5223" userDrawn="1">
          <p15:clr>
            <a:srgbClr val="5ACBF0"/>
          </p15:clr>
        </p15:guide>
        <p15:guide id="9" orient="horz" pos="1956" userDrawn="1">
          <p15:clr>
            <a:srgbClr val="5ACBF0"/>
          </p15:clr>
        </p15:guide>
        <p15:guide id="10" pos="2457" userDrawn="1">
          <p15:clr>
            <a:srgbClr val="5ACBF0"/>
          </p15:clr>
        </p15:guide>
        <p15:guide id="11" pos="4838" userDrawn="1">
          <p15:clr>
            <a:srgbClr val="5ACBF0"/>
          </p15:clr>
        </p15:guide>
        <p15:guide id="1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kolumny_tekst jedno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29" name="Symbol zastępczy tekstu 9"/>
          <p:cNvSpPr>
            <a:spLocks noGrp="1"/>
          </p:cNvSpPr>
          <p:nvPr>
            <p:ph type="body" sz="quarter" idx="21"/>
          </p:nvPr>
        </p:nvSpPr>
        <p:spPr>
          <a:xfrm>
            <a:off x="695325" y="1736725"/>
            <a:ext cx="10801350" cy="4392613"/>
          </a:xfrm>
        </p:spPr>
        <p:txBody>
          <a:bodyPr numCol="3" spcCol="396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LucidaGrande" charset="0"/>
              <a:buNone/>
              <a:tabLst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9"/>
          </p:nvPr>
        </p:nvSpPr>
        <p:spPr>
          <a:xfrm>
            <a:off x="695325" y="1151662"/>
            <a:ext cx="10808665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8" pos="5133" userDrawn="1">
          <p15:clr>
            <a:srgbClr val="5ACBF0"/>
          </p15:clr>
        </p15:guide>
        <p15:guide id="11" pos="4951" userDrawn="1">
          <p15:clr>
            <a:srgbClr val="5ACBF0"/>
          </p15:clr>
        </p15:guide>
        <p15:guide id="13" pos="2797" userDrawn="1">
          <p15:clr>
            <a:srgbClr val="5ACBF0"/>
          </p15:clr>
        </p15:guide>
        <p15:guide id="14" pos="261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" y="0"/>
            <a:ext cx="12186080" cy="685800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6672263" y="1041399"/>
            <a:ext cx="4645025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1" name="Prostokąt 20"/>
          <p:cNvSpPr/>
          <p:nvPr userDrawn="1"/>
        </p:nvSpPr>
        <p:spPr>
          <a:xfrm>
            <a:off x="6672264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672262" y="3662152"/>
            <a:ext cx="4645025" cy="15670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7242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203" userDrawn="1">
          <p15:clr>
            <a:srgbClr val="5ACBF0"/>
          </p15:clr>
        </p15:guide>
        <p15:guide id="2" pos="7129" userDrawn="1">
          <p15:clr>
            <a:srgbClr val="5ACBF0"/>
          </p15:clr>
        </p15:guide>
        <p15:guide id="3" orient="horz" pos="663" userDrawn="1">
          <p15:clr>
            <a:srgbClr val="5ACBF0"/>
          </p15:clr>
        </p15:guide>
        <p15:guide id="4" orient="horz" pos="3294" userDrawn="1">
          <p15:clr>
            <a:srgbClr val="5ACBF0"/>
          </p15:clr>
        </p15:guide>
        <p15:guide id="6" orient="horz" pos="2273" userDrawn="1">
          <p15:clr>
            <a:srgbClr val="5ACBF0"/>
          </p15:clr>
        </p15:guide>
        <p15:guide id="7" orient="horz" pos="2296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 +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6" name="Obraz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24" name="Symbol zastępczy tekstu 9"/>
          <p:cNvSpPr>
            <a:spLocks noGrp="1"/>
          </p:cNvSpPr>
          <p:nvPr>
            <p:ph type="body" sz="quarter" idx="20"/>
          </p:nvPr>
        </p:nvSpPr>
        <p:spPr>
          <a:xfrm>
            <a:off x="695325" y="1151662"/>
            <a:ext cx="10801350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7" name="Symbol zastępczy tekstu 9"/>
          <p:cNvSpPr>
            <a:spLocks noGrp="1"/>
          </p:cNvSpPr>
          <p:nvPr>
            <p:ph type="body" sz="quarter" idx="21"/>
          </p:nvPr>
        </p:nvSpPr>
        <p:spPr>
          <a:xfrm>
            <a:off x="4511333" y="3723622"/>
            <a:ext cx="3200633" cy="239840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8" name="Symbol zastępczy tekstu 9"/>
          <p:cNvSpPr>
            <a:spLocks noGrp="1"/>
          </p:cNvSpPr>
          <p:nvPr>
            <p:ph type="body" sz="quarter" idx="22"/>
          </p:nvPr>
        </p:nvSpPr>
        <p:spPr>
          <a:xfrm>
            <a:off x="4511332" y="2889250"/>
            <a:ext cx="3200634" cy="755406"/>
          </a:xfrm>
          <a:solidFill>
            <a:schemeClr val="bg1"/>
          </a:solidFill>
          <a:effectLst>
            <a:outerShdw dist="25400" dir="5700000" algn="t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30" name="Symbol zastępczy tekstu 9"/>
          <p:cNvSpPr>
            <a:spLocks noGrp="1"/>
          </p:cNvSpPr>
          <p:nvPr>
            <p:ph type="body" sz="quarter" idx="23"/>
          </p:nvPr>
        </p:nvSpPr>
        <p:spPr>
          <a:xfrm>
            <a:off x="695327" y="3723622"/>
            <a:ext cx="3199948" cy="239840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1" name="Symbol zastępczy tekstu 9"/>
          <p:cNvSpPr>
            <a:spLocks noGrp="1"/>
          </p:cNvSpPr>
          <p:nvPr>
            <p:ph type="body" sz="quarter" idx="24"/>
          </p:nvPr>
        </p:nvSpPr>
        <p:spPr>
          <a:xfrm>
            <a:off x="695325" y="2889250"/>
            <a:ext cx="3199949" cy="755406"/>
          </a:xfrm>
          <a:solidFill>
            <a:schemeClr val="bg1"/>
          </a:solidFill>
          <a:effectLst>
            <a:outerShdw dist="25400" dir="5700000" algn="t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33" name="Symbol zastępczy tekstu 9"/>
          <p:cNvSpPr>
            <a:spLocks noGrp="1"/>
          </p:cNvSpPr>
          <p:nvPr>
            <p:ph type="body" sz="quarter" idx="25"/>
          </p:nvPr>
        </p:nvSpPr>
        <p:spPr>
          <a:xfrm>
            <a:off x="8328026" y="3741012"/>
            <a:ext cx="3168649" cy="239840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4" name="Symbol zastępczy tekstu 9"/>
          <p:cNvSpPr>
            <a:spLocks noGrp="1"/>
          </p:cNvSpPr>
          <p:nvPr>
            <p:ph type="body" sz="quarter" idx="26"/>
          </p:nvPr>
        </p:nvSpPr>
        <p:spPr>
          <a:xfrm>
            <a:off x="8328025" y="2889250"/>
            <a:ext cx="3168650" cy="755650"/>
          </a:xfrm>
          <a:solidFill>
            <a:schemeClr val="bg1"/>
          </a:solidFill>
          <a:effectLst>
            <a:outerShdw dist="25400" dir="5700000" algn="t" rotWithShape="0">
              <a:schemeClr val="accent2"/>
            </a:outerShdw>
          </a:effectLst>
        </p:spPr>
        <p:txBody>
          <a:bodyPr anchor="b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1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0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5" orient="horz" pos="1774" userDrawn="1">
          <p15:clr>
            <a:srgbClr val="A4A3A4"/>
          </p15:clr>
        </p15:guide>
        <p15:guide id="7" pos="2457" userDrawn="1">
          <p15:clr>
            <a:srgbClr val="5ACBF0"/>
          </p15:clr>
        </p15:guide>
        <p15:guide id="8" pos="2842" userDrawn="1">
          <p15:clr>
            <a:srgbClr val="5ACBF0"/>
          </p15:clr>
        </p15:guide>
        <p15:guide id="9" pos="4861" userDrawn="1">
          <p15:clr>
            <a:srgbClr val="5ACBF0"/>
          </p15:clr>
        </p15:guide>
        <p15:guide id="10" pos="5246" userDrawn="1">
          <p15:clr>
            <a:srgbClr val="5ACBF0"/>
          </p15:clr>
        </p15:guide>
        <p15:guide id="12" orient="horz" pos="2296" userDrawn="1">
          <p15:clr>
            <a:srgbClr val="5ACBF0"/>
          </p15:clr>
        </p15:guide>
        <p15:guide id="13" orient="horz" pos="1820" userDrawn="1">
          <p15:clr>
            <a:srgbClr val="5ACBF0"/>
          </p15:clr>
        </p15:guide>
        <p15:guide id="14" orient="horz" pos="2341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elementy zawartości + ikony_kon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88EE06DC-6686-403F-B166-F1D5E2FFFE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83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6" name="Symbol zastępczy tekstu 9"/>
          <p:cNvSpPr>
            <a:spLocks noGrp="1"/>
          </p:cNvSpPr>
          <p:nvPr>
            <p:ph type="body" sz="quarter" idx="20"/>
          </p:nvPr>
        </p:nvSpPr>
        <p:spPr>
          <a:xfrm>
            <a:off x="695325" y="1151662"/>
            <a:ext cx="10801350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7" name="Symbol zastępczy tekstu 9"/>
          <p:cNvSpPr>
            <a:spLocks noGrp="1"/>
          </p:cNvSpPr>
          <p:nvPr>
            <p:ph type="body" sz="quarter" idx="21"/>
          </p:nvPr>
        </p:nvSpPr>
        <p:spPr>
          <a:xfrm>
            <a:off x="4510788" y="3938336"/>
            <a:ext cx="3170385" cy="2183687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8" name="Symbol zastępczy tekstu 9"/>
          <p:cNvSpPr>
            <a:spLocks noGrp="1"/>
          </p:cNvSpPr>
          <p:nvPr>
            <p:ph type="body" sz="quarter" idx="22"/>
          </p:nvPr>
        </p:nvSpPr>
        <p:spPr>
          <a:xfrm>
            <a:off x="4510789" y="2924175"/>
            <a:ext cx="3170384" cy="720481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0" name="Symbol zastępczy tekstu 9"/>
          <p:cNvSpPr>
            <a:spLocks noGrp="1"/>
          </p:cNvSpPr>
          <p:nvPr>
            <p:ph type="body" sz="quarter" idx="23"/>
          </p:nvPr>
        </p:nvSpPr>
        <p:spPr>
          <a:xfrm>
            <a:off x="695326" y="3938336"/>
            <a:ext cx="3205161" cy="2183687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1" name="Symbol zastępczy tekstu 9"/>
          <p:cNvSpPr>
            <a:spLocks noGrp="1"/>
          </p:cNvSpPr>
          <p:nvPr>
            <p:ph type="body" sz="quarter" idx="24"/>
          </p:nvPr>
        </p:nvSpPr>
        <p:spPr>
          <a:xfrm>
            <a:off x="695325" y="2924175"/>
            <a:ext cx="3207709" cy="720481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3" name="Symbol zastępczy tekstu 9"/>
          <p:cNvSpPr>
            <a:spLocks noGrp="1"/>
          </p:cNvSpPr>
          <p:nvPr>
            <p:ph type="body" sz="quarter" idx="25"/>
          </p:nvPr>
        </p:nvSpPr>
        <p:spPr>
          <a:xfrm>
            <a:off x="8291551" y="3938336"/>
            <a:ext cx="3205124" cy="2201077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4" name="Symbol zastępczy tekstu 9"/>
          <p:cNvSpPr>
            <a:spLocks noGrp="1"/>
          </p:cNvSpPr>
          <p:nvPr>
            <p:ph type="body" sz="quarter" idx="26"/>
          </p:nvPr>
        </p:nvSpPr>
        <p:spPr>
          <a:xfrm>
            <a:off x="8291513" y="2924175"/>
            <a:ext cx="3212477" cy="72072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6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8" name="Łącznik prosty 17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5" orient="horz" pos="1797" userDrawn="1">
          <p15:clr>
            <a:srgbClr val="FFFFFF"/>
          </p15:clr>
        </p15:guide>
        <p15:guide id="6" orient="horz" pos="1117" userDrawn="1">
          <p15:clr>
            <a:srgbClr val="FFFFFF"/>
          </p15:clr>
        </p15:guide>
        <p15:guide id="8" pos="2457" userDrawn="1">
          <p15:clr>
            <a:srgbClr val="5ACBF0"/>
          </p15:clr>
        </p15:guide>
        <p15:guide id="9" pos="2842" userDrawn="1">
          <p15:clr>
            <a:srgbClr val="5ACBF0"/>
          </p15:clr>
        </p15:guide>
        <p15:guide id="10" pos="4838" userDrawn="1">
          <p15:clr>
            <a:srgbClr val="5ACBF0"/>
          </p15:clr>
        </p15:guide>
        <p15:guide id="11" pos="5223" userDrawn="1">
          <p15:clr>
            <a:srgbClr val="5ACBF0"/>
          </p15:clr>
        </p15:guide>
        <p15:guide id="13" orient="horz" pos="2478" userDrawn="1">
          <p15:clr>
            <a:srgbClr val="5ACBF0"/>
          </p15:clr>
        </p15:guide>
        <p15:guide id="14" orient="horz" pos="2296" userDrawn="1">
          <p15:clr>
            <a:srgbClr val="5ACBF0"/>
          </p15:clr>
        </p15:guide>
        <p15:guide id="15" orient="horz" pos="1842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695325" y="260350"/>
            <a:ext cx="10808665" cy="863067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6" y="1151663"/>
            <a:ext cx="10808664" cy="5830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32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4" orient="horz" pos="164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5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95325" y="1983004"/>
            <a:ext cx="4140200" cy="414633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7"/>
          </p:nvPr>
        </p:nvSpPr>
        <p:spPr>
          <a:xfrm>
            <a:off x="5051426" y="1989138"/>
            <a:ext cx="6445250" cy="41402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10808665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6" orient="horz" pos="1253" userDrawn="1">
          <p15:clr>
            <a:srgbClr val="5ACBF0"/>
          </p15:clr>
        </p15:guide>
        <p15:guide id="7" pos="3182" userDrawn="1">
          <p15:clr>
            <a:srgbClr val="5ACBF0"/>
          </p15:clr>
        </p15:guide>
        <p15:guide id="8" pos="3046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prostoką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7"/>
          </p:nvPr>
        </p:nvSpPr>
        <p:spPr>
          <a:xfrm>
            <a:off x="5051426" y="1989137"/>
            <a:ext cx="6445250" cy="41402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8"/>
          </p:nvPr>
        </p:nvSpPr>
        <p:spPr>
          <a:xfrm>
            <a:off x="695324" y="1989139"/>
            <a:ext cx="4140201" cy="4140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4" y="1151662"/>
            <a:ext cx="10808665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6" orient="horz" pos="1253" userDrawn="1">
          <p15:clr>
            <a:srgbClr val="5ACBF0"/>
          </p15:clr>
        </p15:guide>
        <p15:guide id="7" pos="3182" userDrawn="1">
          <p15:clr>
            <a:srgbClr val="5ACBF0"/>
          </p15:clr>
        </p15:guide>
        <p15:guide id="8" pos="3046" userDrawn="1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okrąg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7"/>
          </p:nvPr>
        </p:nvSpPr>
        <p:spPr>
          <a:xfrm>
            <a:off x="5051425" y="1989137"/>
            <a:ext cx="6452565" cy="4140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8"/>
          </p:nvPr>
        </p:nvSpPr>
        <p:spPr>
          <a:xfrm>
            <a:off x="705409" y="1989138"/>
            <a:ext cx="3842779" cy="3842779"/>
          </a:xfrm>
          <a:prstGeom prst="ellipse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10808665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6" orient="horz" pos="1253" userDrawn="1">
          <p15:clr>
            <a:srgbClr val="5ACBF0"/>
          </p15:clr>
        </p15:guide>
        <p15:guide id="7" pos="2865" userDrawn="1">
          <p15:clr>
            <a:srgbClr val="5ACBF0"/>
          </p15:clr>
        </p15:guide>
        <p15:guide id="8" pos="3182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95325" y="268407"/>
            <a:ext cx="10808665" cy="855009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10801350" cy="5600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quarter" idx="17"/>
          </p:nvPr>
        </p:nvSpPr>
        <p:spPr>
          <a:xfrm>
            <a:off x="1163638" y="2528888"/>
            <a:ext cx="3527428" cy="50691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8" name="Symbol zastępczy tekstu 3"/>
          <p:cNvSpPr>
            <a:spLocks noGrp="1"/>
          </p:cNvSpPr>
          <p:nvPr>
            <p:ph type="body" sz="quarter" idx="19"/>
          </p:nvPr>
        </p:nvSpPr>
        <p:spPr>
          <a:xfrm>
            <a:off x="1163638" y="1711757"/>
            <a:ext cx="3527426" cy="810393"/>
          </a:xfrm>
        </p:spPr>
        <p:txBody>
          <a:bodyPr anchor="b">
            <a:noAutofit/>
          </a:bodyPr>
          <a:lstStyle>
            <a:lvl1pPr marL="0" indent="0"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pl-PL" dirty="0"/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quarter" idx="20"/>
          </p:nvPr>
        </p:nvSpPr>
        <p:spPr>
          <a:xfrm>
            <a:off x="7643814" y="2528888"/>
            <a:ext cx="3490914" cy="506919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7643813" y="1711757"/>
            <a:ext cx="3490914" cy="810393"/>
          </a:xfrm>
        </p:spPr>
        <p:txBody>
          <a:bodyPr anchor="b">
            <a:noAutofit/>
          </a:bodyPr>
          <a:lstStyle>
            <a:lvl1pPr marL="0" indent="0" algn="r"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pl-PL" dirty="0"/>
          </a:p>
        </p:txBody>
      </p:sp>
      <p:sp>
        <p:nvSpPr>
          <p:cNvPr id="21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7643813" y="3901144"/>
            <a:ext cx="3490914" cy="46225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tekstu 3"/>
          <p:cNvSpPr>
            <a:spLocks noGrp="1"/>
          </p:cNvSpPr>
          <p:nvPr>
            <p:ph type="body" sz="quarter" idx="23"/>
          </p:nvPr>
        </p:nvSpPr>
        <p:spPr>
          <a:xfrm>
            <a:off x="7643812" y="3110491"/>
            <a:ext cx="3490914" cy="828108"/>
          </a:xfrm>
        </p:spPr>
        <p:txBody>
          <a:bodyPr anchor="b">
            <a:noAutofit/>
          </a:bodyPr>
          <a:lstStyle>
            <a:lvl1pPr marL="0" indent="0" algn="r"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pl-PL" dirty="0"/>
          </a:p>
        </p:txBody>
      </p:sp>
      <p:sp>
        <p:nvSpPr>
          <p:cNvPr id="23" name="Symbol zastępczy tekstu 3"/>
          <p:cNvSpPr>
            <a:spLocks noGrp="1"/>
          </p:cNvSpPr>
          <p:nvPr>
            <p:ph type="body" sz="quarter" idx="24"/>
          </p:nvPr>
        </p:nvSpPr>
        <p:spPr>
          <a:xfrm>
            <a:off x="7645400" y="5197707"/>
            <a:ext cx="3490914" cy="495942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4" name="Symbol zastępczy tekstu 3"/>
          <p:cNvSpPr>
            <a:spLocks noGrp="1"/>
          </p:cNvSpPr>
          <p:nvPr>
            <p:ph type="body" sz="quarter" idx="25"/>
          </p:nvPr>
        </p:nvSpPr>
        <p:spPr>
          <a:xfrm>
            <a:off x="7645399" y="4369600"/>
            <a:ext cx="3490914" cy="790204"/>
          </a:xfrm>
        </p:spPr>
        <p:txBody>
          <a:bodyPr anchor="b">
            <a:noAutofit/>
          </a:bodyPr>
          <a:lstStyle>
            <a:lvl1pPr marL="0" indent="0" algn="r"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pl-PL" dirty="0"/>
          </a:p>
        </p:txBody>
      </p:sp>
      <p:sp>
        <p:nvSpPr>
          <p:cNvPr id="25" name="Symbol zastępczy tekstu 3"/>
          <p:cNvSpPr>
            <a:spLocks noGrp="1"/>
          </p:cNvSpPr>
          <p:nvPr>
            <p:ph type="body" sz="quarter" idx="26"/>
          </p:nvPr>
        </p:nvSpPr>
        <p:spPr>
          <a:xfrm>
            <a:off x="1162053" y="3946048"/>
            <a:ext cx="3527427" cy="4215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6" name="Symbol zastępczy tekstu 3"/>
          <p:cNvSpPr>
            <a:spLocks noGrp="1"/>
          </p:cNvSpPr>
          <p:nvPr>
            <p:ph type="body" sz="quarter" idx="27"/>
          </p:nvPr>
        </p:nvSpPr>
        <p:spPr>
          <a:xfrm>
            <a:off x="1162053" y="3153817"/>
            <a:ext cx="3527426" cy="790205"/>
          </a:xfrm>
        </p:spPr>
        <p:txBody>
          <a:bodyPr anchor="b">
            <a:noAutofit/>
          </a:bodyPr>
          <a:lstStyle>
            <a:lvl1pPr marL="0" indent="0"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pl-PL" dirty="0"/>
          </a:p>
        </p:txBody>
      </p:sp>
      <p:sp>
        <p:nvSpPr>
          <p:cNvPr id="27" name="Symbol zastępczy tekstu 3"/>
          <p:cNvSpPr>
            <a:spLocks noGrp="1"/>
          </p:cNvSpPr>
          <p:nvPr>
            <p:ph type="body" sz="quarter" idx="28"/>
          </p:nvPr>
        </p:nvSpPr>
        <p:spPr>
          <a:xfrm>
            <a:off x="1163638" y="5195692"/>
            <a:ext cx="3527427" cy="4959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quarter" idx="29"/>
          </p:nvPr>
        </p:nvSpPr>
        <p:spPr>
          <a:xfrm>
            <a:off x="1163638" y="4367585"/>
            <a:ext cx="3527426" cy="790204"/>
          </a:xfrm>
        </p:spPr>
        <p:txBody>
          <a:bodyPr anchor="b">
            <a:noAutofit/>
          </a:bodyPr>
          <a:lstStyle>
            <a:lvl1pPr marL="0" indent="0"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pl-PL" dirty="0"/>
          </a:p>
        </p:txBody>
      </p:sp>
      <p:sp>
        <p:nvSpPr>
          <p:cNvPr id="2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3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4" name="Łącznik prosty 33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6" orient="horz" pos="1593" userDrawn="1">
          <p15:clr>
            <a:srgbClr val="5ACBF0"/>
          </p15:clr>
        </p15:guide>
        <p15:guide id="7" pos="2955" userDrawn="1">
          <p15:clr>
            <a:srgbClr val="5ACBF0"/>
          </p15:clr>
        </p15:guide>
        <p15:guide id="8" pos="4815" userDrawn="1">
          <p15:clr>
            <a:srgbClr val="5ACBF0"/>
          </p15:clr>
        </p15:guide>
        <p15:guide id="9" orient="horz" pos="1956" userDrawn="1">
          <p15:clr>
            <a:srgbClr val="5ACBF0"/>
          </p15:clr>
        </p15:guide>
        <p15:guide id="10" orient="horz" pos="2478" userDrawn="1">
          <p15:clr>
            <a:srgbClr val="5ACBF0"/>
          </p15:clr>
        </p15:guide>
        <p15:guide id="11" orient="horz" pos="2750" userDrawn="1">
          <p15:clr>
            <a:srgbClr val="5ACBF0"/>
          </p15:clr>
        </p15:guide>
        <p15:guide id="13" orient="horz" pos="3249" userDrawn="1">
          <p15:clr>
            <a:srgbClr val="5ACBF0"/>
          </p15:clr>
        </p15:guide>
        <p15:guide id="16" orient="horz" pos="3271" userDrawn="1">
          <p15:clr>
            <a:srgbClr val="5ACBF0"/>
          </p15:clr>
        </p15:guide>
        <p15:guide id="18" pos="733" userDrawn="1">
          <p15:clr>
            <a:srgbClr val="5ACBF0"/>
          </p15:clr>
        </p15:guide>
        <p15:guide id="19" pos="7015" userDrawn="1">
          <p15:clr>
            <a:srgbClr val="5ACBF0"/>
          </p15:clr>
        </p15:guide>
        <p15:guide id="20" orient="horz" pos="1911" userDrawn="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38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4368429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9" name="Symbol zastępczy tekstu 9"/>
          <p:cNvSpPr>
            <a:spLocks noGrp="1"/>
          </p:cNvSpPr>
          <p:nvPr>
            <p:ph type="body" sz="quarter" idx="15"/>
          </p:nvPr>
        </p:nvSpPr>
        <p:spPr>
          <a:xfrm>
            <a:off x="911225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0" name="Symbol zastępczy tekstu 9"/>
          <p:cNvSpPr>
            <a:spLocks noGrp="1"/>
          </p:cNvSpPr>
          <p:nvPr>
            <p:ph type="body" sz="quarter" idx="16"/>
          </p:nvPr>
        </p:nvSpPr>
        <p:spPr>
          <a:xfrm>
            <a:off x="911225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1" name="Symbol zastępczy tekstu 9"/>
          <p:cNvSpPr>
            <a:spLocks noGrp="1"/>
          </p:cNvSpPr>
          <p:nvPr>
            <p:ph type="body" sz="quarter" idx="17"/>
          </p:nvPr>
        </p:nvSpPr>
        <p:spPr>
          <a:xfrm>
            <a:off x="3543923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2" name="Symbol zastępczy tekstu 9"/>
          <p:cNvSpPr>
            <a:spLocks noGrp="1"/>
          </p:cNvSpPr>
          <p:nvPr>
            <p:ph type="body" sz="quarter" idx="18"/>
          </p:nvPr>
        </p:nvSpPr>
        <p:spPr>
          <a:xfrm>
            <a:off x="3543923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3" name="Symbol zastępczy tekstu 9"/>
          <p:cNvSpPr>
            <a:spLocks noGrp="1"/>
          </p:cNvSpPr>
          <p:nvPr>
            <p:ph type="body" sz="quarter" idx="19"/>
          </p:nvPr>
        </p:nvSpPr>
        <p:spPr>
          <a:xfrm>
            <a:off x="6176621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4" name="Symbol zastępczy tekstu 9"/>
          <p:cNvSpPr>
            <a:spLocks noGrp="1"/>
          </p:cNvSpPr>
          <p:nvPr>
            <p:ph type="body" sz="quarter" idx="20"/>
          </p:nvPr>
        </p:nvSpPr>
        <p:spPr>
          <a:xfrm>
            <a:off x="6176621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5" name="Symbol zastępczy tekstu 9"/>
          <p:cNvSpPr>
            <a:spLocks noGrp="1"/>
          </p:cNvSpPr>
          <p:nvPr>
            <p:ph type="body" sz="quarter" idx="21"/>
          </p:nvPr>
        </p:nvSpPr>
        <p:spPr>
          <a:xfrm>
            <a:off x="8796337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6" name="Symbol zastępczy tekstu 9"/>
          <p:cNvSpPr>
            <a:spLocks noGrp="1"/>
          </p:cNvSpPr>
          <p:nvPr>
            <p:ph type="body" sz="quarter" idx="22"/>
          </p:nvPr>
        </p:nvSpPr>
        <p:spPr>
          <a:xfrm>
            <a:off x="8796337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1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0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1" name="Łącznik prosty 20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7" pos="574" userDrawn="1">
          <p15:clr>
            <a:srgbClr val="5ACBF0"/>
          </p15:clr>
        </p15:guide>
        <p15:guide id="8" pos="2230" userDrawn="1">
          <p15:clr>
            <a:srgbClr val="5ACBF0"/>
          </p15:clr>
        </p15:guide>
        <p15:guide id="9" pos="3885" userDrawn="1">
          <p15:clr>
            <a:srgbClr val="5ACBF0"/>
          </p15:clr>
        </p15:guide>
        <p15:guide id="10" pos="5541" userDrawn="1">
          <p15:clr>
            <a:srgbClr val="5ACBF0"/>
          </p15:clr>
        </p15:guide>
        <p15:guide id="11" pos="1663" userDrawn="1">
          <p15:clr>
            <a:srgbClr val="5ACBF0"/>
          </p15:clr>
        </p15:guide>
        <p15:guide id="12" pos="3318" userDrawn="1">
          <p15:clr>
            <a:srgbClr val="5ACBF0"/>
          </p15:clr>
        </p15:guide>
        <p15:guide id="13" pos="4974" userDrawn="1">
          <p15:clr>
            <a:srgbClr val="5ACBF0"/>
          </p15:clr>
        </p15:guide>
        <p15:guide id="14" pos="6630" userDrawn="1">
          <p15:clr>
            <a:srgbClr val="5ACBF0"/>
          </p15:clr>
        </p15:guide>
        <p15:guide id="15" orient="horz" pos="2319" userDrawn="1">
          <p15:clr>
            <a:srgbClr val="5ACBF0"/>
          </p15:clr>
        </p15:guide>
        <p15:guide id="16" orient="horz" pos="2364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38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4368429" cy="58506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9" name="Symbol zastępczy tekstu 9"/>
          <p:cNvSpPr>
            <a:spLocks noGrp="1"/>
          </p:cNvSpPr>
          <p:nvPr>
            <p:ph type="body" sz="quarter" idx="15"/>
          </p:nvPr>
        </p:nvSpPr>
        <p:spPr>
          <a:xfrm>
            <a:off x="911225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0" name="Symbol zastępczy tekstu 9"/>
          <p:cNvSpPr>
            <a:spLocks noGrp="1"/>
          </p:cNvSpPr>
          <p:nvPr>
            <p:ph type="body" sz="quarter" idx="16"/>
          </p:nvPr>
        </p:nvSpPr>
        <p:spPr>
          <a:xfrm>
            <a:off x="911225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1" name="Symbol zastępczy tekstu 9"/>
          <p:cNvSpPr>
            <a:spLocks noGrp="1"/>
          </p:cNvSpPr>
          <p:nvPr>
            <p:ph type="body" sz="quarter" idx="17"/>
          </p:nvPr>
        </p:nvSpPr>
        <p:spPr>
          <a:xfrm>
            <a:off x="3543923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2" name="Symbol zastępczy tekstu 9"/>
          <p:cNvSpPr>
            <a:spLocks noGrp="1"/>
          </p:cNvSpPr>
          <p:nvPr>
            <p:ph type="body" sz="quarter" idx="18"/>
          </p:nvPr>
        </p:nvSpPr>
        <p:spPr>
          <a:xfrm>
            <a:off x="3543923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3" name="Symbol zastępczy tekstu 9"/>
          <p:cNvSpPr>
            <a:spLocks noGrp="1"/>
          </p:cNvSpPr>
          <p:nvPr>
            <p:ph type="body" sz="quarter" idx="19"/>
          </p:nvPr>
        </p:nvSpPr>
        <p:spPr>
          <a:xfrm>
            <a:off x="6176621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4" name="Symbol zastępczy tekstu 9"/>
          <p:cNvSpPr>
            <a:spLocks noGrp="1"/>
          </p:cNvSpPr>
          <p:nvPr>
            <p:ph type="body" sz="quarter" idx="20"/>
          </p:nvPr>
        </p:nvSpPr>
        <p:spPr>
          <a:xfrm>
            <a:off x="6176621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5" name="Symbol zastępczy tekstu 9"/>
          <p:cNvSpPr>
            <a:spLocks noGrp="1"/>
          </p:cNvSpPr>
          <p:nvPr>
            <p:ph type="body" sz="quarter" idx="21"/>
          </p:nvPr>
        </p:nvSpPr>
        <p:spPr>
          <a:xfrm>
            <a:off x="8796337" y="2020888"/>
            <a:ext cx="1728788" cy="1660526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6" name="Symbol zastępczy tekstu 9"/>
          <p:cNvSpPr>
            <a:spLocks noGrp="1"/>
          </p:cNvSpPr>
          <p:nvPr>
            <p:ph type="body" sz="quarter" idx="22"/>
          </p:nvPr>
        </p:nvSpPr>
        <p:spPr>
          <a:xfrm>
            <a:off x="8796337" y="3752850"/>
            <a:ext cx="1728788" cy="2376488"/>
          </a:xfrm>
        </p:spPr>
        <p:txBody>
          <a:bodyPr tIns="0" anchor="t">
            <a:noAutofit/>
          </a:bodyPr>
          <a:lstStyle>
            <a:lvl1pPr marL="0" indent="0">
              <a:buNone/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1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0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21" name="Łącznik prosty 20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17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>
          <p15:clr>
            <a:srgbClr val="5ACBF0"/>
          </p15:clr>
        </p15:guide>
        <p15:guide id="2" orient="horz" pos="731">
          <p15:clr>
            <a:srgbClr val="5ACBF0"/>
          </p15:clr>
        </p15:guide>
        <p15:guide id="3" orient="horz" pos="709">
          <p15:clr>
            <a:srgbClr val="5ACBF0"/>
          </p15:clr>
        </p15:guide>
        <p15:guide id="7" pos="574">
          <p15:clr>
            <a:srgbClr val="5ACBF0"/>
          </p15:clr>
        </p15:guide>
        <p15:guide id="8" pos="2230">
          <p15:clr>
            <a:srgbClr val="5ACBF0"/>
          </p15:clr>
        </p15:guide>
        <p15:guide id="9" pos="3885">
          <p15:clr>
            <a:srgbClr val="5ACBF0"/>
          </p15:clr>
        </p15:guide>
        <p15:guide id="10" pos="5541">
          <p15:clr>
            <a:srgbClr val="5ACBF0"/>
          </p15:clr>
        </p15:guide>
        <p15:guide id="11" pos="1663">
          <p15:clr>
            <a:srgbClr val="5ACBF0"/>
          </p15:clr>
        </p15:guide>
        <p15:guide id="12" pos="3318">
          <p15:clr>
            <a:srgbClr val="5ACBF0"/>
          </p15:clr>
        </p15:guide>
        <p15:guide id="13" pos="4974">
          <p15:clr>
            <a:srgbClr val="5ACBF0"/>
          </p15:clr>
        </p15:guide>
        <p15:guide id="14" pos="6630">
          <p15:clr>
            <a:srgbClr val="5ACBF0"/>
          </p15:clr>
        </p15:guide>
        <p15:guide id="15" orient="horz" pos="2319">
          <p15:clr>
            <a:srgbClr val="5ACBF0"/>
          </p15:clr>
        </p15:guide>
        <p15:guide id="16" orient="horz" pos="236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E2EDDD5E-A4A2-4107-9AC2-E36721E02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"/>
            <a:ext cx="12186080" cy="685467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6672263" y="1041399"/>
            <a:ext cx="4645025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1" name="Prostokąt 20"/>
          <p:cNvSpPr/>
          <p:nvPr userDrawn="1"/>
        </p:nvSpPr>
        <p:spPr>
          <a:xfrm>
            <a:off x="6672264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672262" y="3662152"/>
            <a:ext cx="4645025" cy="15670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4203">
          <p15:clr>
            <a:srgbClr val="5ACBF0"/>
          </p15:clr>
        </p15:guide>
        <p15:guide id="2" pos="7129">
          <p15:clr>
            <a:srgbClr val="5ACBF0"/>
          </p15:clr>
        </p15:guide>
        <p15:guide id="3" orient="horz" pos="663">
          <p15:clr>
            <a:srgbClr val="5ACBF0"/>
          </p15:clr>
        </p15:guide>
        <p15:guide id="4" orient="horz" pos="3294">
          <p15:clr>
            <a:srgbClr val="5ACBF0"/>
          </p15:clr>
        </p15:guide>
        <p15:guide id="6" orient="horz" pos="2273">
          <p15:clr>
            <a:srgbClr val="5ACBF0"/>
          </p15:clr>
        </p15:guide>
        <p15:guide id="7" orient="horz" pos="22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prowadnice 3x kw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E2EDDD5E-A4A2-4107-9AC2-E36721E02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615" userDrawn="1">
          <p15:clr>
            <a:srgbClr val="5ACBF0"/>
          </p15:clr>
        </p15:guide>
        <p15:guide id="2" pos="5087" userDrawn="1">
          <p15:clr>
            <a:srgbClr val="5ACBF0"/>
          </p15:clr>
        </p15:guide>
        <p15:guide id="3" orient="horz" pos="754" userDrawn="1">
          <p15:clr>
            <a:srgbClr val="5ACBF0"/>
          </p15:clr>
        </p15:guide>
        <p15:guide id="4" orient="horz" pos="2954" userDrawn="1">
          <p15:clr>
            <a:srgbClr val="5ACBF0"/>
          </p15:clr>
        </p15:guide>
        <p15:guide id="5" pos="2751" userDrawn="1">
          <p15:clr>
            <a:srgbClr val="5ACBF0"/>
          </p15:clr>
        </p15:guide>
        <p15:guide id="6" pos="4929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ciem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>
            <a:extLst>
              <a:ext uri="{FF2B5EF4-FFF2-40B4-BE49-F238E27FC236}">
                <a16:creationId xmlns="" xmlns:a16="http://schemas.microsoft.com/office/drawing/2014/main" id="{DA2E8ADC-F22C-4D3F-BAE1-D37A1799D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B402252D-0C6D-4360-ABC9-7A1F584A2713}"/>
              </a:ext>
            </a:extLst>
          </p:cNvPr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4" name="AutoShape 3">
              <a:extLst>
                <a:ext uri="{FF2B5EF4-FFF2-40B4-BE49-F238E27FC236}">
                  <a16:creationId xmlns="" xmlns:a16="http://schemas.microsoft.com/office/drawing/2014/main" id="{8A8D74E0-FD89-48F8-A923-779E59BF30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DA871B99-2C03-4D06-A328-E4C34E94B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4DB0CAF0-12F9-4EAB-83DD-931525F11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E3D38236-6385-410B-A9DD-E910D2319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31554D4A-1F11-4D56-8E5F-BD25336D44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E6DEA289-242F-4A42-89EA-28999A73F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0FF817ED-8C3E-4689-ADDE-4379A3A89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6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8" name="Łącznik prosty 17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615" userDrawn="1">
          <p15:clr>
            <a:srgbClr val="5ACBF0"/>
          </p15:clr>
        </p15:guide>
        <p15:guide id="2" pos="5087" userDrawn="1">
          <p15:clr>
            <a:srgbClr val="5ACBF0"/>
          </p15:clr>
        </p15:guide>
        <p15:guide id="3" orient="horz" pos="754" userDrawn="1">
          <p15:clr>
            <a:srgbClr val="5ACBF0"/>
          </p15:clr>
        </p15:guide>
        <p15:guide id="4" orient="horz" pos="2954" userDrawn="1">
          <p15:clr>
            <a:srgbClr val="5ACBF0"/>
          </p15:clr>
        </p15:guide>
        <p15:guide id="5" pos="2751" userDrawn="1">
          <p15:clr>
            <a:srgbClr val="5ACBF0"/>
          </p15:clr>
        </p15:guide>
        <p15:guide id="6" pos="4929" userDrawn="1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 anchor="b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500"/>
            <a:ext cx="12192000" cy="4445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7"/>
          </p:nvPr>
        </p:nvSpPr>
        <p:spPr>
          <a:xfrm>
            <a:off x="2532063" y="1736725"/>
            <a:ext cx="8964612" cy="43926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95325" y="1151663"/>
            <a:ext cx="10808665" cy="4925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7" name="Łącznik prosty 16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 userDrawn="1"/>
        </p:nvSpPr>
        <p:spPr>
          <a:xfrm flipV="1">
            <a:off x="695325" y="1110876"/>
            <a:ext cx="4368429" cy="36000"/>
          </a:xfrm>
          <a:prstGeom prst="rect">
            <a:avLst/>
          </a:prstGeom>
          <a:gradFill flip="none" rotWithShape="1">
            <a:gsLst>
              <a:gs pos="0">
                <a:srgbClr val="01A6D7"/>
              </a:gs>
              <a:gs pos="100000">
                <a:srgbClr val="00458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5ACBF0"/>
          </p15:clr>
        </p15:guide>
        <p15:guide id="2" orient="horz" pos="731" userDrawn="1">
          <p15:clr>
            <a:srgbClr val="5ACBF0"/>
          </p15:clr>
        </p15:guide>
        <p15:guide id="3" orient="horz" pos="709" userDrawn="1">
          <p15:clr>
            <a:srgbClr val="5ACBF0"/>
          </p15:clr>
        </p15:guide>
        <p15:guide id="4" orient="horz" pos="164" userDrawn="1">
          <p15:clr>
            <a:srgbClr val="F26B43"/>
          </p15:clr>
        </p15:guide>
        <p15:guide id="8" pos="1595" userDrawn="1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378397F-3E5B-4FBA-84CF-0E1074825145}" type="datetimeFigureOut">
              <a:rPr lang="pl-PL" smtClean="0"/>
              <a:t>2018-03-26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77BA-1A87-49FC-9AD7-1C14DFB002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06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"/>
            <a:ext cx="12186080" cy="685467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6672263" y="1041399"/>
            <a:ext cx="4645025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1" name="Prostokąt 20"/>
          <p:cNvSpPr/>
          <p:nvPr userDrawn="1"/>
        </p:nvSpPr>
        <p:spPr>
          <a:xfrm>
            <a:off x="6672264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672262" y="3662152"/>
            <a:ext cx="4645025" cy="15670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4203">
          <p15:clr>
            <a:srgbClr val="5ACBF0"/>
          </p15:clr>
        </p15:guide>
        <p15:guide id="2" pos="7129">
          <p15:clr>
            <a:srgbClr val="5ACBF0"/>
          </p15:clr>
        </p15:guide>
        <p15:guide id="3" orient="horz" pos="663">
          <p15:clr>
            <a:srgbClr val="5ACBF0"/>
          </p15:clr>
        </p15:guide>
        <p15:guide id="4" orient="horz" pos="3294">
          <p15:clr>
            <a:srgbClr val="5ACBF0"/>
          </p15:clr>
        </p15:guide>
        <p15:guide id="6" orient="horz" pos="2273">
          <p15:clr>
            <a:srgbClr val="5ACBF0"/>
          </p15:clr>
        </p15:guide>
        <p15:guide id="7" orient="horz" pos="229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827462" y="1041399"/>
            <a:ext cx="4681537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827463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827463" y="3644900"/>
            <a:ext cx="4681536" cy="24844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411" userDrawn="1">
          <p15:clr>
            <a:srgbClr val="5ACBF0"/>
          </p15:clr>
        </p15:guide>
        <p15:guide id="2" pos="5360" userDrawn="1">
          <p15:clr>
            <a:srgbClr val="5ACBF0"/>
          </p15:clr>
        </p15:guide>
        <p15:guide id="3" orient="horz" pos="663" userDrawn="1">
          <p15:clr>
            <a:srgbClr val="5ACBF0"/>
          </p15:clr>
        </p15:guide>
        <p15:guide id="8" orient="horz" pos="2273" userDrawn="1">
          <p15:clr>
            <a:srgbClr val="5ACBF0"/>
          </p15:clr>
        </p15:guide>
        <p15:guide id="9" orient="horz" pos="2296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827462" y="1041399"/>
            <a:ext cx="4681537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827463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827463" y="3644900"/>
            <a:ext cx="4681536" cy="24844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411">
          <p15:clr>
            <a:srgbClr val="5ACBF0"/>
          </p15:clr>
        </p15:guide>
        <p15:guide id="2" pos="5360">
          <p15:clr>
            <a:srgbClr val="5ACBF0"/>
          </p15:clr>
        </p15:guide>
        <p15:guide id="3" orient="horz" pos="663">
          <p15:clr>
            <a:srgbClr val="5ACBF0"/>
          </p15:clr>
        </p15:guide>
        <p15:guide id="8" orient="horz" pos="2273">
          <p15:clr>
            <a:srgbClr val="5ACBF0"/>
          </p15:clr>
        </p15:guide>
        <p15:guide id="9" orient="horz" pos="2296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827462" y="1041399"/>
            <a:ext cx="4681537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827463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827463" y="3644900"/>
            <a:ext cx="4681536" cy="24844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411">
          <p15:clr>
            <a:srgbClr val="5ACBF0"/>
          </p15:clr>
        </p15:guide>
        <p15:guide id="2" pos="5360">
          <p15:clr>
            <a:srgbClr val="5ACBF0"/>
          </p15:clr>
        </p15:guide>
        <p15:guide id="3" orient="horz" pos="663">
          <p15:clr>
            <a:srgbClr val="5ACBF0"/>
          </p15:clr>
        </p15:guide>
        <p15:guide id="8" orient="horz" pos="2273">
          <p15:clr>
            <a:srgbClr val="5ACBF0"/>
          </p15:clr>
        </p15:guide>
        <p15:guide id="9" orient="horz" pos="2296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827462" y="1041399"/>
            <a:ext cx="4681537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827463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827463" y="3644900"/>
            <a:ext cx="4681536" cy="24844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411">
          <p15:clr>
            <a:srgbClr val="5ACBF0"/>
          </p15:clr>
        </p15:guide>
        <p15:guide id="2" pos="5360">
          <p15:clr>
            <a:srgbClr val="5ACBF0"/>
          </p15:clr>
        </p15:guide>
        <p15:guide id="3" orient="horz" pos="663">
          <p15:clr>
            <a:srgbClr val="5ACBF0"/>
          </p15:clr>
        </p15:guide>
        <p15:guide id="8" orient="horz" pos="2273">
          <p15:clr>
            <a:srgbClr val="5ACBF0"/>
          </p15:clr>
        </p15:guide>
        <p15:guide id="9" orient="horz" pos="2296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AutoShape 24">
            <a:extLst>
              <a:ext uri="{FF2B5EF4-FFF2-40B4-BE49-F238E27FC236}">
                <a16:creationId xmlns="" xmlns:a16="http://schemas.microsoft.com/office/drawing/2014/main" id="{4893B3CE-E0DE-4A6C-A303-38FC0F6DE4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6950" y="5836170"/>
            <a:ext cx="8922096" cy="20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11254168" y="6523892"/>
            <a:ext cx="771923" cy="224317"/>
            <a:chOff x="6519863" y="-665163"/>
            <a:chExt cx="3763962" cy="1093788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519863" y="-665163"/>
              <a:ext cx="3763962" cy="109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7312025" y="-644525"/>
              <a:ext cx="584200" cy="1052513"/>
            </a:xfrm>
            <a:custGeom>
              <a:avLst/>
              <a:gdLst>
                <a:gd name="T0" fmla="*/ 368 w 368"/>
                <a:gd name="T1" fmla="*/ 663 h 663"/>
                <a:gd name="T2" fmla="*/ 368 w 368"/>
                <a:gd name="T3" fmla="*/ 538 h 663"/>
                <a:gd name="T4" fmla="*/ 144 w 368"/>
                <a:gd name="T5" fmla="*/ 538 h 663"/>
                <a:gd name="T6" fmla="*/ 144 w 368"/>
                <a:gd name="T7" fmla="*/ 388 h 663"/>
                <a:gd name="T8" fmla="*/ 349 w 368"/>
                <a:gd name="T9" fmla="*/ 388 h 663"/>
                <a:gd name="T10" fmla="*/ 349 w 368"/>
                <a:gd name="T11" fmla="*/ 275 h 663"/>
                <a:gd name="T12" fmla="*/ 144 w 368"/>
                <a:gd name="T13" fmla="*/ 275 h 663"/>
                <a:gd name="T14" fmla="*/ 144 w 368"/>
                <a:gd name="T15" fmla="*/ 125 h 663"/>
                <a:gd name="T16" fmla="*/ 368 w 368"/>
                <a:gd name="T17" fmla="*/ 125 h 663"/>
                <a:gd name="T18" fmla="*/ 368 w 368"/>
                <a:gd name="T19" fmla="*/ 0 h 663"/>
                <a:gd name="T20" fmla="*/ 0 w 368"/>
                <a:gd name="T21" fmla="*/ 0 h 663"/>
                <a:gd name="T22" fmla="*/ 0 w 368"/>
                <a:gd name="T23" fmla="*/ 663 h 663"/>
                <a:gd name="T24" fmla="*/ 368 w 368"/>
                <a:gd name="T2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663">
                  <a:moveTo>
                    <a:pt x="368" y="663"/>
                  </a:moveTo>
                  <a:lnTo>
                    <a:pt x="368" y="538"/>
                  </a:lnTo>
                  <a:lnTo>
                    <a:pt x="144" y="538"/>
                  </a:lnTo>
                  <a:lnTo>
                    <a:pt x="144" y="388"/>
                  </a:lnTo>
                  <a:lnTo>
                    <a:pt x="349" y="388"/>
                  </a:lnTo>
                  <a:lnTo>
                    <a:pt x="349" y="275"/>
                  </a:lnTo>
                  <a:lnTo>
                    <a:pt x="144" y="275"/>
                  </a:lnTo>
                  <a:lnTo>
                    <a:pt x="144" y="125"/>
                  </a:lnTo>
                  <a:lnTo>
                    <a:pt x="368" y="1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368" y="6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9807575" y="11112"/>
              <a:ext cx="476250" cy="207963"/>
            </a:xfrm>
            <a:custGeom>
              <a:avLst/>
              <a:gdLst>
                <a:gd name="T0" fmla="*/ 32 w 300"/>
                <a:gd name="T1" fmla="*/ 0 h 131"/>
                <a:gd name="T2" fmla="*/ 262 w 300"/>
                <a:gd name="T3" fmla="*/ 0 h 131"/>
                <a:gd name="T4" fmla="*/ 300 w 300"/>
                <a:gd name="T5" fmla="*/ 131 h 131"/>
                <a:gd name="T6" fmla="*/ 0 w 300"/>
                <a:gd name="T7" fmla="*/ 131 h 131"/>
                <a:gd name="T8" fmla="*/ 32 w 30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31">
                  <a:moveTo>
                    <a:pt x="32" y="0"/>
                  </a:moveTo>
                  <a:lnTo>
                    <a:pt x="262" y="0"/>
                  </a:lnTo>
                  <a:lnTo>
                    <a:pt x="300" y="131"/>
                  </a:lnTo>
                  <a:lnTo>
                    <a:pt x="0" y="1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6519863" y="-644525"/>
              <a:ext cx="703262" cy="1052513"/>
            </a:xfrm>
            <a:custGeom>
              <a:avLst/>
              <a:gdLst>
                <a:gd name="T0" fmla="*/ 137 w 443"/>
                <a:gd name="T1" fmla="*/ 275 h 663"/>
                <a:gd name="T2" fmla="*/ 137 w 443"/>
                <a:gd name="T3" fmla="*/ 663 h 663"/>
                <a:gd name="T4" fmla="*/ 0 w 443"/>
                <a:gd name="T5" fmla="*/ 663 h 663"/>
                <a:gd name="T6" fmla="*/ 0 w 443"/>
                <a:gd name="T7" fmla="*/ 0 h 663"/>
                <a:gd name="T8" fmla="*/ 137 w 443"/>
                <a:gd name="T9" fmla="*/ 0 h 663"/>
                <a:gd name="T10" fmla="*/ 306 w 443"/>
                <a:gd name="T11" fmla="*/ 363 h 663"/>
                <a:gd name="T12" fmla="*/ 306 w 443"/>
                <a:gd name="T13" fmla="*/ 0 h 663"/>
                <a:gd name="T14" fmla="*/ 443 w 443"/>
                <a:gd name="T15" fmla="*/ 0 h 663"/>
                <a:gd name="T16" fmla="*/ 443 w 443"/>
                <a:gd name="T17" fmla="*/ 663 h 663"/>
                <a:gd name="T18" fmla="*/ 324 w 443"/>
                <a:gd name="T19" fmla="*/ 663 h 663"/>
                <a:gd name="T20" fmla="*/ 137 w 443"/>
                <a:gd name="T21" fmla="*/ 27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663">
                  <a:moveTo>
                    <a:pt x="137" y="275"/>
                  </a:moveTo>
                  <a:lnTo>
                    <a:pt x="137" y="663"/>
                  </a:lnTo>
                  <a:lnTo>
                    <a:pt x="0" y="66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306" y="363"/>
                  </a:lnTo>
                  <a:lnTo>
                    <a:pt x="306" y="0"/>
                  </a:lnTo>
                  <a:lnTo>
                    <a:pt x="443" y="0"/>
                  </a:lnTo>
                  <a:lnTo>
                    <a:pt x="443" y="663"/>
                  </a:lnTo>
                  <a:lnTo>
                    <a:pt x="324" y="663"/>
                  </a:lnTo>
                  <a:lnTo>
                    <a:pt x="137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8"/>
            <p:cNvSpPr>
              <a:spLocks noEditPoints="1"/>
            </p:cNvSpPr>
            <p:nvPr userDrawn="1"/>
          </p:nvSpPr>
          <p:spPr bwMode="auto">
            <a:xfrm>
              <a:off x="9442450" y="-655638"/>
              <a:ext cx="820737" cy="1063625"/>
            </a:xfrm>
            <a:custGeom>
              <a:avLst/>
              <a:gdLst>
                <a:gd name="T0" fmla="*/ 262 w 517"/>
                <a:gd name="T1" fmla="*/ 207 h 670"/>
                <a:gd name="T2" fmla="*/ 212 w 517"/>
                <a:gd name="T3" fmla="*/ 420 h 670"/>
                <a:gd name="T4" fmla="*/ 149 w 517"/>
                <a:gd name="T5" fmla="*/ 670 h 670"/>
                <a:gd name="T6" fmla="*/ 0 w 517"/>
                <a:gd name="T7" fmla="*/ 670 h 670"/>
                <a:gd name="T8" fmla="*/ 193 w 517"/>
                <a:gd name="T9" fmla="*/ 0 h 670"/>
                <a:gd name="T10" fmla="*/ 324 w 517"/>
                <a:gd name="T11" fmla="*/ 0 h 670"/>
                <a:gd name="T12" fmla="*/ 436 w 517"/>
                <a:gd name="T13" fmla="*/ 401 h 670"/>
                <a:gd name="T14" fmla="*/ 305 w 517"/>
                <a:gd name="T15" fmla="*/ 401 h 670"/>
                <a:gd name="T16" fmla="*/ 262 w 517"/>
                <a:gd name="T17" fmla="*/ 207 h 670"/>
                <a:gd name="T18" fmla="*/ 486 w 517"/>
                <a:gd name="T19" fmla="*/ 570 h 670"/>
                <a:gd name="T20" fmla="*/ 517 w 517"/>
                <a:gd name="T21" fmla="*/ 670 h 670"/>
                <a:gd name="T22" fmla="*/ 368 w 517"/>
                <a:gd name="T23" fmla="*/ 670 h 670"/>
                <a:gd name="T24" fmla="*/ 343 w 517"/>
                <a:gd name="T25" fmla="*/ 570 h 670"/>
                <a:gd name="T26" fmla="*/ 486 w 517"/>
                <a:gd name="T27" fmla="*/ 5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670">
                  <a:moveTo>
                    <a:pt x="262" y="207"/>
                  </a:moveTo>
                  <a:lnTo>
                    <a:pt x="212" y="420"/>
                  </a:lnTo>
                  <a:lnTo>
                    <a:pt x="149" y="670"/>
                  </a:lnTo>
                  <a:lnTo>
                    <a:pt x="0" y="670"/>
                  </a:lnTo>
                  <a:lnTo>
                    <a:pt x="193" y="0"/>
                  </a:lnTo>
                  <a:lnTo>
                    <a:pt x="324" y="0"/>
                  </a:lnTo>
                  <a:lnTo>
                    <a:pt x="436" y="401"/>
                  </a:lnTo>
                  <a:lnTo>
                    <a:pt x="305" y="401"/>
                  </a:lnTo>
                  <a:lnTo>
                    <a:pt x="262" y="207"/>
                  </a:lnTo>
                  <a:close/>
                  <a:moveTo>
                    <a:pt x="486" y="570"/>
                  </a:moveTo>
                  <a:lnTo>
                    <a:pt x="517" y="670"/>
                  </a:lnTo>
                  <a:lnTo>
                    <a:pt x="368" y="670"/>
                  </a:lnTo>
                  <a:lnTo>
                    <a:pt x="343" y="570"/>
                  </a:lnTo>
                  <a:lnTo>
                    <a:pt x="486" y="5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8699500" y="-665163"/>
              <a:ext cx="762000" cy="1093788"/>
            </a:xfrm>
            <a:custGeom>
              <a:avLst/>
              <a:gdLst>
                <a:gd name="T0" fmla="*/ 77 w 77"/>
                <a:gd name="T1" fmla="*/ 68 h 110"/>
                <a:gd name="T2" fmla="*/ 77 w 77"/>
                <a:gd name="T3" fmla="*/ 66 h 110"/>
                <a:gd name="T4" fmla="*/ 55 w 77"/>
                <a:gd name="T5" fmla="*/ 66 h 110"/>
                <a:gd name="T6" fmla="*/ 40 w 77"/>
                <a:gd name="T7" fmla="*/ 90 h 110"/>
                <a:gd name="T8" fmla="*/ 22 w 77"/>
                <a:gd name="T9" fmla="*/ 55 h 110"/>
                <a:gd name="T10" fmla="*/ 40 w 77"/>
                <a:gd name="T11" fmla="*/ 20 h 110"/>
                <a:gd name="T12" fmla="*/ 55 w 77"/>
                <a:gd name="T13" fmla="*/ 42 h 110"/>
                <a:gd name="T14" fmla="*/ 77 w 77"/>
                <a:gd name="T15" fmla="*/ 42 h 110"/>
                <a:gd name="T16" fmla="*/ 39 w 77"/>
                <a:gd name="T17" fmla="*/ 0 h 110"/>
                <a:gd name="T18" fmla="*/ 0 w 77"/>
                <a:gd name="T19" fmla="*/ 55 h 110"/>
                <a:gd name="T20" fmla="*/ 40 w 77"/>
                <a:gd name="T21" fmla="*/ 110 h 110"/>
                <a:gd name="T22" fmla="*/ 77 w 77"/>
                <a:gd name="T2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0">
                  <a:moveTo>
                    <a:pt x="77" y="68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82"/>
                    <a:pt x="50" y="90"/>
                    <a:pt x="40" y="90"/>
                  </a:cubicBezTo>
                  <a:cubicBezTo>
                    <a:pt x="28" y="90"/>
                    <a:pt x="22" y="79"/>
                    <a:pt x="22" y="55"/>
                  </a:cubicBezTo>
                  <a:cubicBezTo>
                    <a:pt x="22" y="31"/>
                    <a:pt x="28" y="20"/>
                    <a:pt x="40" y="20"/>
                  </a:cubicBezTo>
                  <a:cubicBezTo>
                    <a:pt x="49" y="20"/>
                    <a:pt x="54" y="27"/>
                    <a:pt x="55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14"/>
                    <a:pt x="64" y="0"/>
                    <a:pt x="39" y="0"/>
                  </a:cubicBezTo>
                  <a:cubicBezTo>
                    <a:pt x="14" y="0"/>
                    <a:pt x="0" y="19"/>
                    <a:pt x="0" y="55"/>
                  </a:cubicBezTo>
                  <a:cubicBezTo>
                    <a:pt x="0" y="92"/>
                    <a:pt x="13" y="110"/>
                    <a:pt x="40" y="110"/>
                  </a:cubicBezTo>
                  <a:cubicBezTo>
                    <a:pt x="64" y="110"/>
                    <a:pt x="77" y="96"/>
                    <a:pt x="77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7956550" y="-644525"/>
              <a:ext cx="673100" cy="1073150"/>
            </a:xfrm>
            <a:custGeom>
              <a:avLst/>
              <a:gdLst>
                <a:gd name="T0" fmla="*/ 68 w 68"/>
                <a:gd name="T1" fmla="*/ 69 h 108"/>
                <a:gd name="T2" fmla="*/ 68 w 68"/>
                <a:gd name="T3" fmla="*/ 0 h 108"/>
                <a:gd name="T4" fmla="*/ 45 w 68"/>
                <a:gd name="T5" fmla="*/ 0 h 108"/>
                <a:gd name="T6" fmla="*/ 45 w 68"/>
                <a:gd name="T7" fmla="*/ 63 h 108"/>
                <a:gd name="T8" fmla="*/ 34 w 68"/>
                <a:gd name="T9" fmla="*/ 89 h 108"/>
                <a:gd name="T10" fmla="*/ 22 w 68"/>
                <a:gd name="T11" fmla="*/ 63 h 108"/>
                <a:gd name="T12" fmla="*/ 22 w 68"/>
                <a:gd name="T13" fmla="*/ 0 h 108"/>
                <a:gd name="T14" fmla="*/ 0 w 68"/>
                <a:gd name="T15" fmla="*/ 0 h 108"/>
                <a:gd name="T16" fmla="*/ 0 w 68"/>
                <a:gd name="T17" fmla="*/ 69 h 108"/>
                <a:gd name="T18" fmla="*/ 7 w 68"/>
                <a:gd name="T19" fmla="*/ 98 h 108"/>
                <a:gd name="T20" fmla="*/ 34 w 68"/>
                <a:gd name="T21" fmla="*/ 108 h 108"/>
                <a:gd name="T22" fmla="*/ 61 w 68"/>
                <a:gd name="T23" fmla="*/ 98 h 108"/>
                <a:gd name="T24" fmla="*/ 68 w 68"/>
                <a:gd name="T25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8">
                  <a:moveTo>
                    <a:pt x="68" y="6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0"/>
                    <a:pt x="45" y="89"/>
                    <a:pt x="34" y="89"/>
                  </a:cubicBezTo>
                  <a:cubicBezTo>
                    <a:pt x="23" y="89"/>
                    <a:pt x="22" y="80"/>
                    <a:pt x="22" y="6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" y="91"/>
                    <a:pt x="7" y="98"/>
                  </a:cubicBezTo>
                  <a:cubicBezTo>
                    <a:pt x="13" y="106"/>
                    <a:pt x="21" y="108"/>
                    <a:pt x="34" y="108"/>
                  </a:cubicBezTo>
                  <a:cubicBezTo>
                    <a:pt x="46" y="108"/>
                    <a:pt x="55" y="106"/>
                    <a:pt x="61" y="98"/>
                  </a:cubicBezTo>
                  <a:cubicBezTo>
                    <a:pt x="67" y="91"/>
                    <a:pt x="68" y="82"/>
                    <a:pt x="68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827462" y="1041399"/>
            <a:ext cx="4681537" cy="256698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827463" y="3608387"/>
            <a:ext cx="439261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827463" y="3644900"/>
            <a:ext cx="4681536" cy="24844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411">
          <p15:clr>
            <a:srgbClr val="5ACBF0"/>
          </p15:clr>
        </p15:guide>
        <p15:guide id="2" pos="5360">
          <p15:clr>
            <a:srgbClr val="5ACBF0"/>
          </p15:clr>
        </p15:guide>
        <p15:guide id="3" orient="horz" pos="663">
          <p15:clr>
            <a:srgbClr val="5ACBF0"/>
          </p15:clr>
        </p15:guide>
        <p15:guide id="8" orient="horz" pos="2273">
          <p15:clr>
            <a:srgbClr val="5ACBF0"/>
          </p15:clr>
        </p15:guide>
        <p15:guide id="9" orient="horz" pos="2296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95325" y="113355"/>
            <a:ext cx="10801350" cy="97640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5325" y="1490597"/>
            <a:ext cx="10801350" cy="44367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31339" y="6411474"/>
            <a:ext cx="10489509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04326" cy="44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6ED85E1-BA63-7845-8ED5-939E6D495C8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9" name="Łącznik prosty 8"/>
          <p:cNvCxnSpPr/>
          <p:nvPr userDrawn="1"/>
        </p:nvCxnSpPr>
        <p:spPr>
          <a:xfrm>
            <a:off x="635146" y="6547495"/>
            <a:ext cx="0" cy="181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25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84" r:id="rId3"/>
    <p:sldLayoutId id="2147483687" r:id="rId4"/>
    <p:sldLayoutId id="2147483675" r:id="rId5"/>
    <p:sldLayoutId id="2147483682" r:id="rId6"/>
    <p:sldLayoutId id="2147483683" r:id="rId7"/>
    <p:sldLayoutId id="2147483686" r:id="rId8"/>
    <p:sldLayoutId id="2147483688" r:id="rId9"/>
    <p:sldLayoutId id="2147483650" r:id="rId10"/>
    <p:sldLayoutId id="2147483671" r:id="rId11"/>
    <p:sldLayoutId id="2147483670" r:id="rId12"/>
    <p:sldLayoutId id="2147483661" r:id="rId13"/>
    <p:sldLayoutId id="2147483659" r:id="rId14"/>
    <p:sldLayoutId id="2147483660" r:id="rId15"/>
    <p:sldLayoutId id="2147483652" r:id="rId16"/>
    <p:sldLayoutId id="2147483679" r:id="rId17"/>
    <p:sldLayoutId id="2147483658" r:id="rId18"/>
    <p:sldLayoutId id="2147483678" r:id="rId19"/>
    <p:sldLayoutId id="2147483662" r:id="rId20"/>
    <p:sldLayoutId id="2147483663" r:id="rId21"/>
    <p:sldLayoutId id="2147483654" r:id="rId22"/>
    <p:sldLayoutId id="2147483664" r:id="rId23"/>
    <p:sldLayoutId id="2147483665" r:id="rId24"/>
    <p:sldLayoutId id="2147483666" r:id="rId25"/>
    <p:sldLayoutId id="2147483667" r:id="rId26"/>
    <p:sldLayoutId id="2147483672" r:id="rId27"/>
    <p:sldLayoutId id="2147483689" r:id="rId28"/>
    <p:sldLayoutId id="2147483668" r:id="rId29"/>
    <p:sldLayoutId id="2147483681" r:id="rId30"/>
    <p:sldLayoutId id="2147483680" r:id="rId31"/>
    <p:sldLayoutId id="2147483676" r:id="rId32"/>
    <p:sldLayoutId id="2147483690" r:id="rId33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LucidaGrande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42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3GZCe0FpU&amp;list=PLQuX8mGUGb5RDitVjGDkRgI1lgFAbzmrj" TargetMode="External"/><Relationship Id="rId2" Type="http://schemas.openxmlformats.org/officeDocument/2006/relationships/hyperlink" Target="https://neuca.pl/o-nas/informacje/grupa-neuc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159448" y="1615841"/>
            <a:ext cx="7886700" cy="2400349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Program rozwoju kompetencji kierunku Transport na Wydziale Maszyn Roboczych i Transportu Politechniki Poznańskiej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57596" cy="179294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492090" y="5657672"/>
            <a:ext cx="9175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latin typeface="+mj-lt"/>
              </a:rPr>
              <a:t>Projekt współfinansowany ze środków Unii Europejskiej w ramach</a:t>
            </a:r>
          </a:p>
          <a:p>
            <a:pPr algn="r"/>
            <a:r>
              <a:rPr lang="pl-PL" sz="2400" dirty="0">
                <a:latin typeface="+mj-lt"/>
              </a:rPr>
              <a:t>Priorytetu III. Szkolnictwo wyższe dla gospodarki i rozwoju,</a:t>
            </a:r>
          </a:p>
          <a:p>
            <a:pPr algn="r"/>
            <a:r>
              <a:rPr lang="pl-PL" sz="2400" dirty="0">
                <a:latin typeface="+mj-lt"/>
              </a:rPr>
              <a:t>Działania 3.1 Programu Operacyjnego Wiedza Edukacja Rozwój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524000" y="4004237"/>
            <a:ext cx="1026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+mj-lt"/>
              </a:rPr>
              <a:t>Zad. 7: Zajęcia cykliczne realizowane wspólnie z pracodawcami, praktykami i ekspertami</a:t>
            </a:r>
          </a:p>
        </p:txBody>
      </p:sp>
    </p:spTree>
    <p:extLst>
      <p:ext uri="{BB962C8B-B14F-4D97-AF65-F5344CB8AC3E}">
        <p14:creationId xmlns:p14="http://schemas.microsoft.com/office/powerpoint/2010/main" val="40803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Zapewnienie jakości dystrybucji – szczególny charakter produktów</a:t>
            </a: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Szybka i sprawna realizacja zamówień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Specyfika dystrybucji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7"/>
          </p:nvPr>
        </p:nvSpPr>
        <p:spPr>
          <a:xfrm>
            <a:off x="695325" y="1151662"/>
            <a:ext cx="10804044" cy="618616"/>
          </a:xfrm>
        </p:spPr>
        <p:txBody>
          <a:bodyPr/>
          <a:lstStyle/>
          <a:p>
            <a:r>
              <a:rPr lang="pl-PL" dirty="0" smtClean="0"/>
              <a:t>Branża </a:t>
            </a:r>
            <a:r>
              <a:rPr lang="pl-PL" dirty="0" err="1" smtClean="0"/>
              <a:t>healthcare</a:t>
            </a:r>
            <a:r>
              <a:rPr lang="pl-PL" dirty="0" smtClean="0"/>
              <a:t> czy </a:t>
            </a:r>
            <a:r>
              <a:rPr lang="pl-PL" dirty="0" err="1" smtClean="0"/>
              <a:t>consumer</a:t>
            </a:r>
            <a:r>
              <a:rPr lang="pl-PL" dirty="0" smtClean="0"/>
              <a:t> </a:t>
            </a:r>
            <a:r>
              <a:rPr lang="pl-PL" dirty="0" err="1" smtClean="0"/>
              <a:t>health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10" name="Freeform 42">
            <a:extLst>
              <a:ext uri="{FF2B5EF4-FFF2-40B4-BE49-F238E27FC236}">
                <a16:creationId xmlns:a16="http://schemas.microsoft.com/office/drawing/2014/main" xmlns="" id="{DAC577AD-8F36-4D65-863C-1C74C081A7E1}"/>
              </a:ext>
            </a:extLst>
          </p:cNvPr>
          <p:cNvSpPr>
            <a:spLocks/>
          </p:cNvSpPr>
          <p:nvPr/>
        </p:nvSpPr>
        <p:spPr bwMode="auto">
          <a:xfrm>
            <a:off x="6930301" y="2212497"/>
            <a:ext cx="1481606" cy="1504197"/>
          </a:xfrm>
          <a:custGeom>
            <a:avLst/>
            <a:gdLst>
              <a:gd name="T0" fmla="*/ 122 w 286"/>
              <a:gd name="T1" fmla="*/ 290 h 290"/>
              <a:gd name="T2" fmla="*/ 285 w 286"/>
              <a:gd name="T3" fmla="*/ 246 h 290"/>
              <a:gd name="T4" fmla="*/ 286 w 286"/>
              <a:gd name="T5" fmla="*/ 0 h 290"/>
              <a:gd name="T6" fmla="*/ 0 w 286"/>
              <a:gd name="T7" fmla="*/ 77 h 290"/>
              <a:gd name="T8" fmla="*/ 122 w 286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90">
                <a:moveTo>
                  <a:pt x="122" y="290"/>
                </a:moveTo>
                <a:cubicBezTo>
                  <a:pt x="171" y="263"/>
                  <a:pt x="226" y="247"/>
                  <a:pt x="285" y="246"/>
                </a:cubicBezTo>
                <a:cubicBezTo>
                  <a:pt x="286" y="0"/>
                  <a:pt x="286" y="0"/>
                  <a:pt x="286" y="0"/>
                </a:cubicBezTo>
                <a:cubicBezTo>
                  <a:pt x="182" y="1"/>
                  <a:pt x="84" y="29"/>
                  <a:pt x="0" y="77"/>
                </a:cubicBezTo>
                <a:lnTo>
                  <a:pt x="122" y="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Freeform 43">
            <a:extLst>
              <a:ext uri="{FF2B5EF4-FFF2-40B4-BE49-F238E27FC236}">
                <a16:creationId xmlns:a16="http://schemas.microsoft.com/office/drawing/2014/main" xmlns="" id="{85B6FDA0-FD56-4A4E-865E-FEEB0EF842E4}"/>
              </a:ext>
            </a:extLst>
          </p:cNvPr>
          <p:cNvSpPr>
            <a:spLocks/>
          </p:cNvSpPr>
          <p:nvPr/>
        </p:nvSpPr>
        <p:spPr bwMode="auto">
          <a:xfrm>
            <a:off x="8457089" y="2212497"/>
            <a:ext cx="1487253" cy="1498549"/>
          </a:xfrm>
          <a:custGeom>
            <a:avLst/>
            <a:gdLst>
              <a:gd name="T0" fmla="*/ 1 w 287"/>
              <a:gd name="T1" fmla="*/ 0 h 289"/>
              <a:gd name="T2" fmla="*/ 0 w 287"/>
              <a:gd name="T3" fmla="*/ 246 h 289"/>
              <a:gd name="T4" fmla="*/ 163 w 287"/>
              <a:gd name="T5" fmla="*/ 289 h 289"/>
              <a:gd name="T6" fmla="*/ 287 w 287"/>
              <a:gd name="T7" fmla="*/ 77 h 289"/>
              <a:gd name="T8" fmla="*/ 1 w 287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289">
                <a:moveTo>
                  <a:pt x="1" y="0"/>
                </a:moveTo>
                <a:cubicBezTo>
                  <a:pt x="0" y="246"/>
                  <a:pt x="0" y="246"/>
                  <a:pt x="0" y="246"/>
                </a:cubicBezTo>
                <a:cubicBezTo>
                  <a:pt x="59" y="247"/>
                  <a:pt x="115" y="262"/>
                  <a:pt x="163" y="289"/>
                </a:cubicBezTo>
                <a:cubicBezTo>
                  <a:pt x="287" y="77"/>
                  <a:pt x="287" y="77"/>
                  <a:pt x="287" y="77"/>
                </a:cubicBezTo>
                <a:cubicBezTo>
                  <a:pt x="202" y="29"/>
                  <a:pt x="105" y="1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xmlns="" id="{00614B40-0854-475C-9BB5-31E413D63916}"/>
              </a:ext>
            </a:extLst>
          </p:cNvPr>
          <p:cNvSpPr>
            <a:spLocks/>
          </p:cNvSpPr>
          <p:nvPr/>
        </p:nvSpPr>
        <p:spPr bwMode="auto">
          <a:xfrm>
            <a:off x="5375275" y="3767523"/>
            <a:ext cx="1502314" cy="1483488"/>
          </a:xfrm>
          <a:custGeom>
            <a:avLst/>
            <a:gdLst>
              <a:gd name="T0" fmla="*/ 77 w 290"/>
              <a:gd name="T1" fmla="*/ 0 h 286"/>
              <a:gd name="T2" fmla="*/ 0 w 290"/>
              <a:gd name="T3" fmla="*/ 286 h 286"/>
              <a:gd name="T4" fmla="*/ 246 w 290"/>
              <a:gd name="T5" fmla="*/ 286 h 286"/>
              <a:gd name="T6" fmla="*/ 290 w 290"/>
              <a:gd name="T7" fmla="*/ 123 h 286"/>
              <a:gd name="T8" fmla="*/ 77 w 290"/>
              <a:gd name="T9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86">
                <a:moveTo>
                  <a:pt x="77" y="0"/>
                </a:moveTo>
                <a:cubicBezTo>
                  <a:pt x="29" y="85"/>
                  <a:pt x="1" y="182"/>
                  <a:pt x="0" y="286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47" y="227"/>
                  <a:pt x="263" y="172"/>
                  <a:pt x="290" y="123"/>
                </a:cubicBezTo>
                <a:lnTo>
                  <a:pt x="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xmlns="" id="{5CA5C428-51F0-4D61-B948-BEEF8D7D0B76}"/>
              </a:ext>
            </a:extLst>
          </p:cNvPr>
          <p:cNvSpPr>
            <a:spLocks/>
          </p:cNvSpPr>
          <p:nvPr/>
        </p:nvSpPr>
        <p:spPr bwMode="auto">
          <a:xfrm>
            <a:off x="9997055" y="3767523"/>
            <a:ext cx="1502314" cy="1483488"/>
          </a:xfrm>
          <a:custGeom>
            <a:avLst/>
            <a:gdLst>
              <a:gd name="T0" fmla="*/ 213 w 290"/>
              <a:gd name="T1" fmla="*/ 0 h 286"/>
              <a:gd name="T2" fmla="*/ 0 w 290"/>
              <a:gd name="T3" fmla="*/ 123 h 286"/>
              <a:gd name="T4" fmla="*/ 44 w 290"/>
              <a:gd name="T5" fmla="*/ 286 h 286"/>
              <a:gd name="T6" fmla="*/ 290 w 290"/>
              <a:gd name="T7" fmla="*/ 286 h 286"/>
              <a:gd name="T8" fmla="*/ 213 w 290"/>
              <a:gd name="T9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86">
                <a:moveTo>
                  <a:pt x="213" y="0"/>
                </a:moveTo>
                <a:cubicBezTo>
                  <a:pt x="0" y="123"/>
                  <a:pt x="0" y="123"/>
                  <a:pt x="0" y="123"/>
                </a:cubicBezTo>
                <a:cubicBezTo>
                  <a:pt x="27" y="171"/>
                  <a:pt x="43" y="227"/>
                  <a:pt x="44" y="286"/>
                </a:cubicBezTo>
                <a:cubicBezTo>
                  <a:pt x="290" y="286"/>
                  <a:pt x="290" y="286"/>
                  <a:pt x="290" y="286"/>
                </a:cubicBezTo>
                <a:cubicBezTo>
                  <a:pt x="289" y="182"/>
                  <a:pt x="261" y="84"/>
                  <a:pt x="2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FBAE4987-529B-4B44-9973-0508FDDCCD43}"/>
              </a:ext>
            </a:extLst>
          </p:cNvPr>
          <p:cNvSpPr>
            <a:spLocks/>
          </p:cNvSpPr>
          <p:nvPr/>
        </p:nvSpPr>
        <p:spPr bwMode="auto">
          <a:xfrm>
            <a:off x="9349442" y="2637965"/>
            <a:ext cx="1724461" cy="1720695"/>
          </a:xfrm>
          <a:custGeom>
            <a:avLst/>
            <a:gdLst>
              <a:gd name="T0" fmla="*/ 0 w 333"/>
              <a:gd name="T1" fmla="*/ 213 h 332"/>
              <a:gd name="T2" fmla="*/ 120 w 333"/>
              <a:gd name="T3" fmla="*/ 332 h 332"/>
              <a:gd name="T4" fmla="*/ 333 w 333"/>
              <a:gd name="T5" fmla="*/ 209 h 332"/>
              <a:gd name="T6" fmla="*/ 124 w 333"/>
              <a:gd name="T7" fmla="*/ 0 h 332"/>
              <a:gd name="T8" fmla="*/ 0 w 333"/>
              <a:gd name="T9" fmla="*/ 21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" h="332">
                <a:moveTo>
                  <a:pt x="0" y="213"/>
                </a:moveTo>
                <a:cubicBezTo>
                  <a:pt x="49" y="242"/>
                  <a:pt x="91" y="283"/>
                  <a:pt x="120" y="332"/>
                </a:cubicBezTo>
                <a:cubicBezTo>
                  <a:pt x="333" y="209"/>
                  <a:pt x="333" y="209"/>
                  <a:pt x="333" y="209"/>
                </a:cubicBezTo>
                <a:cubicBezTo>
                  <a:pt x="282" y="123"/>
                  <a:pt x="210" y="51"/>
                  <a:pt x="124" y="0"/>
                </a:cubicBezTo>
                <a:lnTo>
                  <a:pt x="0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xmlns="" id="{2EDEDC5F-70ED-4751-BA4B-2F9DE6A2D7EE}"/>
              </a:ext>
            </a:extLst>
          </p:cNvPr>
          <p:cNvSpPr>
            <a:spLocks/>
          </p:cNvSpPr>
          <p:nvPr/>
        </p:nvSpPr>
        <p:spPr bwMode="auto">
          <a:xfrm>
            <a:off x="5800743" y="2637965"/>
            <a:ext cx="1718813" cy="1720695"/>
          </a:xfrm>
          <a:custGeom>
            <a:avLst/>
            <a:gdLst>
              <a:gd name="T0" fmla="*/ 213 w 332"/>
              <a:gd name="T1" fmla="*/ 332 h 332"/>
              <a:gd name="T2" fmla="*/ 332 w 332"/>
              <a:gd name="T3" fmla="*/ 213 h 332"/>
              <a:gd name="T4" fmla="*/ 209 w 332"/>
              <a:gd name="T5" fmla="*/ 0 h 332"/>
              <a:gd name="T6" fmla="*/ 0 w 332"/>
              <a:gd name="T7" fmla="*/ 209 h 332"/>
              <a:gd name="T8" fmla="*/ 213 w 332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332">
                <a:moveTo>
                  <a:pt x="213" y="332"/>
                </a:moveTo>
                <a:cubicBezTo>
                  <a:pt x="242" y="284"/>
                  <a:pt x="283" y="243"/>
                  <a:pt x="332" y="213"/>
                </a:cubicBezTo>
                <a:cubicBezTo>
                  <a:pt x="209" y="0"/>
                  <a:pt x="209" y="0"/>
                  <a:pt x="209" y="0"/>
                </a:cubicBezTo>
                <a:cubicBezTo>
                  <a:pt x="123" y="51"/>
                  <a:pt x="51" y="123"/>
                  <a:pt x="0" y="209"/>
                </a:cubicBezTo>
                <a:lnTo>
                  <a:pt x="213" y="3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Oval 48">
            <a:extLst>
              <a:ext uri="{FF2B5EF4-FFF2-40B4-BE49-F238E27FC236}">
                <a16:creationId xmlns:a16="http://schemas.microsoft.com/office/drawing/2014/main" xmlns="" id="{F3E8B7D2-FC7F-414C-B941-694879DF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353" y="4524328"/>
            <a:ext cx="576075" cy="576075"/>
          </a:xfrm>
          <a:prstGeom prst="ellipse">
            <a:avLst/>
          </a:prstGeom>
          <a:solidFill>
            <a:schemeClr val="accent1"/>
          </a:solidFill>
          <a:ln w="349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49">
            <a:extLst>
              <a:ext uri="{FF2B5EF4-FFF2-40B4-BE49-F238E27FC236}">
                <a16:creationId xmlns:a16="http://schemas.microsoft.com/office/drawing/2014/main" xmlns="" id="{8BA19565-506A-4C6C-9EFA-14A6E9AF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589" y="3720459"/>
            <a:ext cx="576075" cy="576075"/>
          </a:xfrm>
          <a:prstGeom prst="ellipse">
            <a:avLst/>
          </a:prstGeom>
          <a:solidFill>
            <a:schemeClr val="accent2"/>
          </a:solidFill>
          <a:ln w="349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xmlns="" id="{82609E05-3E94-4F9E-9083-8C8133B9C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459" y="3259221"/>
            <a:ext cx="574193" cy="576075"/>
          </a:xfrm>
          <a:prstGeom prst="ellipse">
            <a:avLst/>
          </a:prstGeom>
          <a:solidFill>
            <a:schemeClr val="accent4"/>
          </a:solidFill>
          <a:ln w="349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51">
            <a:extLst>
              <a:ext uri="{FF2B5EF4-FFF2-40B4-BE49-F238E27FC236}">
                <a16:creationId xmlns:a16="http://schemas.microsoft.com/office/drawing/2014/main" xmlns="" id="{285D6090-4BFB-4F28-B2BF-01698ACAD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3932" y="3259221"/>
            <a:ext cx="574193" cy="576075"/>
          </a:xfrm>
          <a:prstGeom prst="ellipse">
            <a:avLst/>
          </a:prstGeom>
          <a:solidFill>
            <a:schemeClr val="accent1"/>
          </a:solidFill>
          <a:ln w="349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xmlns="" id="{B14A2490-66D5-4F48-96F6-23698E93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919" y="3720459"/>
            <a:ext cx="579841" cy="576075"/>
          </a:xfrm>
          <a:prstGeom prst="ellipse">
            <a:avLst/>
          </a:prstGeom>
          <a:solidFill>
            <a:schemeClr val="accent2"/>
          </a:solidFill>
          <a:ln w="349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Oval 53">
            <a:extLst>
              <a:ext uri="{FF2B5EF4-FFF2-40B4-BE49-F238E27FC236}">
                <a16:creationId xmlns:a16="http://schemas.microsoft.com/office/drawing/2014/main" xmlns="" id="{E224C4EF-84D2-4D35-8840-6D5556769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2804" y="4524328"/>
            <a:ext cx="579841" cy="576075"/>
          </a:xfrm>
          <a:prstGeom prst="ellipse">
            <a:avLst/>
          </a:prstGeom>
          <a:solidFill>
            <a:schemeClr val="accent4"/>
          </a:solidFill>
          <a:ln w="349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PoleTekstowe 28"/>
          <p:cNvSpPr txBox="1"/>
          <p:nvPr/>
        </p:nvSpPr>
        <p:spPr>
          <a:xfrm>
            <a:off x="5535295" y="4235541"/>
            <a:ext cx="96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Częstotliwość dostaw</a:t>
            </a:r>
            <a:endParaRPr lang="pl-PL" sz="1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0" name="PoleTekstowe 29"/>
          <p:cNvSpPr txBox="1"/>
          <p:nvPr/>
        </p:nvSpPr>
        <p:spPr>
          <a:xfrm>
            <a:off x="10463940" y="4235540"/>
            <a:ext cx="96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Zapobieganie fałszerstwom</a:t>
            </a:r>
            <a:endParaRPr lang="pl-PL" sz="1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1" name="PoleTekstowe 30"/>
          <p:cNvSpPr txBox="1"/>
          <p:nvPr/>
        </p:nvSpPr>
        <p:spPr>
          <a:xfrm>
            <a:off x="6233599" y="3070487"/>
            <a:ext cx="96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Kontrolora warunków</a:t>
            </a:r>
            <a:endParaRPr lang="pl-PL" sz="1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2" name="PoleTekstowe 31"/>
          <p:cNvSpPr txBox="1"/>
          <p:nvPr/>
        </p:nvSpPr>
        <p:spPr>
          <a:xfrm>
            <a:off x="9904165" y="3085653"/>
            <a:ext cx="96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Produkty szczególne</a:t>
            </a:r>
            <a:endParaRPr lang="pl-PL" sz="1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3" name="PoleTekstowe 32"/>
          <p:cNvSpPr txBox="1"/>
          <p:nvPr/>
        </p:nvSpPr>
        <p:spPr>
          <a:xfrm>
            <a:off x="7405084" y="2394747"/>
            <a:ext cx="96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Małe opakowania</a:t>
            </a:r>
            <a:endParaRPr lang="pl-PL" sz="1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4" name="PoleTekstowe 33"/>
          <p:cNvSpPr txBox="1"/>
          <p:nvPr/>
        </p:nvSpPr>
        <p:spPr>
          <a:xfrm>
            <a:off x="8675190" y="2394746"/>
            <a:ext cx="96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Tracking</a:t>
            </a:r>
            <a:r>
              <a:rPr lang="pl-PL" sz="1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 seria</a:t>
            </a:r>
            <a:endParaRPr lang="pl-PL" sz="1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2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ED85E1-BA63-7845-8ED5-939E6D495C83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60" name="Symbol zastępczy tekstu 4"/>
          <p:cNvSpPr>
            <a:spLocks noGrp="1"/>
          </p:cNvSpPr>
          <p:nvPr>
            <p:ph type="body" sz="quarter" idx="16"/>
          </p:nvPr>
        </p:nvSpPr>
        <p:spPr>
          <a:xfrm>
            <a:off x="8863068" y="1537332"/>
            <a:ext cx="1545189" cy="774278"/>
          </a:xfrm>
        </p:spPr>
        <p:txBody>
          <a:bodyPr numCol="1">
            <a:normAutofit/>
          </a:bodyPr>
          <a:lstStyle/>
          <a:p>
            <a:pPr>
              <a:spcBef>
                <a:spcPts val="400"/>
              </a:spcBef>
            </a:pPr>
            <a:r>
              <a:rPr lang="pl-PL" dirty="0" smtClean="0"/>
              <a:t>Dostawy 2x dziennie</a:t>
            </a:r>
            <a:endParaRPr lang="en-US" b="1" dirty="0"/>
          </a:p>
        </p:txBody>
      </p:sp>
      <p:sp>
        <p:nvSpPr>
          <p:cNvPr id="161" name="Symbol zastępczy tekstu 4"/>
          <p:cNvSpPr txBox="1">
            <a:spLocks/>
          </p:cNvSpPr>
          <p:nvPr/>
        </p:nvSpPr>
        <p:spPr>
          <a:xfrm>
            <a:off x="8863068" y="2397439"/>
            <a:ext cx="1627951" cy="522740"/>
          </a:xfrm>
          <a:prstGeom prst="rect">
            <a:avLst/>
          </a:prstGeom>
        </p:spPr>
        <p:txBody>
          <a:bodyPr vert="horz" lIns="0" tIns="45720" rIns="0" bIns="45720" numCol="1" spcCol="21600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pl-PL" dirty="0" smtClean="0"/>
              <a:t>Dostawy 6 dni w tygodniu</a:t>
            </a:r>
            <a:endParaRPr lang="en-US" b="1" dirty="0"/>
          </a:p>
        </p:txBody>
      </p:sp>
      <p:sp>
        <p:nvSpPr>
          <p:cNvPr id="164" name="Oval 163"/>
          <p:cNvSpPr/>
          <p:nvPr/>
        </p:nvSpPr>
        <p:spPr>
          <a:xfrm>
            <a:off x="7970894" y="3134938"/>
            <a:ext cx="733199" cy="733199"/>
          </a:xfrm>
          <a:prstGeom prst="ellipse">
            <a:avLst/>
          </a:prstGeom>
          <a:gradFill>
            <a:gsLst>
              <a:gs pos="90000">
                <a:schemeClr val="accent5"/>
              </a:gs>
              <a:gs pos="0">
                <a:srgbClr val="68E5BC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971452" y="4122474"/>
            <a:ext cx="733199" cy="733199"/>
          </a:xfrm>
          <a:prstGeom prst="ellipse">
            <a:avLst/>
          </a:prstGeom>
          <a:gradFill>
            <a:gsLst>
              <a:gs pos="90000">
                <a:schemeClr val="accent5"/>
              </a:gs>
              <a:gs pos="0">
                <a:srgbClr val="68E5BC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ymbol zastępczy tekstu 4"/>
          <p:cNvSpPr>
            <a:spLocks noGrp="1"/>
          </p:cNvSpPr>
          <p:nvPr>
            <p:ph type="body" sz="quarter" idx="20"/>
          </p:nvPr>
        </p:nvSpPr>
        <p:spPr>
          <a:xfrm>
            <a:off x="1716151" y="1471254"/>
            <a:ext cx="5014149" cy="4319946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</a:pPr>
            <a:r>
              <a:rPr lang="pl-PL" b="1" dirty="0" smtClean="0"/>
              <a:t>Szerokość oferty asortymentowej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&gt; 10.000 zarejestrowanych produktów leczniczych w PL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&gt; 2.000 leków centralnie zarejestrowanych w UE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&gt; 3.500 leków dopuszczonych w procedurze IR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Środki spożywcze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Wyroby medyczne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Kosmetyki</a:t>
            </a:r>
            <a:endParaRPr lang="pl-PL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 smtClean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/>
          </a:p>
          <a:p>
            <a:pPr>
              <a:spcBef>
                <a:spcPts val="0"/>
              </a:spcBef>
            </a:pPr>
            <a:r>
              <a:rPr lang="pl-PL" b="1" dirty="0" smtClean="0"/>
              <a:t>Niskie marże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3/4 produktów refundowanych z marżą hurtową &lt;2,60 PLN</a:t>
            </a:r>
            <a:endParaRPr lang="pl-PL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 smtClean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/>
          </a:p>
          <a:p>
            <a:pPr>
              <a:spcBef>
                <a:spcPts val="0"/>
              </a:spcBef>
            </a:pPr>
            <a:r>
              <a:rPr lang="pl-PL" b="1" dirty="0" smtClean="0"/>
              <a:t>Ograniczone możliwości magazynowania w aptekach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Średni miesięczny obrót apteki: 178 tys. PLN</a:t>
            </a:r>
            <a:endParaRPr lang="pl-PL" dirty="0"/>
          </a:p>
        </p:txBody>
      </p:sp>
      <p:sp>
        <p:nvSpPr>
          <p:cNvPr id="129" name="Oval 128"/>
          <p:cNvSpPr/>
          <p:nvPr/>
        </p:nvSpPr>
        <p:spPr>
          <a:xfrm>
            <a:off x="713582" y="1880340"/>
            <a:ext cx="733199" cy="733199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68482" y="3319096"/>
            <a:ext cx="733199" cy="733199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64027" y="4661799"/>
            <a:ext cx="733199" cy="733199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ymbol zastępczy tekstu 4"/>
          <p:cNvSpPr txBox="1">
            <a:spLocks/>
          </p:cNvSpPr>
          <p:nvPr/>
        </p:nvSpPr>
        <p:spPr>
          <a:xfrm>
            <a:off x="8871173" y="3270296"/>
            <a:ext cx="1627951" cy="522740"/>
          </a:xfrm>
          <a:prstGeom prst="rect">
            <a:avLst/>
          </a:prstGeom>
        </p:spPr>
        <p:txBody>
          <a:bodyPr vert="horz" lIns="0" tIns="45720" rIns="0" bIns="45720" numCol="1" spcCol="21600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pl-PL" dirty="0" smtClean="0"/>
              <a:t>Obrót gotówkowy, kredyty kupieckie</a:t>
            </a:r>
            <a:endParaRPr lang="en-US" b="1" dirty="0"/>
          </a:p>
        </p:txBody>
      </p:sp>
      <p:sp>
        <p:nvSpPr>
          <p:cNvPr id="172" name="Symbol zastępczy tekstu 4"/>
          <p:cNvSpPr txBox="1">
            <a:spLocks/>
          </p:cNvSpPr>
          <p:nvPr/>
        </p:nvSpPr>
        <p:spPr>
          <a:xfrm>
            <a:off x="8863068" y="4152708"/>
            <a:ext cx="1627951" cy="914350"/>
          </a:xfrm>
          <a:prstGeom prst="rect">
            <a:avLst/>
          </a:prstGeom>
        </p:spPr>
        <p:txBody>
          <a:bodyPr vert="horz" lIns="0" tIns="45720" rIns="0" bIns="45720" numCol="1" spcCol="21600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pl-PL" dirty="0" smtClean="0"/>
              <a:t>Konsekwencje braków, pomyłek, reklamacji</a:t>
            </a:r>
            <a:endParaRPr lang="en-US" b="1" dirty="0"/>
          </a:p>
        </p:txBody>
      </p:sp>
      <p:sp>
        <p:nvSpPr>
          <p:cNvPr id="194" name="Freeform 193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7129008" y="1531993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5" name="Freeform 194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7120704" y="4203898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6" name="Freeform 195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7129008" y="3217775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97" name="Grupa 297">
            <a:extLst>
              <a:ext uri="{FF2B5EF4-FFF2-40B4-BE49-F238E27FC236}">
                <a16:creationId xmlns:a16="http://schemas.microsoft.com/office/drawing/2014/main" xmlns="" id="{4DE28BD7-532D-41F7-905C-AF3AC0478BE1}"/>
              </a:ext>
            </a:extLst>
          </p:cNvPr>
          <p:cNvGrpSpPr>
            <a:grpSpLocks noChangeAspect="1"/>
          </p:cNvGrpSpPr>
          <p:nvPr/>
        </p:nvGrpSpPr>
        <p:grpSpPr>
          <a:xfrm>
            <a:off x="901296" y="3444521"/>
            <a:ext cx="307975" cy="461963"/>
            <a:chOff x="4583113" y="2943225"/>
            <a:chExt cx="307975" cy="461963"/>
          </a:xfrm>
        </p:grpSpPr>
        <p:sp>
          <p:nvSpPr>
            <p:cNvPr id="198" name="Freeform 112">
              <a:extLst>
                <a:ext uri="{FF2B5EF4-FFF2-40B4-BE49-F238E27FC236}">
                  <a16:creationId xmlns:a16="http://schemas.microsoft.com/office/drawing/2014/main" xmlns="" id="{E1E2A6EA-99EE-4630-BBAE-17D1DB72F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0100" y="2943225"/>
              <a:ext cx="120650" cy="120650"/>
            </a:xfrm>
            <a:custGeom>
              <a:avLst/>
              <a:gdLst>
                <a:gd name="T0" fmla="*/ 11 w 22"/>
                <a:gd name="T1" fmla="*/ 22 h 22"/>
                <a:gd name="T2" fmla="*/ 22 w 22"/>
                <a:gd name="T3" fmla="*/ 11 h 22"/>
                <a:gd name="T4" fmla="*/ 11 w 22"/>
                <a:gd name="T5" fmla="*/ 0 h 22"/>
                <a:gd name="T6" fmla="*/ 0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18 w 22"/>
                <a:gd name="T13" fmla="*/ 11 h 22"/>
                <a:gd name="T14" fmla="*/ 11 w 22"/>
                <a:gd name="T15" fmla="*/ 17 h 22"/>
                <a:gd name="T16" fmla="*/ 5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  <a:moveTo>
                    <a:pt x="11" y="5"/>
                  </a:moveTo>
                  <a:cubicBezTo>
                    <a:pt x="15" y="5"/>
                    <a:pt x="18" y="7"/>
                    <a:pt x="18" y="11"/>
                  </a:cubicBezTo>
                  <a:cubicBezTo>
                    <a:pt x="18" y="14"/>
                    <a:pt x="15" y="17"/>
                    <a:pt x="11" y="17"/>
                  </a:cubicBezTo>
                  <a:cubicBezTo>
                    <a:pt x="8" y="17"/>
                    <a:pt x="5" y="14"/>
                    <a:pt x="5" y="11"/>
                  </a:cubicBezTo>
                  <a:cubicBezTo>
                    <a:pt x="5" y="7"/>
                    <a:pt x="8" y="5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9" name="Freeform 113">
              <a:extLst>
                <a:ext uri="{FF2B5EF4-FFF2-40B4-BE49-F238E27FC236}">
                  <a16:creationId xmlns:a16="http://schemas.microsoft.com/office/drawing/2014/main" xmlns="" id="{5DB2ECD6-42DD-46DA-A0CC-10540918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3090863"/>
              <a:ext cx="180975" cy="314325"/>
            </a:xfrm>
            <a:custGeom>
              <a:avLst/>
              <a:gdLst>
                <a:gd name="T0" fmla="*/ 23 w 33"/>
                <a:gd name="T1" fmla="*/ 0 h 57"/>
                <a:gd name="T2" fmla="*/ 9 w 33"/>
                <a:gd name="T3" fmla="*/ 0 h 57"/>
                <a:gd name="T4" fmla="*/ 0 w 33"/>
                <a:gd name="T5" fmla="*/ 9 h 57"/>
                <a:gd name="T6" fmla="*/ 0 w 33"/>
                <a:gd name="T7" fmla="*/ 27 h 57"/>
                <a:gd name="T8" fmla="*/ 7 w 33"/>
                <a:gd name="T9" fmla="*/ 36 h 57"/>
                <a:gd name="T10" fmla="*/ 7 w 33"/>
                <a:gd name="T11" fmla="*/ 57 h 57"/>
                <a:gd name="T12" fmla="*/ 12 w 33"/>
                <a:gd name="T13" fmla="*/ 57 h 57"/>
                <a:gd name="T14" fmla="*/ 12 w 33"/>
                <a:gd name="T15" fmla="*/ 32 h 57"/>
                <a:gd name="T16" fmla="*/ 9 w 33"/>
                <a:gd name="T17" fmla="*/ 32 h 57"/>
                <a:gd name="T18" fmla="*/ 5 w 33"/>
                <a:gd name="T19" fmla="*/ 27 h 57"/>
                <a:gd name="T20" fmla="*/ 5 w 33"/>
                <a:gd name="T21" fmla="*/ 9 h 57"/>
                <a:gd name="T22" fmla="*/ 9 w 33"/>
                <a:gd name="T23" fmla="*/ 4 h 57"/>
                <a:gd name="T24" fmla="*/ 23 w 33"/>
                <a:gd name="T25" fmla="*/ 4 h 57"/>
                <a:gd name="T26" fmla="*/ 28 w 33"/>
                <a:gd name="T27" fmla="*/ 9 h 57"/>
                <a:gd name="T28" fmla="*/ 28 w 33"/>
                <a:gd name="T29" fmla="*/ 27 h 57"/>
                <a:gd name="T30" fmla="*/ 23 w 33"/>
                <a:gd name="T31" fmla="*/ 32 h 57"/>
                <a:gd name="T32" fmla="*/ 21 w 33"/>
                <a:gd name="T33" fmla="*/ 32 h 57"/>
                <a:gd name="T34" fmla="*/ 21 w 33"/>
                <a:gd name="T35" fmla="*/ 57 h 57"/>
                <a:gd name="T36" fmla="*/ 26 w 33"/>
                <a:gd name="T37" fmla="*/ 57 h 57"/>
                <a:gd name="T38" fmla="*/ 26 w 33"/>
                <a:gd name="T39" fmla="*/ 36 h 57"/>
                <a:gd name="T40" fmla="*/ 33 w 33"/>
                <a:gd name="T41" fmla="*/ 27 h 57"/>
                <a:gd name="T42" fmla="*/ 33 w 33"/>
                <a:gd name="T43" fmla="*/ 9 h 57"/>
                <a:gd name="T44" fmla="*/ 23 w 3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7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3" y="35"/>
                    <a:pt x="7" y="3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7" y="32"/>
                    <a:pt x="5" y="30"/>
                    <a:pt x="5" y="2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7" y="4"/>
                    <a:pt x="9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4"/>
                    <a:pt x="28" y="7"/>
                    <a:pt x="28" y="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0"/>
                    <a:pt x="26" y="32"/>
                    <a:pt x="23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0" y="35"/>
                    <a:pt x="33" y="32"/>
                    <a:pt x="33" y="27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0" name="Freeform 114">
              <a:extLst>
                <a:ext uri="{FF2B5EF4-FFF2-40B4-BE49-F238E27FC236}">
                  <a16:creationId xmlns:a16="http://schemas.microsoft.com/office/drawing/2014/main" xmlns="" id="{FD02DA7C-955A-45F4-B7B0-7AE17EBFE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775" y="2943225"/>
              <a:ext cx="87313" cy="461963"/>
            </a:xfrm>
            <a:custGeom>
              <a:avLst/>
              <a:gdLst>
                <a:gd name="T0" fmla="*/ 17 w 55"/>
                <a:gd name="T1" fmla="*/ 187 h 291"/>
                <a:gd name="T2" fmla="*/ 34 w 55"/>
                <a:gd name="T3" fmla="*/ 187 h 291"/>
                <a:gd name="T4" fmla="*/ 34 w 55"/>
                <a:gd name="T5" fmla="*/ 170 h 291"/>
                <a:gd name="T6" fmla="*/ 17 w 55"/>
                <a:gd name="T7" fmla="*/ 170 h 291"/>
                <a:gd name="T8" fmla="*/ 17 w 55"/>
                <a:gd name="T9" fmla="*/ 152 h 291"/>
                <a:gd name="T10" fmla="*/ 55 w 55"/>
                <a:gd name="T11" fmla="*/ 152 h 291"/>
                <a:gd name="T12" fmla="*/ 55 w 55"/>
                <a:gd name="T13" fmla="*/ 135 h 291"/>
                <a:gd name="T14" fmla="*/ 17 w 55"/>
                <a:gd name="T15" fmla="*/ 135 h 291"/>
                <a:gd name="T16" fmla="*/ 17 w 55"/>
                <a:gd name="T17" fmla="*/ 118 h 291"/>
                <a:gd name="T18" fmla="*/ 34 w 55"/>
                <a:gd name="T19" fmla="*/ 118 h 291"/>
                <a:gd name="T20" fmla="*/ 34 w 55"/>
                <a:gd name="T21" fmla="*/ 104 h 291"/>
                <a:gd name="T22" fmla="*/ 17 w 55"/>
                <a:gd name="T23" fmla="*/ 104 h 291"/>
                <a:gd name="T24" fmla="*/ 17 w 55"/>
                <a:gd name="T25" fmla="*/ 83 h 291"/>
                <a:gd name="T26" fmla="*/ 55 w 55"/>
                <a:gd name="T27" fmla="*/ 83 h 291"/>
                <a:gd name="T28" fmla="*/ 55 w 55"/>
                <a:gd name="T29" fmla="*/ 69 h 291"/>
                <a:gd name="T30" fmla="*/ 17 w 55"/>
                <a:gd name="T31" fmla="*/ 69 h 291"/>
                <a:gd name="T32" fmla="*/ 17 w 55"/>
                <a:gd name="T33" fmla="*/ 52 h 291"/>
                <a:gd name="T34" fmla="*/ 34 w 55"/>
                <a:gd name="T35" fmla="*/ 52 h 291"/>
                <a:gd name="T36" fmla="*/ 34 w 55"/>
                <a:gd name="T37" fmla="*/ 34 h 291"/>
                <a:gd name="T38" fmla="*/ 17 w 55"/>
                <a:gd name="T39" fmla="*/ 34 h 291"/>
                <a:gd name="T40" fmla="*/ 17 w 55"/>
                <a:gd name="T41" fmla="*/ 17 h 291"/>
                <a:gd name="T42" fmla="*/ 55 w 55"/>
                <a:gd name="T43" fmla="*/ 17 h 291"/>
                <a:gd name="T44" fmla="*/ 55 w 55"/>
                <a:gd name="T45" fmla="*/ 0 h 291"/>
                <a:gd name="T46" fmla="*/ 0 w 55"/>
                <a:gd name="T47" fmla="*/ 0 h 291"/>
                <a:gd name="T48" fmla="*/ 0 w 55"/>
                <a:gd name="T49" fmla="*/ 288 h 291"/>
                <a:gd name="T50" fmla="*/ 55 w 55"/>
                <a:gd name="T51" fmla="*/ 291 h 291"/>
                <a:gd name="T52" fmla="*/ 55 w 55"/>
                <a:gd name="T53" fmla="*/ 274 h 291"/>
                <a:gd name="T54" fmla="*/ 17 w 55"/>
                <a:gd name="T55" fmla="*/ 274 h 291"/>
                <a:gd name="T56" fmla="*/ 17 w 55"/>
                <a:gd name="T57" fmla="*/ 256 h 291"/>
                <a:gd name="T58" fmla="*/ 34 w 55"/>
                <a:gd name="T59" fmla="*/ 256 h 291"/>
                <a:gd name="T60" fmla="*/ 34 w 55"/>
                <a:gd name="T61" fmla="*/ 239 h 291"/>
                <a:gd name="T62" fmla="*/ 17 w 55"/>
                <a:gd name="T63" fmla="*/ 239 h 291"/>
                <a:gd name="T64" fmla="*/ 17 w 55"/>
                <a:gd name="T65" fmla="*/ 222 h 291"/>
                <a:gd name="T66" fmla="*/ 55 w 55"/>
                <a:gd name="T67" fmla="*/ 222 h 291"/>
                <a:gd name="T68" fmla="*/ 55 w 55"/>
                <a:gd name="T69" fmla="*/ 204 h 291"/>
                <a:gd name="T70" fmla="*/ 17 w 55"/>
                <a:gd name="T71" fmla="*/ 204 h 291"/>
                <a:gd name="T72" fmla="*/ 17 w 55"/>
                <a:gd name="T73" fmla="*/ 18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291">
                  <a:moveTo>
                    <a:pt x="17" y="187"/>
                  </a:moveTo>
                  <a:lnTo>
                    <a:pt x="34" y="187"/>
                  </a:lnTo>
                  <a:lnTo>
                    <a:pt x="34" y="170"/>
                  </a:lnTo>
                  <a:lnTo>
                    <a:pt x="17" y="170"/>
                  </a:lnTo>
                  <a:lnTo>
                    <a:pt x="17" y="152"/>
                  </a:lnTo>
                  <a:lnTo>
                    <a:pt x="55" y="152"/>
                  </a:lnTo>
                  <a:lnTo>
                    <a:pt x="55" y="135"/>
                  </a:lnTo>
                  <a:lnTo>
                    <a:pt x="17" y="135"/>
                  </a:lnTo>
                  <a:lnTo>
                    <a:pt x="17" y="118"/>
                  </a:lnTo>
                  <a:lnTo>
                    <a:pt x="34" y="118"/>
                  </a:lnTo>
                  <a:lnTo>
                    <a:pt x="34" y="104"/>
                  </a:lnTo>
                  <a:lnTo>
                    <a:pt x="17" y="104"/>
                  </a:lnTo>
                  <a:lnTo>
                    <a:pt x="17" y="83"/>
                  </a:lnTo>
                  <a:lnTo>
                    <a:pt x="55" y="83"/>
                  </a:lnTo>
                  <a:lnTo>
                    <a:pt x="55" y="69"/>
                  </a:lnTo>
                  <a:lnTo>
                    <a:pt x="17" y="69"/>
                  </a:lnTo>
                  <a:lnTo>
                    <a:pt x="17" y="52"/>
                  </a:lnTo>
                  <a:lnTo>
                    <a:pt x="34" y="52"/>
                  </a:lnTo>
                  <a:lnTo>
                    <a:pt x="34" y="34"/>
                  </a:lnTo>
                  <a:lnTo>
                    <a:pt x="17" y="34"/>
                  </a:lnTo>
                  <a:lnTo>
                    <a:pt x="17" y="17"/>
                  </a:lnTo>
                  <a:lnTo>
                    <a:pt x="5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55" y="291"/>
                  </a:lnTo>
                  <a:lnTo>
                    <a:pt x="55" y="274"/>
                  </a:lnTo>
                  <a:lnTo>
                    <a:pt x="17" y="274"/>
                  </a:lnTo>
                  <a:lnTo>
                    <a:pt x="17" y="256"/>
                  </a:lnTo>
                  <a:lnTo>
                    <a:pt x="34" y="256"/>
                  </a:lnTo>
                  <a:lnTo>
                    <a:pt x="34" y="239"/>
                  </a:lnTo>
                  <a:lnTo>
                    <a:pt x="17" y="239"/>
                  </a:lnTo>
                  <a:lnTo>
                    <a:pt x="17" y="222"/>
                  </a:lnTo>
                  <a:lnTo>
                    <a:pt x="55" y="222"/>
                  </a:lnTo>
                  <a:lnTo>
                    <a:pt x="55" y="204"/>
                  </a:lnTo>
                  <a:lnTo>
                    <a:pt x="17" y="204"/>
                  </a:lnTo>
                  <a:lnTo>
                    <a:pt x="17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75930" y="1474062"/>
            <a:ext cx="733199" cy="733199"/>
            <a:chOff x="7975930" y="2311610"/>
            <a:chExt cx="733199" cy="733199"/>
          </a:xfrm>
        </p:grpSpPr>
        <p:sp>
          <p:nvSpPr>
            <p:cNvPr id="156" name="Oval 155"/>
            <p:cNvSpPr/>
            <p:nvPr/>
          </p:nvSpPr>
          <p:spPr>
            <a:xfrm>
              <a:off x="7975930" y="2311610"/>
              <a:ext cx="733199" cy="733199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83000">
                  <a:schemeClr val="accent1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upa 331">
              <a:extLst>
                <a:ext uri="{FF2B5EF4-FFF2-40B4-BE49-F238E27FC236}">
                  <a16:creationId xmlns:a16="http://schemas.microsoft.com/office/drawing/2014/main" xmlns="" id="{45E67196-9489-46C6-B7F6-4CAEA27FCF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4707" y="2465463"/>
              <a:ext cx="401638" cy="401637"/>
              <a:chOff x="9120188" y="3824288"/>
              <a:chExt cx="401638" cy="401637"/>
            </a:xfrm>
          </p:grpSpPr>
          <p:sp>
            <p:nvSpPr>
              <p:cNvPr id="202" name="Freeform 224">
                <a:extLst>
                  <a:ext uri="{FF2B5EF4-FFF2-40B4-BE49-F238E27FC236}">
                    <a16:creationId xmlns:a16="http://schemas.microsoft.com/office/drawing/2014/main" xmlns="" id="{4717AEA5-58A0-473B-B9D8-AF084B9E3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0188" y="3824288"/>
                <a:ext cx="401638" cy="401637"/>
              </a:xfrm>
              <a:custGeom>
                <a:avLst/>
                <a:gdLst>
                  <a:gd name="T0" fmla="*/ 68 w 74"/>
                  <a:gd name="T1" fmla="*/ 7 h 74"/>
                  <a:gd name="T2" fmla="*/ 61 w 74"/>
                  <a:gd name="T3" fmla="*/ 7 h 74"/>
                  <a:gd name="T4" fmla="*/ 61 w 74"/>
                  <a:gd name="T5" fmla="*/ 12 h 74"/>
                  <a:gd name="T6" fmla="*/ 68 w 74"/>
                  <a:gd name="T7" fmla="*/ 12 h 74"/>
                  <a:gd name="T8" fmla="*/ 70 w 74"/>
                  <a:gd name="T9" fmla="*/ 14 h 74"/>
                  <a:gd name="T10" fmla="*/ 70 w 74"/>
                  <a:gd name="T11" fmla="*/ 26 h 74"/>
                  <a:gd name="T12" fmla="*/ 5 w 74"/>
                  <a:gd name="T13" fmla="*/ 26 h 74"/>
                  <a:gd name="T14" fmla="*/ 5 w 74"/>
                  <a:gd name="T15" fmla="*/ 14 h 74"/>
                  <a:gd name="T16" fmla="*/ 7 w 74"/>
                  <a:gd name="T17" fmla="*/ 12 h 74"/>
                  <a:gd name="T18" fmla="*/ 16 w 74"/>
                  <a:gd name="T19" fmla="*/ 12 h 74"/>
                  <a:gd name="T20" fmla="*/ 16 w 74"/>
                  <a:gd name="T21" fmla="*/ 17 h 74"/>
                  <a:gd name="T22" fmla="*/ 18 w 74"/>
                  <a:gd name="T23" fmla="*/ 20 h 74"/>
                  <a:gd name="T24" fmla="*/ 20 w 74"/>
                  <a:gd name="T25" fmla="*/ 17 h 74"/>
                  <a:gd name="T26" fmla="*/ 20 w 74"/>
                  <a:gd name="T27" fmla="*/ 12 h 74"/>
                  <a:gd name="T28" fmla="*/ 20 w 74"/>
                  <a:gd name="T29" fmla="*/ 12 h 74"/>
                  <a:gd name="T30" fmla="*/ 20 w 74"/>
                  <a:gd name="T31" fmla="*/ 7 h 74"/>
                  <a:gd name="T32" fmla="*/ 20 w 74"/>
                  <a:gd name="T33" fmla="*/ 7 h 74"/>
                  <a:gd name="T34" fmla="*/ 20 w 74"/>
                  <a:gd name="T35" fmla="*/ 2 h 74"/>
                  <a:gd name="T36" fmla="*/ 18 w 74"/>
                  <a:gd name="T37" fmla="*/ 0 h 74"/>
                  <a:gd name="T38" fmla="*/ 16 w 74"/>
                  <a:gd name="T39" fmla="*/ 2 h 74"/>
                  <a:gd name="T40" fmla="*/ 16 w 74"/>
                  <a:gd name="T41" fmla="*/ 7 h 74"/>
                  <a:gd name="T42" fmla="*/ 7 w 74"/>
                  <a:gd name="T43" fmla="*/ 7 h 74"/>
                  <a:gd name="T44" fmla="*/ 0 w 74"/>
                  <a:gd name="T45" fmla="*/ 14 h 74"/>
                  <a:gd name="T46" fmla="*/ 0 w 74"/>
                  <a:gd name="T47" fmla="*/ 68 h 74"/>
                  <a:gd name="T48" fmla="*/ 7 w 74"/>
                  <a:gd name="T49" fmla="*/ 74 h 74"/>
                  <a:gd name="T50" fmla="*/ 68 w 74"/>
                  <a:gd name="T51" fmla="*/ 74 h 74"/>
                  <a:gd name="T52" fmla="*/ 74 w 74"/>
                  <a:gd name="T53" fmla="*/ 68 h 74"/>
                  <a:gd name="T54" fmla="*/ 74 w 74"/>
                  <a:gd name="T55" fmla="*/ 14 h 74"/>
                  <a:gd name="T56" fmla="*/ 68 w 74"/>
                  <a:gd name="T57" fmla="*/ 7 h 74"/>
                  <a:gd name="T58" fmla="*/ 68 w 74"/>
                  <a:gd name="T59" fmla="*/ 70 h 74"/>
                  <a:gd name="T60" fmla="*/ 7 w 74"/>
                  <a:gd name="T61" fmla="*/ 70 h 74"/>
                  <a:gd name="T62" fmla="*/ 5 w 74"/>
                  <a:gd name="T63" fmla="*/ 68 h 74"/>
                  <a:gd name="T64" fmla="*/ 5 w 74"/>
                  <a:gd name="T65" fmla="*/ 30 h 74"/>
                  <a:gd name="T66" fmla="*/ 70 w 74"/>
                  <a:gd name="T67" fmla="*/ 30 h 74"/>
                  <a:gd name="T68" fmla="*/ 70 w 74"/>
                  <a:gd name="T69" fmla="*/ 68 h 74"/>
                  <a:gd name="T70" fmla="*/ 68 w 74"/>
                  <a:gd name="T71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74">
                    <a:moveTo>
                      <a:pt x="68" y="7"/>
                    </a:moveTo>
                    <a:cubicBezTo>
                      <a:pt x="61" y="7"/>
                      <a:pt x="61" y="7"/>
                      <a:pt x="61" y="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2"/>
                      <a:pt x="70" y="12"/>
                      <a:pt x="70" y="1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7" y="20"/>
                      <a:pt x="18" y="20"/>
                    </a:cubicBezTo>
                    <a:cubicBezTo>
                      <a:pt x="19" y="20"/>
                      <a:pt x="20" y="19"/>
                      <a:pt x="20" y="17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3" y="74"/>
                      <a:pt x="7" y="74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1" y="74"/>
                      <a:pt x="74" y="71"/>
                      <a:pt x="74" y="6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0"/>
                      <a:pt x="71" y="7"/>
                      <a:pt x="68" y="7"/>
                    </a:cubicBezTo>
                    <a:close/>
                    <a:moveTo>
                      <a:pt x="68" y="70"/>
                    </a:moveTo>
                    <a:cubicBezTo>
                      <a:pt x="7" y="70"/>
                      <a:pt x="7" y="70"/>
                      <a:pt x="7" y="70"/>
                    </a:cubicBezTo>
                    <a:cubicBezTo>
                      <a:pt x="6" y="70"/>
                      <a:pt x="5" y="69"/>
                      <a:pt x="5" y="6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9"/>
                      <a:pt x="69" y="70"/>
                      <a:pt x="68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3" name="Freeform 225">
                <a:extLst>
                  <a:ext uri="{FF2B5EF4-FFF2-40B4-BE49-F238E27FC236}">
                    <a16:creationId xmlns:a16="http://schemas.microsoft.com/office/drawing/2014/main" xmlns="" id="{EFA378D2-7809-4A43-A6AC-D5C889059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550" y="3824288"/>
                <a:ext cx="65088" cy="107950"/>
              </a:xfrm>
              <a:custGeom>
                <a:avLst/>
                <a:gdLst>
                  <a:gd name="T0" fmla="*/ 8 w 12"/>
                  <a:gd name="T1" fmla="*/ 17 h 20"/>
                  <a:gd name="T2" fmla="*/ 10 w 12"/>
                  <a:gd name="T3" fmla="*/ 20 h 20"/>
                  <a:gd name="T4" fmla="*/ 12 w 12"/>
                  <a:gd name="T5" fmla="*/ 17 h 20"/>
                  <a:gd name="T6" fmla="*/ 12 w 12"/>
                  <a:gd name="T7" fmla="*/ 2 h 20"/>
                  <a:gd name="T8" fmla="*/ 10 w 12"/>
                  <a:gd name="T9" fmla="*/ 0 h 20"/>
                  <a:gd name="T10" fmla="*/ 8 w 12"/>
                  <a:gd name="T11" fmla="*/ 2 h 20"/>
                  <a:gd name="T12" fmla="*/ 8 w 12"/>
                  <a:gd name="T13" fmla="*/ 7 h 20"/>
                  <a:gd name="T14" fmla="*/ 0 w 12"/>
                  <a:gd name="T15" fmla="*/ 7 h 20"/>
                  <a:gd name="T16" fmla="*/ 0 w 12"/>
                  <a:gd name="T17" fmla="*/ 12 h 20"/>
                  <a:gd name="T18" fmla="*/ 8 w 12"/>
                  <a:gd name="T19" fmla="*/ 12 h 20"/>
                  <a:gd name="T20" fmla="*/ 8 w 12"/>
                  <a:gd name="T2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0">
                    <a:moveTo>
                      <a:pt x="8" y="17"/>
                    </a:moveTo>
                    <a:cubicBezTo>
                      <a:pt x="8" y="19"/>
                      <a:pt x="9" y="20"/>
                      <a:pt x="10" y="20"/>
                    </a:cubicBezTo>
                    <a:cubicBezTo>
                      <a:pt x="11" y="20"/>
                      <a:pt x="12" y="19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4" name="Freeform 226">
                <a:extLst>
                  <a:ext uri="{FF2B5EF4-FFF2-40B4-BE49-F238E27FC236}">
                    <a16:creationId xmlns:a16="http://schemas.microsoft.com/office/drawing/2014/main" xmlns="" id="{DDC853F1-78BB-4109-8CFB-3B5931677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1475" y="3824288"/>
                <a:ext cx="65088" cy="107950"/>
              </a:xfrm>
              <a:custGeom>
                <a:avLst/>
                <a:gdLst>
                  <a:gd name="T0" fmla="*/ 7 w 12"/>
                  <a:gd name="T1" fmla="*/ 17 h 20"/>
                  <a:gd name="T2" fmla="*/ 10 w 12"/>
                  <a:gd name="T3" fmla="*/ 20 h 20"/>
                  <a:gd name="T4" fmla="*/ 12 w 12"/>
                  <a:gd name="T5" fmla="*/ 17 h 20"/>
                  <a:gd name="T6" fmla="*/ 12 w 12"/>
                  <a:gd name="T7" fmla="*/ 12 h 20"/>
                  <a:gd name="T8" fmla="*/ 12 w 12"/>
                  <a:gd name="T9" fmla="*/ 12 h 20"/>
                  <a:gd name="T10" fmla="*/ 12 w 12"/>
                  <a:gd name="T11" fmla="*/ 7 h 20"/>
                  <a:gd name="T12" fmla="*/ 12 w 12"/>
                  <a:gd name="T13" fmla="*/ 7 h 20"/>
                  <a:gd name="T14" fmla="*/ 12 w 12"/>
                  <a:gd name="T15" fmla="*/ 2 h 20"/>
                  <a:gd name="T16" fmla="*/ 10 w 12"/>
                  <a:gd name="T17" fmla="*/ 0 h 20"/>
                  <a:gd name="T18" fmla="*/ 7 w 12"/>
                  <a:gd name="T19" fmla="*/ 2 h 20"/>
                  <a:gd name="T20" fmla="*/ 7 w 12"/>
                  <a:gd name="T21" fmla="*/ 7 h 20"/>
                  <a:gd name="T22" fmla="*/ 0 w 12"/>
                  <a:gd name="T23" fmla="*/ 7 h 20"/>
                  <a:gd name="T24" fmla="*/ 0 w 12"/>
                  <a:gd name="T25" fmla="*/ 12 h 20"/>
                  <a:gd name="T26" fmla="*/ 7 w 12"/>
                  <a:gd name="T27" fmla="*/ 12 h 20"/>
                  <a:gd name="T28" fmla="*/ 7 w 12"/>
                  <a:gd name="T2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0">
                    <a:moveTo>
                      <a:pt x="7" y="17"/>
                    </a:move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2" y="17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8" y="0"/>
                      <a:pt x="7" y="1"/>
                      <a:pt x="7" y="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7" y="12"/>
                      <a:pt x="7" y="12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5" name="Rectangle 227">
                <a:extLst>
                  <a:ext uri="{FF2B5EF4-FFF2-40B4-BE49-F238E27FC236}">
                    <a16:creationId xmlns:a16="http://schemas.microsoft.com/office/drawing/2014/main" xmlns="" id="{D152D4CE-48D6-4073-A68D-19EE268DB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6388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6" name="Rectangle 228">
                <a:extLst>
                  <a:ext uri="{FF2B5EF4-FFF2-40B4-BE49-F238E27FC236}">
                    <a16:creationId xmlns:a16="http://schemas.microsoft.com/office/drawing/2014/main" xmlns="" id="{27AFB0DC-1AE9-4D71-90F0-F75BB9A88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363" y="4084638"/>
                <a:ext cx="3333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7" name="Rectangle 229">
                <a:extLst>
                  <a:ext uri="{FF2B5EF4-FFF2-40B4-BE49-F238E27FC236}">
                    <a16:creationId xmlns:a16="http://schemas.microsoft.com/office/drawing/2014/main" xmlns="" id="{6AC94B23-76B1-4250-81AB-5D742B1B6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688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8" name="Rectangle 230">
                <a:extLst>
                  <a:ext uri="{FF2B5EF4-FFF2-40B4-BE49-F238E27FC236}">
                    <a16:creationId xmlns:a16="http://schemas.microsoft.com/office/drawing/2014/main" xmlns="" id="{7DB7AB02-BFB3-49DB-9D71-D4917972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9425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9" name="Rectangle 231">
                <a:extLst>
                  <a:ext uri="{FF2B5EF4-FFF2-40B4-BE49-F238E27FC236}">
                    <a16:creationId xmlns:a16="http://schemas.microsoft.com/office/drawing/2014/main" xmlns="" id="{075806C9-75AA-4463-A7DF-910D06174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4988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0" name="Rectangle 232">
                <a:extLst>
                  <a:ext uri="{FF2B5EF4-FFF2-40B4-BE49-F238E27FC236}">
                    <a16:creationId xmlns:a16="http://schemas.microsoft.com/office/drawing/2014/main" xmlns="" id="{24B84111-0776-4D9E-B54A-17E488111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363" y="4024313"/>
                <a:ext cx="3333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1" name="Rectangle 233">
                <a:extLst>
                  <a:ext uri="{FF2B5EF4-FFF2-40B4-BE49-F238E27FC236}">
                    <a16:creationId xmlns:a16="http://schemas.microsoft.com/office/drawing/2014/main" xmlns="" id="{26CC009D-D9C1-423D-9440-7E83F971F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688" y="4024313"/>
                <a:ext cx="2698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Rectangle 234">
                <a:extLst>
                  <a:ext uri="{FF2B5EF4-FFF2-40B4-BE49-F238E27FC236}">
                    <a16:creationId xmlns:a16="http://schemas.microsoft.com/office/drawing/2014/main" xmlns="" id="{3DD32B55-AEAC-456E-8AE0-F40D26FBB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9425" y="4024313"/>
                <a:ext cx="2698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Rectangle 235">
                <a:extLst>
                  <a:ext uri="{FF2B5EF4-FFF2-40B4-BE49-F238E27FC236}">
                    <a16:creationId xmlns:a16="http://schemas.microsoft.com/office/drawing/2014/main" xmlns="" id="{9CB6A255-C5E6-441F-AC1F-34C4616ED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4988" y="4024313"/>
                <a:ext cx="2698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4" name="Rectangle 236">
                <a:extLst>
                  <a:ext uri="{FF2B5EF4-FFF2-40B4-BE49-F238E27FC236}">
                    <a16:creationId xmlns:a16="http://schemas.microsoft.com/office/drawing/2014/main" xmlns="" id="{6BF3F4EE-E535-4D2F-B095-FCE4A0CAF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6388" y="4138613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5" name="Rectangle 237">
                <a:extLst>
                  <a:ext uri="{FF2B5EF4-FFF2-40B4-BE49-F238E27FC236}">
                    <a16:creationId xmlns:a16="http://schemas.microsoft.com/office/drawing/2014/main" xmlns="" id="{6BE2B98F-2163-4FBC-B8DA-73F6DF154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363" y="4138613"/>
                <a:ext cx="3333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6" name="Rectangle 238">
                <a:extLst>
                  <a:ext uri="{FF2B5EF4-FFF2-40B4-BE49-F238E27FC236}">
                    <a16:creationId xmlns:a16="http://schemas.microsoft.com/office/drawing/2014/main" xmlns="" id="{399D5A21-C311-48FF-9656-2542EAFA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688" y="4138613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7" name="Rectangle 239">
                <a:extLst>
                  <a:ext uri="{FF2B5EF4-FFF2-40B4-BE49-F238E27FC236}">
                    <a16:creationId xmlns:a16="http://schemas.microsoft.com/office/drawing/2014/main" xmlns="" id="{EEFB7063-A267-4098-A615-6A00F8BC9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9425" y="4138613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7977159" y="2291189"/>
            <a:ext cx="733199" cy="733199"/>
            <a:chOff x="7975930" y="2311610"/>
            <a:chExt cx="733199" cy="733199"/>
          </a:xfrm>
        </p:grpSpPr>
        <p:sp>
          <p:nvSpPr>
            <p:cNvPr id="219" name="Oval 218"/>
            <p:cNvSpPr/>
            <p:nvPr/>
          </p:nvSpPr>
          <p:spPr>
            <a:xfrm>
              <a:off x="7975930" y="2311610"/>
              <a:ext cx="733199" cy="733199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83000">
                  <a:schemeClr val="accent1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0" name="Grupa 331">
              <a:extLst>
                <a:ext uri="{FF2B5EF4-FFF2-40B4-BE49-F238E27FC236}">
                  <a16:creationId xmlns:a16="http://schemas.microsoft.com/office/drawing/2014/main" xmlns="" id="{45E67196-9489-46C6-B7F6-4CAEA27FCF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4707" y="2465463"/>
              <a:ext cx="401638" cy="401637"/>
              <a:chOff x="9120188" y="3824288"/>
              <a:chExt cx="401638" cy="401637"/>
            </a:xfrm>
          </p:grpSpPr>
          <p:sp>
            <p:nvSpPr>
              <p:cNvPr id="221" name="Freeform 224">
                <a:extLst>
                  <a:ext uri="{FF2B5EF4-FFF2-40B4-BE49-F238E27FC236}">
                    <a16:creationId xmlns:a16="http://schemas.microsoft.com/office/drawing/2014/main" xmlns="" id="{4717AEA5-58A0-473B-B9D8-AF084B9E3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0188" y="3824288"/>
                <a:ext cx="401638" cy="401637"/>
              </a:xfrm>
              <a:custGeom>
                <a:avLst/>
                <a:gdLst>
                  <a:gd name="T0" fmla="*/ 68 w 74"/>
                  <a:gd name="T1" fmla="*/ 7 h 74"/>
                  <a:gd name="T2" fmla="*/ 61 w 74"/>
                  <a:gd name="T3" fmla="*/ 7 h 74"/>
                  <a:gd name="T4" fmla="*/ 61 w 74"/>
                  <a:gd name="T5" fmla="*/ 12 h 74"/>
                  <a:gd name="T6" fmla="*/ 68 w 74"/>
                  <a:gd name="T7" fmla="*/ 12 h 74"/>
                  <a:gd name="T8" fmla="*/ 70 w 74"/>
                  <a:gd name="T9" fmla="*/ 14 h 74"/>
                  <a:gd name="T10" fmla="*/ 70 w 74"/>
                  <a:gd name="T11" fmla="*/ 26 h 74"/>
                  <a:gd name="T12" fmla="*/ 5 w 74"/>
                  <a:gd name="T13" fmla="*/ 26 h 74"/>
                  <a:gd name="T14" fmla="*/ 5 w 74"/>
                  <a:gd name="T15" fmla="*/ 14 h 74"/>
                  <a:gd name="T16" fmla="*/ 7 w 74"/>
                  <a:gd name="T17" fmla="*/ 12 h 74"/>
                  <a:gd name="T18" fmla="*/ 16 w 74"/>
                  <a:gd name="T19" fmla="*/ 12 h 74"/>
                  <a:gd name="T20" fmla="*/ 16 w 74"/>
                  <a:gd name="T21" fmla="*/ 17 h 74"/>
                  <a:gd name="T22" fmla="*/ 18 w 74"/>
                  <a:gd name="T23" fmla="*/ 20 h 74"/>
                  <a:gd name="T24" fmla="*/ 20 w 74"/>
                  <a:gd name="T25" fmla="*/ 17 h 74"/>
                  <a:gd name="T26" fmla="*/ 20 w 74"/>
                  <a:gd name="T27" fmla="*/ 12 h 74"/>
                  <a:gd name="T28" fmla="*/ 20 w 74"/>
                  <a:gd name="T29" fmla="*/ 12 h 74"/>
                  <a:gd name="T30" fmla="*/ 20 w 74"/>
                  <a:gd name="T31" fmla="*/ 7 h 74"/>
                  <a:gd name="T32" fmla="*/ 20 w 74"/>
                  <a:gd name="T33" fmla="*/ 7 h 74"/>
                  <a:gd name="T34" fmla="*/ 20 w 74"/>
                  <a:gd name="T35" fmla="*/ 2 h 74"/>
                  <a:gd name="T36" fmla="*/ 18 w 74"/>
                  <a:gd name="T37" fmla="*/ 0 h 74"/>
                  <a:gd name="T38" fmla="*/ 16 w 74"/>
                  <a:gd name="T39" fmla="*/ 2 h 74"/>
                  <a:gd name="T40" fmla="*/ 16 w 74"/>
                  <a:gd name="T41" fmla="*/ 7 h 74"/>
                  <a:gd name="T42" fmla="*/ 7 w 74"/>
                  <a:gd name="T43" fmla="*/ 7 h 74"/>
                  <a:gd name="T44" fmla="*/ 0 w 74"/>
                  <a:gd name="T45" fmla="*/ 14 h 74"/>
                  <a:gd name="T46" fmla="*/ 0 w 74"/>
                  <a:gd name="T47" fmla="*/ 68 h 74"/>
                  <a:gd name="T48" fmla="*/ 7 w 74"/>
                  <a:gd name="T49" fmla="*/ 74 h 74"/>
                  <a:gd name="T50" fmla="*/ 68 w 74"/>
                  <a:gd name="T51" fmla="*/ 74 h 74"/>
                  <a:gd name="T52" fmla="*/ 74 w 74"/>
                  <a:gd name="T53" fmla="*/ 68 h 74"/>
                  <a:gd name="T54" fmla="*/ 74 w 74"/>
                  <a:gd name="T55" fmla="*/ 14 h 74"/>
                  <a:gd name="T56" fmla="*/ 68 w 74"/>
                  <a:gd name="T57" fmla="*/ 7 h 74"/>
                  <a:gd name="T58" fmla="*/ 68 w 74"/>
                  <a:gd name="T59" fmla="*/ 70 h 74"/>
                  <a:gd name="T60" fmla="*/ 7 w 74"/>
                  <a:gd name="T61" fmla="*/ 70 h 74"/>
                  <a:gd name="T62" fmla="*/ 5 w 74"/>
                  <a:gd name="T63" fmla="*/ 68 h 74"/>
                  <a:gd name="T64" fmla="*/ 5 w 74"/>
                  <a:gd name="T65" fmla="*/ 30 h 74"/>
                  <a:gd name="T66" fmla="*/ 70 w 74"/>
                  <a:gd name="T67" fmla="*/ 30 h 74"/>
                  <a:gd name="T68" fmla="*/ 70 w 74"/>
                  <a:gd name="T69" fmla="*/ 68 h 74"/>
                  <a:gd name="T70" fmla="*/ 68 w 74"/>
                  <a:gd name="T71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74">
                    <a:moveTo>
                      <a:pt x="68" y="7"/>
                    </a:moveTo>
                    <a:cubicBezTo>
                      <a:pt x="61" y="7"/>
                      <a:pt x="61" y="7"/>
                      <a:pt x="61" y="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2"/>
                      <a:pt x="70" y="12"/>
                      <a:pt x="70" y="1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7" y="20"/>
                      <a:pt x="18" y="20"/>
                    </a:cubicBezTo>
                    <a:cubicBezTo>
                      <a:pt x="19" y="20"/>
                      <a:pt x="20" y="19"/>
                      <a:pt x="20" y="17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3" y="74"/>
                      <a:pt x="7" y="74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1" y="74"/>
                      <a:pt x="74" y="71"/>
                      <a:pt x="74" y="6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4" y="10"/>
                      <a:pt x="71" y="7"/>
                      <a:pt x="68" y="7"/>
                    </a:cubicBezTo>
                    <a:close/>
                    <a:moveTo>
                      <a:pt x="68" y="70"/>
                    </a:moveTo>
                    <a:cubicBezTo>
                      <a:pt x="7" y="70"/>
                      <a:pt x="7" y="70"/>
                      <a:pt x="7" y="70"/>
                    </a:cubicBezTo>
                    <a:cubicBezTo>
                      <a:pt x="6" y="70"/>
                      <a:pt x="5" y="69"/>
                      <a:pt x="5" y="6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9"/>
                      <a:pt x="69" y="70"/>
                      <a:pt x="68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2" name="Freeform 225">
                <a:extLst>
                  <a:ext uri="{FF2B5EF4-FFF2-40B4-BE49-F238E27FC236}">
                    <a16:creationId xmlns:a16="http://schemas.microsoft.com/office/drawing/2014/main" xmlns="" id="{EFA378D2-7809-4A43-A6AC-D5C889059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550" y="3824288"/>
                <a:ext cx="65088" cy="107950"/>
              </a:xfrm>
              <a:custGeom>
                <a:avLst/>
                <a:gdLst>
                  <a:gd name="T0" fmla="*/ 8 w 12"/>
                  <a:gd name="T1" fmla="*/ 17 h 20"/>
                  <a:gd name="T2" fmla="*/ 10 w 12"/>
                  <a:gd name="T3" fmla="*/ 20 h 20"/>
                  <a:gd name="T4" fmla="*/ 12 w 12"/>
                  <a:gd name="T5" fmla="*/ 17 h 20"/>
                  <a:gd name="T6" fmla="*/ 12 w 12"/>
                  <a:gd name="T7" fmla="*/ 2 h 20"/>
                  <a:gd name="T8" fmla="*/ 10 w 12"/>
                  <a:gd name="T9" fmla="*/ 0 h 20"/>
                  <a:gd name="T10" fmla="*/ 8 w 12"/>
                  <a:gd name="T11" fmla="*/ 2 h 20"/>
                  <a:gd name="T12" fmla="*/ 8 w 12"/>
                  <a:gd name="T13" fmla="*/ 7 h 20"/>
                  <a:gd name="T14" fmla="*/ 0 w 12"/>
                  <a:gd name="T15" fmla="*/ 7 h 20"/>
                  <a:gd name="T16" fmla="*/ 0 w 12"/>
                  <a:gd name="T17" fmla="*/ 12 h 20"/>
                  <a:gd name="T18" fmla="*/ 8 w 12"/>
                  <a:gd name="T19" fmla="*/ 12 h 20"/>
                  <a:gd name="T20" fmla="*/ 8 w 12"/>
                  <a:gd name="T2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0">
                    <a:moveTo>
                      <a:pt x="8" y="17"/>
                    </a:moveTo>
                    <a:cubicBezTo>
                      <a:pt x="8" y="19"/>
                      <a:pt x="9" y="20"/>
                      <a:pt x="10" y="20"/>
                    </a:cubicBezTo>
                    <a:cubicBezTo>
                      <a:pt x="11" y="20"/>
                      <a:pt x="12" y="19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3" name="Freeform 226">
                <a:extLst>
                  <a:ext uri="{FF2B5EF4-FFF2-40B4-BE49-F238E27FC236}">
                    <a16:creationId xmlns:a16="http://schemas.microsoft.com/office/drawing/2014/main" xmlns="" id="{DDC853F1-78BB-4109-8CFB-3B5931677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1475" y="3824288"/>
                <a:ext cx="65088" cy="107950"/>
              </a:xfrm>
              <a:custGeom>
                <a:avLst/>
                <a:gdLst>
                  <a:gd name="T0" fmla="*/ 7 w 12"/>
                  <a:gd name="T1" fmla="*/ 17 h 20"/>
                  <a:gd name="T2" fmla="*/ 10 w 12"/>
                  <a:gd name="T3" fmla="*/ 20 h 20"/>
                  <a:gd name="T4" fmla="*/ 12 w 12"/>
                  <a:gd name="T5" fmla="*/ 17 h 20"/>
                  <a:gd name="T6" fmla="*/ 12 w 12"/>
                  <a:gd name="T7" fmla="*/ 12 h 20"/>
                  <a:gd name="T8" fmla="*/ 12 w 12"/>
                  <a:gd name="T9" fmla="*/ 12 h 20"/>
                  <a:gd name="T10" fmla="*/ 12 w 12"/>
                  <a:gd name="T11" fmla="*/ 7 h 20"/>
                  <a:gd name="T12" fmla="*/ 12 w 12"/>
                  <a:gd name="T13" fmla="*/ 7 h 20"/>
                  <a:gd name="T14" fmla="*/ 12 w 12"/>
                  <a:gd name="T15" fmla="*/ 2 h 20"/>
                  <a:gd name="T16" fmla="*/ 10 w 12"/>
                  <a:gd name="T17" fmla="*/ 0 h 20"/>
                  <a:gd name="T18" fmla="*/ 7 w 12"/>
                  <a:gd name="T19" fmla="*/ 2 h 20"/>
                  <a:gd name="T20" fmla="*/ 7 w 12"/>
                  <a:gd name="T21" fmla="*/ 7 h 20"/>
                  <a:gd name="T22" fmla="*/ 0 w 12"/>
                  <a:gd name="T23" fmla="*/ 7 h 20"/>
                  <a:gd name="T24" fmla="*/ 0 w 12"/>
                  <a:gd name="T25" fmla="*/ 12 h 20"/>
                  <a:gd name="T26" fmla="*/ 7 w 12"/>
                  <a:gd name="T27" fmla="*/ 12 h 20"/>
                  <a:gd name="T28" fmla="*/ 7 w 12"/>
                  <a:gd name="T2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0">
                    <a:moveTo>
                      <a:pt x="7" y="17"/>
                    </a:move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2" y="17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8" y="0"/>
                      <a:pt x="7" y="1"/>
                      <a:pt x="7" y="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7" y="12"/>
                      <a:pt x="7" y="12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4" name="Rectangle 227">
                <a:extLst>
                  <a:ext uri="{FF2B5EF4-FFF2-40B4-BE49-F238E27FC236}">
                    <a16:creationId xmlns:a16="http://schemas.microsoft.com/office/drawing/2014/main" xmlns="" id="{D152D4CE-48D6-4073-A68D-19EE268DB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6388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5" name="Rectangle 228">
                <a:extLst>
                  <a:ext uri="{FF2B5EF4-FFF2-40B4-BE49-F238E27FC236}">
                    <a16:creationId xmlns:a16="http://schemas.microsoft.com/office/drawing/2014/main" xmlns="" id="{27AFB0DC-1AE9-4D71-90F0-F75BB9A88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363" y="4084638"/>
                <a:ext cx="3333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6" name="Rectangle 229">
                <a:extLst>
                  <a:ext uri="{FF2B5EF4-FFF2-40B4-BE49-F238E27FC236}">
                    <a16:creationId xmlns:a16="http://schemas.microsoft.com/office/drawing/2014/main" xmlns="" id="{6AC94B23-76B1-4250-81AB-5D742B1B6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688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7" name="Rectangle 230">
                <a:extLst>
                  <a:ext uri="{FF2B5EF4-FFF2-40B4-BE49-F238E27FC236}">
                    <a16:creationId xmlns:a16="http://schemas.microsoft.com/office/drawing/2014/main" xmlns="" id="{7DB7AB02-BFB3-49DB-9D71-D4917972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9425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8" name="Rectangle 231">
                <a:extLst>
                  <a:ext uri="{FF2B5EF4-FFF2-40B4-BE49-F238E27FC236}">
                    <a16:creationId xmlns:a16="http://schemas.microsoft.com/office/drawing/2014/main" xmlns="" id="{075806C9-75AA-4463-A7DF-910D06174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4988" y="4084638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9" name="Rectangle 232">
                <a:extLst>
                  <a:ext uri="{FF2B5EF4-FFF2-40B4-BE49-F238E27FC236}">
                    <a16:creationId xmlns:a16="http://schemas.microsoft.com/office/drawing/2014/main" xmlns="" id="{24B84111-0776-4D9E-B54A-17E488111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363" y="4024313"/>
                <a:ext cx="3333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233">
                <a:extLst>
                  <a:ext uri="{FF2B5EF4-FFF2-40B4-BE49-F238E27FC236}">
                    <a16:creationId xmlns:a16="http://schemas.microsoft.com/office/drawing/2014/main" xmlns="" id="{26CC009D-D9C1-423D-9440-7E83F971F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688" y="4024313"/>
                <a:ext cx="2698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234">
                <a:extLst>
                  <a:ext uri="{FF2B5EF4-FFF2-40B4-BE49-F238E27FC236}">
                    <a16:creationId xmlns:a16="http://schemas.microsoft.com/office/drawing/2014/main" xmlns="" id="{3DD32B55-AEAC-456E-8AE0-F40D26FBB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9425" y="4024313"/>
                <a:ext cx="2698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Rectangle 235">
                <a:extLst>
                  <a:ext uri="{FF2B5EF4-FFF2-40B4-BE49-F238E27FC236}">
                    <a16:creationId xmlns:a16="http://schemas.microsoft.com/office/drawing/2014/main" xmlns="" id="{9CB6A255-C5E6-441F-AC1F-34C4616ED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4988" y="4024313"/>
                <a:ext cx="26988" cy="285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Rectangle 236">
                <a:extLst>
                  <a:ext uri="{FF2B5EF4-FFF2-40B4-BE49-F238E27FC236}">
                    <a16:creationId xmlns:a16="http://schemas.microsoft.com/office/drawing/2014/main" xmlns="" id="{6BF3F4EE-E535-4D2F-B095-FCE4A0CAF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6388" y="4138613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4" name="Rectangle 237">
                <a:extLst>
                  <a:ext uri="{FF2B5EF4-FFF2-40B4-BE49-F238E27FC236}">
                    <a16:creationId xmlns:a16="http://schemas.microsoft.com/office/drawing/2014/main" xmlns="" id="{6BE2B98F-2163-4FBC-B8DA-73F6DF154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363" y="4138613"/>
                <a:ext cx="3333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5" name="Rectangle 238">
                <a:extLst>
                  <a:ext uri="{FF2B5EF4-FFF2-40B4-BE49-F238E27FC236}">
                    <a16:creationId xmlns:a16="http://schemas.microsoft.com/office/drawing/2014/main" xmlns="" id="{399D5A21-C311-48FF-9656-2542EAFA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688" y="4138613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6" name="Rectangle 239">
                <a:extLst>
                  <a:ext uri="{FF2B5EF4-FFF2-40B4-BE49-F238E27FC236}">
                    <a16:creationId xmlns:a16="http://schemas.microsoft.com/office/drawing/2014/main" xmlns="" id="{EEFB7063-A267-4098-A615-6A00F8BC9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9425" y="4138613"/>
                <a:ext cx="26988" cy="269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56" name="Grupa 281">
            <a:extLst>
              <a:ext uri="{FF2B5EF4-FFF2-40B4-BE49-F238E27FC236}">
                <a16:creationId xmlns:a16="http://schemas.microsoft.com/office/drawing/2014/main" xmlns="" id="{5FCAE3DF-1CB8-41AC-BAF3-E36DA65B828B}"/>
              </a:ext>
            </a:extLst>
          </p:cNvPr>
          <p:cNvGrpSpPr>
            <a:grpSpLocks noChangeAspect="1"/>
          </p:cNvGrpSpPr>
          <p:nvPr/>
        </p:nvGrpSpPr>
        <p:grpSpPr>
          <a:xfrm>
            <a:off x="8067712" y="3348176"/>
            <a:ext cx="534988" cy="347663"/>
            <a:chOff x="10961688" y="2198688"/>
            <a:chExt cx="534988" cy="347663"/>
          </a:xfrm>
        </p:grpSpPr>
        <p:sp>
          <p:nvSpPr>
            <p:cNvPr id="257" name="Oval 258">
              <a:extLst>
                <a:ext uri="{FF2B5EF4-FFF2-40B4-BE49-F238E27FC236}">
                  <a16:creationId xmlns:a16="http://schemas.microsoft.com/office/drawing/2014/main" xmlns="" id="{73E09C33-B440-45A0-9FA1-BC119FD4C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1688" y="2374900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8" name="Freeform 259">
              <a:extLst>
                <a:ext uri="{FF2B5EF4-FFF2-40B4-BE49-F238E27FC236}">
                  <a16:creationId xmlns:a16="http://schemas.microsoft.com/office/drawing/2014/main" xmlns="" id="{CEE381B1-6F3D-4CDD-A997-188C38846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2424113"/>
              <a:ext cx="93663" cy="100013"/>
            </a:xfrm>
            <a:custGeom>
              <a:avLst/>
              <a:gdLst>
                <a:gd name="T0" fmla="*/ 15 w 17"/>
                <a:gd name="T1" fmla="*/ 13 h 18"/>
                <a:gd name="T2" fmla="*/ 11 w 17"/>
                <a:gd name="T3" fmla="*/ 12 h 18"/>
                <a:gd name="T4" fmla="*/ 10 w 17"/>
                <a:gd name="T5" fmla="*/ 9 h 18"/>
                <a:gd name="T6" fmla="*/ 5 w 17"/>
                <a:gd name="T7" fmla="*/ 1 h 18"/>
                <a:gd name="T8" fmla="*/ 2 w 17"/>
                <a:gd name="T9" fmla="*/ 0 h 18"/>
                <a:gd name="T10" fmla="*/ 1 w 17"/>
                <a:gd name="T11" fmla="*/ 3 h 18"/>
                <a:gd name="T12" fmla="*/ 5 w 17"/>
                <a:gd name="T13" fmla="*/ 12 h 18"/>
                <a:gd name="T14" fmla="*/ 5 w 17"/>
                <a:gd name="T15" fmla="*/ 12 h 18"/>
                <a:gd name="T16" fmla="*/ 6 w 17"/>
                <a:gd name="T17" fmla="*/ 12 h 18"/>
                <a:gd name="T18" fmla="*/ 7 w 17"/>
                <a:gd name="T19" fmla="*/ 14 h 18"/>
                <a:gd name="T20" fmla="*/ 8 w 17"/>
                <a:gd name="T21" fmla="*/ 15 h 18"/>
                <a:gd name="T22" fmla="*/ 8 w 17"/>
                <a:gd name="T23" fmla="*/ 15 h 18"/>
                <a:gd name="T24" fmla="*/ 8 w 17"/>
                <a:gd name="T25" fmla="*/ 16 h 18"/>
                <a:gd name="T26" fmla="*/ 13 w 17"/>
                <a:gd name="T27" fmla="*/ 18 h 18"/>
                <a:gd name="T28" fmla="*/ 17 w 17"/>
                <a:gd name="T29" fmla="*/ 17 h 18"/>
                <a:gd name="T30" fmla="*/ 17 w 17"/>
                <a:gd name="T31" fmla="*/ 17 h 18"/>
                <a:gd name="T32" fmla="*/ 16 w 17"/>
                <a:gd name="T33" fmla="*/ 16 h 18"/>
                <a:gd name="T34" fmla="*/ 15 w 17"/>
                <a:gd name="T3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3" y="13"/>
                    <a:pt x="12" y="14"/>
                    <a:pt x="11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9" name="Freeform 260">
              <a:extLst>
                <a:ext uri="{FF2B5EF4-FFF2-40B4-BE49-F238E27FC236}">
                  <a16:creationId xmlns:a16="http://schemas.microsoft.com/office/drawing/2014/main" xmlns="" id="{73BC08A3-CFE7-490F-91FB-02E22E6E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363" y="2457450"/>
              <a:ext cx="71438" cy="77788"/>
            </a:xfrm>
            <a:custGeom>
              <a:avLst/>
              <a:gdLst>
                <a:gd name="T0" fmla="*/ 11 w 13"/>
                <a:gd name="T1" fmla="*/ 10 h 14"/>
                <a:gd name="T2" fmla="*/ 9 w 13"/>
                <a:gd name="T3" fmla="*/ 9 h 14"/>
                <a:gd name="T4" fmla="*/ 9 w 13"/>
                <a:gd name="T5" fmla="*/ 9 h 14"/>
                <a:gd name="T6" fmla="*/ 5 w 13"/>
                <a:gd name="T7" fmla="*/ 2 h 14"/>
                <a:gd name="T8" fmla="*/ 1 w 13"/>
                <a:gd name="T9" fmla="*/ 1 h 14"/>
                <a:gd name="T10" fmla="*/ 1 w 13"/>
                <a:gd name="T11" fmla="*/ 4 h 14"/>
                <a:gd name="T12" fmla="*/ 4 w 13"/>
                <a:gd name="T13" fmla="*/ 11 h 14"/>
                <a:gd name="T14" fmla="*/ 4 w 13"/>
                <a:gd name="T15" fmla="*/ 11 h 14"/>
                <a:gd name="T16" fmla="*/ 4 w 13"/>
                <a:gd name="T17" fmla="*/ 11 h 14"/>
                <a:gd name="T18" fmla="*/ 4 w 13"/>
                <a:gd name="T19" fmla="*/ 11 h 14"/>
                <a:gd name="T20" fmla="*/ 5 w 13"/>
                <a:gd name="T21" fmla="*/ 11 h 14"/>
                <a:gd name="T22" fmla="*/ 10 w 13"/>
                <a:gd name="T23" fmla="*/ 14 h 14"/>
                <a:gd name="T24" fmla="*/ 13 w 13"/>
                <a:gd name="T25" fmla="*/ 14 h 14"/>
                <a:gd name="T26" fmla="*/ 12 w 13"/>
                <a:gd name="T27" fmla="*/ 10 h 14"/>
                <a:gd name="T28" fmla="*/ 11 w 13"/>
                <a:gd name="T2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4">
                  <a:moveTo>
                    <a:pt x="11" y="10"/>
                  </a:moveTo>
                  <a:cubicBezTo>
                    <a:pt x="11" y="10"/>
                    <a:pt x="10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4"/>
                    <a:pt x="9" y="14"/>
                    <a:pt x="10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0" name="Oval 261">
              <a:extLst>
                <a:ext uri="{FF2B5EF4-FFF2-40B4-BE49-F238E27FC236}">
                  <a16:creationId xmlns:a16="http://schemas.microsoft.com/office/drawing/2014/main" xmlns="" id="{2FA39C26-200C-4B01-BA31-31483B216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3338" y="2397125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1" name="Freeform 262">
              <a:extLst>
                <a:ext uri="{FF2B5EF4-FFF2-40B4-BE49-F238E27FC236}">
                  <a16:creationId xmlns:a16="http://schemas.microsoft.com/office/drawing/2014/main" xmlns="" id="{8A7416F5-DF0E-458B-8581-1768A085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1688" y="2198688"/>
              <a:ext cx="204788" cy="347663"/>
            </a:xfrm>
            <a:custGeom>
              <a:avLst/>
              <a:gdLst>
                <a:gd name="T0" fmla="*/ 35 w 37"/>
                <a:gd name="T1" fmla="*/ 58 h 63"/>
                <a:gd name="T2" fmla="*/ 31 w 37"/>
                <a:gd name="T3" fmla="*/ 56 h 63"/>
                <a:gd name="T4" fmla="*/ 21 w 37"/>
                <a:gd name="T5" fmla="*/ 38 h 63"/>
                <a:gd name="T6" fmla="*/ 16 w 37"/>
                <a:gd name="T7" fmla="*/ 38 h 63"/>
                <a:gd name="T8" fmla="*/ 16 w 37"/>
                <a:gd name="T9" fmla="*/ 10 h 63"/>
                <a:gd name="T10" fmla="*/ 31 w 37"/>
                <a:gd name="T11" fmla="*/ 10 h 63"/>
                <a:gd name="T12" fmla="*/ 34 w 37"/>
                <a:gd name="T13" fmla="*/ 5 h 63"/>
                <a:gd name="T14" fmla="*/ 16 w 37"/>
                <a:gd name="T15" fmla="*/ 5 h 63"/>
                <a:gd name="T16" fmla="*/ 16 w 37"/>
                <a:gd name="T17" fmla="*/ 0 h 63"/>
                <a:gd name="T18" fmla="*/ 0 w 37"/>
                <a:gd name="T19" fmla="*/ 0 h 63"/>
                <a:gd name="T20" fmla="*/ 0 w 37"/>
                <a:gd name="T21" fmla="*/ 4 h 63"/>
                <a:gd name="T22" fmla="*/ 11 w 37"/>
                <a:gd name="T23" fmla="*/ 4 h 63"/>
                <a:gd name="T24" fmla="*/ 11 w 37"/>
                <a:gd name="T25" fmla="*/ 44 h 63"/>
                <a:gd name="T26" fmla="*/ 0 w 37"/>
                <a:gd name="T27" fmla="*/ 44 h 63"/>
                <a:gd name="T28" fmla="*/ 0 w 37"/>
                <a:gd name="T29" fmla="*/ 49 h 63"/>
                <a:gd name="T30" fmla="*/ 16 w 37"/>
                <a:gd name="T31" fmla="*/ 49 h 63"/>
                <a:gd name="T32" fmla="*/ 16 w 37"/>
                <a:gd name="T33" fmla="*/ 43 h 63"/>
                <a:gd name="T34" fmla="*/ 18 w 37"/>
                <a:gd name="T35" fmla="*/ 43 h 63"/>
                <a:gd name="T36" fmla="*/ 27 w 37"/>
                <a:gd name="T37" fmla="*/ 58 h 63"/>
                <a:gd name="T38" fmla="*/ 35 w 37"/>
                <a:gd name="T39" fmla="*/ 63 h 63"/>
                <a:gd name="T40" fmla="*/ 37 w 37"/>
                <a:gd name="T41" fmla="*/ 62 h 63"/>
                <a:gd name="T42" fmla="*/ 35 w 37"/>
                <a:gd name="T43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63">
                  <a:moveTo>
                    <a:pt x="35" y="58"/>
                  </a:moveTo>
                  <a:cubicBezTo>
                    <a:pt x="34" y="58"/>
                    <a:pt x="32" y="58"/>
                    <a:pt x="31" y="56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62"/>
                    <a:pt x="32" y="63"/>
                    <a:pt x="35" y="63"/>
                  </a:cubicBezTo>
                  <a:cubicBezTo>
                    <a:pt x="36" y="63"/>
                    <a:pt x="37" y="63"/>
                    <a:pt x="37" y="62"/>
                  </a:cubicBezTo>
                  <a:lnTo>
                    <a:pt x="3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2" name="Freeform 263">
              <a:extLst>
                <a:ext uri="{FF2B5EF4-FFF2-40B4-BE49-F238E27FC236}">
                  <a16:creationId xmlns:a16="http://schemas.microsoft.com/office/drawing/2014/main" xmlns="" id="{A50DA74A-4EB8-4818-8CAB-5223B56F3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4563" y="2209800"/>
              <a:ext cx="392113" cy="296863"/>
            </a:xfrm>
            <a:custGeom>
              <a:avLst/>
              <a:gdLst>
                <a:gd name="T0" fmla="*/ 59 w 71"/>
                <a:gd name="T1" fmla="*/ 6 h 54"/>
                <a:gd name="T2" fmla="*/ 71 w 71"/>
                <a:gd name="T3" fmla="*/ 6 h 54"/>
                <a:gd name="T4" fmla="*/ 71 w 71"/>
                <a:gd name="T5" fmla="*/ 1 h 54"/>
                <a:gd name="T6" fmla="*/ 55 w 71"/>
                <a:gd name="T7" fmla="*/ 1 h 54"/>
                <a:gd name="T8" fmla="*/ 55 w 71"/>
                <a:gd name="T9" fmla="*/ 6 h 54"/>
                <a:gd name="T10" fmla="*/ 40 w 71"/>
                <a:gd name="T11" fmla="*/ 0 h 54"/>
                <a:gd name="T12" fmla="*/ 40 w 71"/>
                <a:gd name="T13" fmla="*/ 0 h 54"/>
                <a:gd name="T14" fmla="*/ 40 w 71"/>
                <a:gd name="T15" fmla="*/ 0 h 54"/>
                <a:gd name="T16" fmla="*/ 22 w 71"/>
                <a:gd name="T17" fmla="*/ 0 h 54"/>
                <a:gd name="T18" fmla="*/ 12 w 71"/>
                <a:gd name="T19" fmla="*/ 6 h 54"/>
                <a:gd name="T20" fmla="*/ 0 w 71"/>
                <a:gd name="T21" fmla="*/ 22 h 54"/>
                <a:gd name="T22" fmla="*/ 0 w 71"/>
                <a:gd name="T23" fmla="*/ 23 h 54"/>
                <a:gd name="T24" fmla="*/ 7 w 71"/>
                <a:gd name="T25" fmla="*/ 29 h 54"/>
                <a:gd name="T26" fmla="*/ 9 w 71"/>
                <a:gd name="T27" fmla="*/ 29 h 54"/>
                <a:gd name="T28" fmla="*/ 16 w 71"/>
                <a:gd name="T29" fmla="*/ 27 h 54"/>
                <a:gd name="T30" fmla="*/ 24 w 71"/>
                <a:gd name="T31" fmla="*/ 18 h 54"/>
                <a:gd name="T32" fmla="*/ 30 w 71"/>
                <a:gd name="T33" fmla="*/ 19 h 54"/>
                <a:gd name="T34" fmla="*/ 44 w 71"/>
                <a:gd name="T35" fmla="*/ 46 h 54"/>
                <a:gd name="T36" fmla="*/ 44 w 71"/>
                <a:gd name="T37" fmla="*/ 46 h 54"/>
                <a:gd name="T38" fmla="*/ 42 w 71"/>
                <a:gd name="T39" fmla="*/ 49 h 54"/>
                <a:gd name="T40" fmla="*/ 41 w 71"/>
                <a:gd name="T41" fmla="*/ 50 h 54"/>
                <a:gd name="T42" fmla="*/ 41 w 71"/>
                <a:gd name="T43" fmla="*/ 50 h 54"/>
                <a:gd name="T44" fmla="*/ 40 w 71"/>
                <a:gd name="T45" fmla="*/ 49 h 54"/>
                <a:gd name="T46" fmla="*/ 36 w 71"/>
                <a:gd name="T47" fmla="*/ 43 h 54"/>
                <a:gd name="T48" fmla="*/ 31 w 71"/>
                <a:gd name="T49" fmla="*/ 34 h 54"/>
                <a:gd name="T50" fmla="*/ 27 w 71"/>
                <a:gd name="T51" fmla="*/ 33 h 54"/>
                <a:gd name="T52" fmla="*/ 27 w 71"/>
                <a:gd name="T53" fmla="*/ 37 h 54"/>
                <a:gd name="T54" fmla="*/ 32 w 71"/>
                <a:gd name="T55" fmla="*/ 45 h 54"/>
                <a:gd name="T56" fmla="*/ 32 w 71"/>
                <a:gd name="T57" fmla="*/ 45 h 54"/>
                <a:gd name="T58" fmla="*/ 32 w 71"/>
                <a:gd name="T59" fmla="*/ 45 h 54"/>
                <a:gd name="T60" fmla="*/ 35 w 71"/>
                <a:gd name="T61" fmla="*/ 49 h 54"/>
                <a:gd name="T62" fmla="*/ 36 w 71"/>
                <a:gd name="T63" fmla="*/ 52 h 54"/>
                <a:gd name="T64" fmla="*/ 36 w 71"/>
                <a:gd name="T65" fmla="*/ 52 h 54"/>
                <a:gd name="T66" fmla="*/ 36 w 71"/>
                <a:gd name="T67" fmla="*/ 52 h 54"/>
                <a:gd name="T68" fmla="*/ 37 w 71"/>
                <a:gd name="T69" fmla="*/ 52 h 54"/>
                <a:gd name="T70" fmla="*/ 39 w 71"/>
                <a:gd name="T71" fmla="*/ 54 h 54"/>
                <a:gd name="T72" fmla="*/ 41 w 71"/>
                <a:gd name="T73" fmla="*/ 54 h 54"/>
                <a:gd name="T74" fmla="*/ 41 w 71"/>
                <a:gd name="T75" fmla="*/ 54 h 54"/>
                <a:gd name="T76" fmla="*/ 42 w 71"/>
                <a:gd name="T77" fmla="*/ 54 h 54"/>
                <a:gd name="T78" fmla="*/ 44 w 71"/>
                <a:gd name="T79" fmla="*/ 53 h 54"/>
                <a:gd name="T80" fmla="*/ 49 w 71"/>
                <a:gd name="T81" fmla="*/ 47 h 54"/>
                <a:gd name="T82" fmla="*/ 55 w 71"/>
                <a:gd name="T83" fmla="*/ 47 h 54"/>
                <a:gd name="T84" fmla="*/ 55 w 71"/>
                <a:gd name="T85" fmla="*/ 51 h 54"/>
                <a:gd name="T86" fmla="*/ 71 w 71"/>
                <a:gd name="T87" fmla="*/ 51 h 54"/>
                <a:gd name="T88" fmla="*/ 71 w 71"/>
                <a:gd name="T89" fmla="*/ 46 h 54"/>
                <a:gd name="T90" fmla="*/ 59 w 71"/>
                <a:gd name="T91" fmla="*/ 46 h 54"/>
                <a:gd name="T92" fmla="*/ 59 w 71"/>
                <a:gd name="T93" fmla="*/ 6 h 54"/>
                <a:gd name="T94" fmla="*/ 47 w 71"/>
                <a:gd name="T95" fmla="*/ 42 h 54"/>
                <a:gd name="T96" fmla="*/ 33 w 71"/>
                <a:gd name="T97" fmla="*/ 14 h 54"/>
                <a:gd name="T98" fmla="*/ 33 w 71"/>
                <a:gd name="T99" fmla="*/ 14 h 54"/>
                <a:gd name="T100" fmla="*/ 23 w 71"/>
                <a:gd name="T101" fmla="*/ 13 h 54"/>
                <a:gd name="T102" fmla="*/ 22 w 71"/>
                <a:gd name="T103" fmla="*/ 13 h 54"/>
                <a:gd name="T104" fmla="*/ 13 w 71"/>
                <a:gd name="T105" fmla="*/ 23 h 54"/>
                <a:gd name="T106" fmla="*/ 8 w 71"/>
                <a:gd name="T107" fmla="*/ 25 h 54"/>
                <a:gd name="T108" fmla="*/ 5 w 71"/>
                <a:gd name="T109" fmla="*/ 22 h 54"/>
                <a:gd name="T110" fmla="*/ 16 w 71"/>
                <a:gd name="T111" fmla="*/ 8 h 54"/>
                <a:gd name="T112" fmla="*/ 22 w 71"/>
                <a:gd name="T113" fmla="*/ 4 h 54"/>
                <a:gd name="T114" fmla="*/ 39 w 71"/>
                <a:gd name="T115" fmla="*/ 4 h 54"/>
                <a:gd name="T116" fmla="*/ 55 w 71"/>
                <a:gd name="T117" fmla="*/ 11 h 54"/>
                <a:gd name="T118" fmla="*/ 55 w 71"/>
                <a:gd name="T119" fmla="*/ 42 h 54"/>
                <a:gd name="T120" fmla="*/ 47 w 71"/>
                <a:gd name="T121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54">
                  <a:moveTo>
                    <a:pt x="59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7" y="0"/>
                    <a:pt x="1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3" y="28"/>
                    <a:pt x="7" y="29"/>
                  </a:cubicBezTo>
                  <a:cubicBezTo>
                    <a:pt x="8" y="29"/>
                    <a:pt x="8" y="29"/>
                    <a:pt x="9" y="29"/>
                  </a:cubicBezTo>
                  <a:cubicBezTo>
                    <a:pt x="11" y="29"/>
                    <a:pt x="13" y="28"/>
                    <a:pt x="16" y="2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8" y="18"/>
                    <a:pt x="30" y="19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8"/>
                    <a:pt x="43" y="49"/>
                    <a:pt x="42" y="49"/>
                  </a:cubicBezTo>
                  <a:cubicBezTo>
                    <a:pt x="42" y="50"/>
                    <a:pt x="42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0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3"/>
                    <a:pt x="28" y="33"/>
                    <a:pt x="27" y="33"/>
                  </a:cubicBezTo>
                  <a:cubicBezTo>
                    <a:pt x="26" y="34"/>
                    <a:pt x="26" y="36"/>
                    <a:pt x="27" y="37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7" y="52"/>
                    <a:pt x="37" y="52"/>
                  </a:cubicBezTo>
                  <a:cubicBezTo>
                    <a:pt x="37" y="53"/>
                    <a:pt x="38" y="54"/>
                    <a:pt x="39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4" y="54"/>
                    <a:pt x="44" y="53"/>
                  </a:cubicBezTo>
                  <a:cubicBezTo>
                    <a:pt x="47" y="52"/>
                    <a:pt x="48" y="49"/>
                    <a:pt x="49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59" y="46"/>
                    <a:pt x="59" y="46"/>
                    <a:pt x="59" y="46"/>
                  </a:cubicBezTo>
                  <a:lnTo>
                    <a:pt x="59" y="6"/>
                  </a:lnTo>
                  <a:close/>
                  <a:moveTo>
                    <a:pt x="47" y="42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24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4"/>
                    <a:pt x="10" y="25"/>
                    <a:pt x="8" y="25"/>
                  </a:cubicBezTo>
                  <a:cubicBezTo>
                    <a:pt x="7" y="24"/>
                    <a:pt x="6" y="23"/>
                    <a:pt x="5" y="2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4"/>
                    <a:pt x="22" y="4"/>
                    <a:pt x="22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42"/>
                    <a:pt x="55" y="42"/>
                    <a:pt x="55" y="42"/>
                  </a:cubicBezTo>
                  <a:lnTo>
                    <a:pt x="4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63" name="Grupa 304">
            <a:extLst>
              <a:ext uri="{FF2B5EF4-FFF2-40B4-BE49-F238E27FC236}">
                <a16:creationId xmlns:a16="http://schemas.microsoft.com/office/drawing/2014/main" xmlns="" id="{2289B68E-B709-4375-B046-6A1384B6E09E}"/>
              </a:ext>
            </a:extLst>
          </p:cNvPr>
          <p:cNvGrpSpPr>
            <a:grpSpLocks noChangeAspect="1"/>
          </p:cNvGrpSpPr>
          <p:nvPr/>
        </p:nvGrpSpPr>
        <p:grpSpPr>
          <a:xfrm>
            <a:off x="831094" y="1994326"/>
            <a:ext cx="474663" cy="457200"/>
            <a:chOff x="10988675" y="2932113"/>
            <a:chExt cx="474663" cy="457200"/>
          </a:xfrm>
        </p:grpSpPr>
        <p:sp>
          <p:nvSpPr>
            <p:cNvPr id="264" name="Freeform 227">
              <a:extLst>
                <a:ext uri="{FF2B5EF4-FFF2-40B4-BE49-F238E27FC236}">
                  <a16:creationId xmlns:a16="http://schemas.microsoft.com/office/drawing/2014/main" xmlns="" id="{52AD0E6C-CD1C-4C3C-A739-CA14525DB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7900" y="3079750"/>
              <a:ext cx="182563" cy="309563"/>
            </a:xfrm>
            <a:custGeom>
              <a:avLst/>
              <a:gdLst>
                <a:gd name="T0" fmla="*/ 23 w 33"/>
                <a:gd name="T1" fmla="*/ 0 h 56"/>
                <a:gd name="T2" fmla="*/ 9 w 33"/>
                <a:gd name="T3" fmla="*/ 0 h 56"/>
                <a:gd name="T4" fmla="*/ 0 w 33"/>
                <a:gd name="T5" fmla="*/ 9 h 56"/>
                <a:gd name="T6" fmla="*/ 0 w 33"/>
                <a:gd name="T7" fmla="*/ 27 h 56"/>
                <a:gd name="T8" fmla="*/ 7 w 33"/>
                <a:gd name="T9" fmla="*/ 36 h 56"/>
                <a:gd name="T10" fmla="*/ 7 w 33"/>
                <a:gd name="T11" fmla="*/ 56 h 56"/>
                <a:gd name="T12" fmla="*/ 11 w 33"/>
                <a:gd name="T13" fmla="*/ 56 h 56"/>
                <a:gd name="T14" fmla="*/ 11 w 33"/>
                <a:gd name="T15" fmla="*/ 32 h 56"/>
                <a:gd name="T16" fmla="*/ 9 w 33"/>
                <a:gd name="T17" fmla="*/ 32 h 56"/>
                <a:gd name="T18" fmla="*/ 4 w 33"/>
                <a:gd name="T19" fmla="*/ 27 h 56"/>
                <a:gd name="T20" fmla="*/ 4 w 33"/>
                <a:gd name="T21" fmla="*/ 9 h 56"/>
                <a:gd name="T22" fmla="*/ 9 w 33"/>
                <a:gd name="T23" fmla="*/ 4 h 56"/>
                <a:gd name="T24" fmla="*/ 23 w 33"/>
                <a:gd name="T25" fmla="*/ 4 h 56"/>
                <a:gd name="T26" fmla="*/ 28 w 33"/>
                <a:gd name="T27" fmla="*/ 9 h 56"/>
                <a:gd name="T28" fmla="*/ 28 w 33"/>
                <a:gd name="T29" fmla="*/ 27 h 56"/>
                <a:gd name="T30" fmla="*/ 23 w 33"/>
                <a:gd name="T31" fmla="*/ 32 h 56"/>
                <a:gd name="T32" fmla="*/ 21 w 33"/>
                <a:gd name="T33" fmla="*/ 32 h 56"/>
                <a:gd name="T34" fmla="*/ 21 w 33"/>
                <a:gd name="T35" fmla="*/ 56 h 56"/>
                <a:gd name="T36" fmla="*/ 26 w 33"/>
                <a:gd name="T37" fmla="*/ 56 h 56"/>
                <a:gd name="T38" fmla="*/ 26 w 33"/>
                <a:gd name="T39" fmla="*/ 36 h 56"/>
                <a:gd name="T40" fmla="*/ 33 w 33"/>
                <a:gd name="T41" fmla="*/ 27 h 56"/>
                <a:gd name="T42" fmla="*/ 33 w 33"/>
                <a:gd name="T43" fmla="*/ 9 h 56"/>
                <a:gd name="T44" fmla="*/ 23 w 33"/>
                <a:gd name="T4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6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3" y="35"/>
                    <a:pt x="7" y="3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7" y="32"/>
                    <a:pt x="4" y="30"/>
                    <a:pt x="4" y="2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6"/>
                    <a:pt x="7" y="4"/>
                    <a:pt x="9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4"/>
                    <a:pt x="28" y="6"/>
                    <a:pt x="28" y="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0"/>
                    <a:pt x="26" y="32"/>
                    <a:pt x="23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0" y="35"/>
                    <a:pt x="33" y="31"/>
                    <a:pt x="33" y="27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5" name="Freeform 228">
              <a:extLst>
                <a:ext uri="{FF2B5EF4-FFF2-40B4-BE49-F238E27FC236}">
                  <a16:creationId xmlns:a16="http://schemas.microsoft.com/office/drawing/2014/main" xmlns="" id="{D6594867-41F9-4B94-8812-3048275E5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7450" y="3113088"/>
              <a:ext cx="115888" cy="115888"/>
            </a:xfrm>
            <a:custGeom>
              <a:avLst/>
              <a:gdLst>
                <a:gd name="T0" fmla="*/ 21 w 21"/>
                <a:gd name="T1" fmla="*/ 11 h 21"/>
                <a:gd name="T2" fmla="*/ 20 w 21"/>
                <a:gd name="T3" fmla="*/ 9 h 21"/>
                <a:gd name="T4" fmla="*/ 13 w 21"/>
                <a:gd name="T5" fmla="*/ 2 h 21"/>
                <a:gd name="T6" fmla="*/ 13 w 21"/>
                <a:gd name="T7" fmla="*/ 2 h 21"/>
                <a:gd name="T8" fmla="*/ 12 w 21"/>
                <a:gd name="T9" fmla="*/ 1 h 21"/>
                <a:gd name="T10" fmla="*/ 9 w 21"/>
                <a:gd name="T11" fmla="*/ 1 h 21"/>
                <a:gd name="T12" fmla="*/ 9 w 21"/>
                <a:gd name="T13" fmla="*/ 5 h 21"/>
                <a:gd name="T14" fmla="*/ 13 w 21"/>
                <a:gd name="T15" fmla="*/ 8 h 21"/>
                <a:gd name="T16" fmla="*/ 3 w 21"/>
                <a:gd name="T17" fmla="*/ 8 h 21"/>
                <a:gd name="T18" fmla="*/ 0 w 21"/>
                <a:gd name="T19" fmla="*/ 11 h 21"/>
                <a:gd name="T20" fmla="*/ 3 w 21"/>
                <a:gd name="T21" fmla="*/ 13 h 21"/>
                <a:gd name="T22" fmla="*/ 13 w 21"/>
                <a:gd name="T23" fmla="*/ 13 h 21"/>
                <a:gd name="T24" fmla="*/ 9 w 21"/>
                <a:gd name="T25" fmla="*/ 17 h 21"/>
                <a:gd name="T26" fmla="*/ 9 w 21"/>
                <a:gd name="T27" fmla="*/ 20 h 21"/>
                <a:gd name="T28" fmla="*/ 11 w 21"/>
                <a:gd name="T29" fmla="*/ 21 h 21"/>
                <a:gd name="T30" fmla="*/ 13 w 21"/>
                <a:gd name="T31" fmla="*/ 20 h 21"/>
                <a:gd name="T32" fmla="*/ 20 w 21"/>
                <a:gd name="T33" fmla="*/ 12 h 21"/>
                <a:gd name="T34" fmla="*/ 21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cubicBezTo>
                    <a:pt x="21" y="10"/>
                    <a:pt x="21" y="9"/>
                    <a:pt x="20" y="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8" y="2"/>
                    <a:pt x="8" y="4"/>
                    <a:pt x="9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8" y="19"/>
                    <a:pt x="9" y="20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1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" name="Freeform 229">
              <a:extLst>
                <a:ext uri="{FF2B5EF4-FFF2-40B4-BE49-F238E27FC236}">
                  <a16:creationId xmlns:a16="http://schemas.microsoft.com/office/drawing/2014/main" xmlns="" id="{0AE44C88-74C8-4C9C-A809-3B3BFE49B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8675" y="3113088"/>
              <a:ext cx="115888" cy="115888"/>
            </a:xfrm>
            <a:custGeom>
              <a:avLst/>
              <a:gdLst>
                <a:gd name="T0" fmla="*/ 19 w 21"/>
                <a:gd name="T1" fmla="*/ 8 h 21"/>
                <a:gd name="T2" fmla="*/ 8 w 21"/>
                <a:gd name="T3" fmla="*/ 8 h 21"/>
                <a:gd name="T4" fmla="*/ 12 w 21"/>
                <a:gd name="T5" fmla="*/ 5 h 21"/>
                <a:gd name="T6" fmla="*/ 12 w 21"/>
                <a:gd name="T7" fmla="*/ 1 h 21"/>
                <a:gd name="T8" fmla="*/ 9 w 21"/>
                <a:gd name="T9" fmla="*/ 1 h 21"/>
                <a:gd name="T10" fmla="*/ 9 w 21"/>
                <a:gd name="T11" fmla="*/ 2 h 21"/>
                <a:gd name="T12" fmla="*/ 9 w 21"/>
                <a:gd name="T13" fmla="*/ 2 h 21"/>
                <a:gd name="T14" fmla="*/ 1 w 21"/>
                <a:gd name="T15" fmla="*/ 9 h 21"/>
                <a:gd name="T16" fmla="*/ 1 w 21"/>
                <a:gd name="T17" fmla="*/ 9 h 21"/>
                <a:gd name="T18" fmla="*/ 1 w 21"/>
                <a:gd name="T19" fmla="*/ 9 h 21"/>
                <a:gd name="T20" fmla="*/ 1 w 21"/>
                <a:gd name="T21" fmla="*/ 10 h 21"/>
                <a:gd name="T22" fmla="*/ 1 w 21"/>
                <a:gd name="T23" fmla="*/ 12 h 21"/>
                <a:gd name="T24" fmla="*/ 9 w 21"/>
                <a:gd name="T25" fmla="*/ 20 h 21"/>
                <a:gd name="T26" fmla="*/ 10 w 21"/>
                <a:gd name="T27" fmla="*/ 21 h 21"/>
                <a:gd name="T28" fmla="*/ 12 w 21"/>
                <a:gd name="T29" fmla="*/ 20 h 21"/>
                <a:gd name="T30" fmla="*/ 12 w 21"/>
                <a:gd name="T31" fmla="*/ 17 h 21"/>
                <a:gd name="T32" fmla="*/ 9 w 21"/>
                <a:gd name="T33" fmla="*/ 13 h 21"/>
                <a:gd name="T34" fmla="*/ 19 w 21"/>
                <a:gd name="T35" fmla="*/ 13 h 21"/>
                <a:gd name="T36" fmla="*/ 21 w 21"/>
                <a:gd name="T37" fmla="*/ 11 h 21"/>
                <a:gd name="T38" fmla="*/ 19 w 21"/>
                <a:gd name="T3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1">
                  <a:moveTo>
                    <a:pt x="19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2"/>
                    <a:pt x="12" y="1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1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3" y="19"/>
                    <a:pt x="13" y="17"/>
                    <a:pt x="12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1" y="12"/>
                    <a:pt x="21" y="11"/>
                  </a:cubicBezTo>
                  <a:cubicBezTo>
                    <a:pt x="21" y="9"/>
                    <a:pt x="20" y="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7" name="Freeform 230">
              <a:extLst>
                <a:ext uri="{FF2B5EF4-FFF2-40B4-BE49-F238E27FC236}">
                  <a16:creationId xmlns:a16="http://schemas.microsoft.com/office/drawing/2014/main" xmlns="" id="{CE98B14C-5F01-4625-9931-4DAB70BC6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6475" y="2932113"/>
              <a:ext cx="120650" cy="12065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7"/>
                    <a:pt x="8" y="5"/>
                    <a:pt x="11" y="5"/>
                  </a:cubicBezTo>
                  <a:cubicBezTo>
                    <a:pt x="15" y="5"/>
                    <a:pt x="17" y="7"/>
                    <a:pt x="17" y="11"/>
                  </a:cubicBezTo>
                  <a:cubicBezTo>
                    <a:pt x="17" y="14"/>
                    <a:pt x="15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68" name="Grupa 387">
            <a:extLst>
              <a:ext uri="{FF2B5EF4-FFF2-40B4-BE49-F238E27FC236}">
                <a16:creationId xmlns:a16="http://schemas.microsoft.com/office/drawing/2014/main" xmlns="" id="{34634244-E3C8-4FF8-998B-ADAE3A940445}"/>
              </a:ext>
            </a:extLst>
          </p:cNvPr>
          <p:cNvGrpSpPr>
            <a:grpSpLocks noChangeAspect="1"/>
          </p:cNvGrpSpPr>
          <p:nvPr/>
        </p:nvGrpSpPr>
        <p:grpSpPr>
          <a:xfrm>
            <a:off x="866190" y="4786583"/>
            <a:ext cx="319088" cy="438151"/>
            <a:chOff x="2667000" y="1797050"/>
            <a:chExt cx="319088" cy="438151"/>
          </a:xfrm>
        </p:grpSpPr>
        <p:sp>
          <p:nvSpPr>
            <p:cNvPr id="269" name="Rectangle 24">
              <a:extLst>
                <a:ext uri="{FF2B5EF4-FFF2-40B4-BE49-F238E27FC236}">
                  <a16:creationId xmlns:a16="http://schemas.microsoft.com/office/drawing/2014/main" xmlns="" id="{C136358D-5C24-4090-B86A-32583045E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638" y="2208213"/>
              <a:ext cx="282575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0" name="Freeform 25">
              <a:extLst>
                <a:ext uri="{FF2B5EF4-FFF2-40B4-BE49-F238E27FC236}">
                  <a16:creationId xmlns:a16="http://schemas.microsoft.com/office/drawing/2014/main" xmlns="" id="{B306A768-9BE5-4330-8885-E4D33A940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1797050"/>
              <a:ext cx="319088" cy="384175"/>
            </a:xfrm>
            <a:custGeom>
              <a:avLst/>
              <a:gdLst>
                <a:gd name="T0" fmla="*/ 54 w 59"/>
                <a:gd name="T1" fmla="*/ 71 h 71"/>
                <a:gd name="T2" fmla="*/ 54 w 59"/>
                <a:gd name="T3" fmla="*/ 71 h 71"/>
                <a:gd name="T4" fmla="*/ 5 w 59"/>
                <a:gd name="T5" fmla="*/ 71 h 71"/>
                <a:gd name="T6" fmla="*/ 5 w 59"/>
                <a:gd name="T7" fmla="*/ 71 h 71"/>
                <a:gd name="T8" fmla="*/ 0 w 59"/>
                <a:gd name="T9" fmla="*/ 71 h 71"/>
                <a:gd name="T10" fmla="*/ 0 w 59"/>
                <a:gd name="T11" fmla="*/ 54 h 71"/>
                <a:gd name="T12" fmla="*/ 8 w 59"/>
                <a:gd name="T13" fmla="*/ 47 h 71"/>
                <a:gd name="T14" fmla="*/ 18 w 59"/>
                <a:gd name="T15" fmla="*/ 47 h 71"/>
                <a:gd name="T16" fmla="*/ 18 w 59"/>
                <a:gd name="T17" fmla="*/ 47 h 71"/>
                <a:gd name="T18" fmla="*/ 14 w 59"/>
                <a:gd name="T19" fmla="*/ 30 h 71"/>
                <a:gd name="T20" fmla="*/ 14 w 59"/>
                <a:gd name="T21" fmla="*/ 30 h 71"/>
                <a:gd name="T22" fmla="*/ 11 w 59"/>
                <a:gd name="T23" fmla="*/ 18 h 71"/>
                <a:gd name="T24" fmla="*/ 30 w 59"/>
                <a:gd name="T25" fmla="*/ 0 h 71"/>
                <a:gd name="T26" fmla="*/ 30 w 59"/>
                <a:gd name="T27" fmla="*/ 0 h 71"/>
                <a:gd name="T28" fmla="*/ 30 w 59"/>
                <a:gd name="T29" fmla="*/ 0 h 71"/>
                <a:gd name="T30" fmla="*/ 49 w 59"/>
                <a:gd name="T31" fmla="*/ 18 h 71"/>
                <a:gd name="T32" fmla="*/ 45 w 59"/>
                <a:gd name="T33" fmla="*/ 30 h 71"/>
                <a:gd name="T34" fmla="*/ 45 w 59"/>
                <a:gd name="T35" fmla="*/ 30 h 71"/>
                <a:gd name="T36" fmla="*/ 42 w 59"/>
                <a:gd name="T37" fmla="*/ 47 h 71"/>
                <a:gd name="T38" fmla="*/ 42 w 59"/>
                <a:gd name="T39" fmla="*/ 47 h 71"/>
                <a:gd name="T40" fmla="*/ 52 w 59"/>
                <a:gd name="T41" fmla="*/ 47 h 71"/>
                <a:gd name="T42" fmla="*/ 59 w 59"/>
                <a:gd name="T43" fmla="*/ 54 h 71"/>
                <a:gd name="T44" fmla="*/ 59 w 59"/>
                <a:gd name="T45" fmla="*/ 71 h 71"/>
                <a:gd name="T46" fmla="*/ 54 w 59"/>
                <a:gd name="T47" fmla="*/ 71 h 71"/>
                <a:gd name="T48" fmla="*/ 8 w 59"/>
                <a:gd name="T49" fmla="*/ 51 h 71"/>
                <a:gd name="T50" fmla="*/ 5 w 59"/>
                <a:gd name="T51" fmla="*/ 54 h 71"/>
                <a:gd name="T52" fmla="*/ 5 w 59"/>
                <a:gd name="T53" fmla="*/ 66 h 71"/>
                <a:gd name="T54" fmla="*/ 5 w 59"/>
                <a:gd name="T55" fmla="*/ 66 h 71"/>
                <a:gd name="T56" fmla="*/ 54 w 59"/>
                <a:gd name="T57" fmla="*/ 66 h 71"/>
                <a:gd name="T58" fmla="*/ 55 w 59"/>
                <a:gd name="T59" fmla="*/ 66 h 71"/>
                <a:gd name="T60" fmla="*/ 55 w 59"/>
                <a:gd name="T61" fmla="*/ 54 h 71"/>
                <a:gd name="T62" fmla="*/ 52 w 59"/>
                <a:gd name="T63" fmla="*/ 51 h 71"/>
                <a:gd name="T64" fmla="*/ 40 w 59"/>
                <a:gd name="T65" fmla="*/ 51 h 71"/>
                <a:gd name="T66" fmla="*/ 41 w 59"/>
                <a:gd name="T67" fmla="*/ 27 h 71"/>
                <a:gd name="T68" fmla="*/ 44 w 59"/>
                <a:gd name="T69" fmla="*/ 18 h 71"/>
                <a:gd name="T70" fmla="*/ 30 w 59"/>
                <a:gd name="T71" fmla="*/ 5 h 71"/>
                <a:gd name="T72" fmla="*/ 16 w 59"/>
                <a:gd name="T73" fmla="*/ 18 h 71"/>
                <a:gd name="T74" fmla="*/ 18 w 59"/>
                <a:gd name="T75" fmla="*/ 27 h 71"/>
                <a:gd name="T76" fmla="*/ 20 w 59"/>
                <a:gd name="T77" fmla="*/ 51 h 71"/>
                <a:gd name="T78" fmla="*/ 8 w 59"/>
                <a:gd name="T7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71">
                  <a:moveTo>
                    <a:pt x="54" y="71"/>
                  </a:moveTo>
                  <a:cubicBezTo>
                    <a:pt x="54" y="71"/>
                    <a:pt x="54" y="71"/>
                    <a:pt x="5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0"/>
                    <a:pt x="3" y="47"/>
                    <a:pt x="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1" y="42"/>
                    <a:pt x="17" y="34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27"/>
                    <a:pt x="11" y="23"/>
                    <a:pt x="11" y="18"/>
                  </a:cubicBezTo>
                  <a:cubicBezTo>
                    <a:pt x="11" y="8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0" y="0"/>
                    <a:pt x="49" y="8"/>
                    <a:pt x="49" y="18"/>
                  </a:cubicBezTo>
                  <a:cubicBezTo>
                    <a:pt x="49" y="23"/>
                    <a:pt x="47" y="27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3" y="34"/>
                    <a:pt x="38" y="42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6" y="47"/>
                    <a:pt x="59" y="50"/>
                    <a:pt x="59" y="54"/>
                  </a:cubicBezTo>
                  <a:cubicBezTo>
                    <a:pt x="59" y="71"/>
                    <a:pt x="59" y="71"/>
                    <a:pt x="59" y="71"/>
                  </a:cubicBezTo>
                  <a:lnTo>
                    <a:pt x="54" y="71"/>
                  </a:lnTo>
                  <a:close/>
                  <a:moveTo>
                    <a:pt x="8" y="51"/>
                  </a:moveTo>
                  <a:cubicBezTo>
                    <a:pt x="6" y="51"/>
                    <a:pt x="5" y="53"/>
                    <a:pt x="5" y="5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3"/>
                    <a:pt x="54" y="51"/>
                    <a:pt x="52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2" y="45"/>
                    <a:pt x="37" y="34"/>
                    <a:pt x="41" y="27"/>
                  </a:cubicBezTo>
                  <a:cubicBezTo>
                    <a:pt x="43" y="24"/>
                    <a:pt x="44" y="22"/>
                    <a:pt x="44" y="18"/>
                  </a:cubicBezTo>
                  <a:cubicBezTo>
                    <a:pt x="44" y="11"/>
                    <a:pt x="38" y="5"/>
                    <a:pt x="30" y="5"/>
                  </a:cubicBezTo>
                  <a:cubicBezTo>
                    <a:pt x="22" y="5"/>
                    <a:pt x="16" y="11"/>
                    <a:pt x="16" y="18"/>
                  </a:cubicBezTo>
                  <a:cubicBezTo>
                    <a:pt x="16" y="22"/>
                    <a:pt x="17" y="24"/>
                    <a:pt x="18" y="27"/>
                  </a:cubicBezTo>
                  <a:cubicBezTo>
                    <a:pt x="22" y="34"/>
                    <a:pt x="28" y="45"/>
                    <a:pt x="20" y="51"/>
                  </a:cubicBezTo>
                  <a:lnTo>
                    <a:pt x="8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71" name="Grupa 423">
            <a:extLst>
              <a:ext uri="{FF2B5EF4-FFF2-40B4-BE49-F238E27FC236}">
                <a16:creationId xmlns:a16="http://schemas.microsoft.com/office/drawing/2014/main" xmlns="" id="{211868A1-0575-4BEC-8D10-30D02EDE6B96}"/>
              </a:ext>
            </a:extLst>
          </p:cNvPr>
          <p:cNvGrpSpPr>
            <a:grpSpLocks noChangeAspect="1"/>
          </p:cNvGrpSpPr>
          <p:nvPr/>
        </p:nvGrpSpPr>
        <p:grpSpPr>
          <a:xfrm>
            <a:off x="8096877" y="4228303"/>
            <a:ext cx="503238" cy="503238"/>
            <a:chOff x="10996613" y="4205288"/>
            <a:chExt cx="503238" cy="503238"/>
          </a:xfrm>
        </p:grpSpPr>
        <p:sp>
          <p:nvSpPr>
            <p:cNvPr id="272" name="Freeform 251">
              <a:extLst>
                <a:ext uri="{FF2B5EF4-FFF2-40B4-BE49-F238E27FC236}">
                  <a16:creationId xmlns:a16="http://schemas.microsoft.com/office/drawing/2014/main" xmlns="" id="{D105D9A3-4EB9-410A-A17C-9E5CC9FCF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6613" y="4205288"/>
              <a:ext cx="503238" cy="503238"/>
            </a:xfrm>
            <a:custGeom>
              <a:avLst/>
              <a:gdLst>
                <a:gd name="T0" fmla="*/ 91 w 93"/>
                <a:gd name="T1" fmla="*/ 44 h 93"/>
                <a:gd name="T2" fmla="*/ 59 w 93"/>
                <a:gd name="T3" fmla="*/ 33 h 93"/>
                <a:gd name="T4" fmla="*/ 58 w 93"/>
                <a:gd name="T5" fmla="*/ 30 h 93"/>
                <a:gd name="T6" fmla="*/ 68 w 93"/>
                <a:gd name="T7" fmla="*/ 24 h 93"/>
                <a:gd name="T8" fmla="*/ 65 w 93"/>
                <a:gd name="T9" fmla="*/ 31 h 93"/>
                <a:gd name="T10" fmla="*/ 69 w 93"/>
                <a:gd name="T11" fmla="*/ 33 h 93"/>
                <a:gd name="T12" fmla="*/ 75 w 93"/>
                <a:gd name="T13" fmla="*/ 20 h 93"/>
                <a:gd name="T14" fmla="*/ 75 w 93"/>
                <a:gd name="T15" fmla="*/ 17 h 93"/>
                <a:gd name="T16" fmla="*/ 72 w 93"/>
                <a:gd name="T17" fmla="*/ 17 h 93"/>
                <a:gd name="T18" fmla="*/ 56 w 93"/>
                <a:gd name="T19" fmla="*/ 25 h 93"/>
                <a:gd name="T20" fmla="*/ 48 w 93"/>
                <a:gd name="T21" fmla="*/ 1 h 93"/>
                <a:gd name="T22" fmla="*/ 46 w 93"/>
                <a:gd name="T23" fmla="*/ 0 h 93"/>
                <a:gd name="T24" fmla="*/ 44 w 93"/>
                <a:gd name="T25" fmla="*/ 1 h 93"/>
                <a:gd name="T26" fmla="*/ 36 w 93"/>
                <a:gd name="T27" fmla="*/ 25 h 93"/>
                <a:gd name="T28" fmla="*/ 20 w 93"/>
                <a:gd name="T29" fmla="*/ 17 h 93"/>
                <a:gd name="T30" fmla="*/ 17 w 93"/>
                <a:gd name="T31" fmla="*/ 17 h 93"/>
                <a:gd name="T32" fmla="*/ 17 w 93"/>
                <a:gd name="T33" fmla="*/ 20 h 93"/>
                <a:gd name="T34" fmla="*/ 23 w 93"/>
                <a:gd name="T35" fmla="*/ 33 h 93"/>
                <a:gd name="T36" fmla="*/ 28 w 93"/>
                <a:gd name="T37" fmla="*/ 31 h 93"/>
                <a:gd name="T38" fmla="*/ 24 w 93"/>
                <a:gd name="T39" fmla="*/ 24 h 93"/>
                <a:gd name="T40" fmla="*/ 35 w 93"/>
                <a:gd name="T41" fmla="*/ 30 h 93"/>
                <a:gd name="T42" fmla="*/ 33 w 93"/>
                <a:gd name="T43" fmla="*/ 33 h 93"/>
                <a:gd name="T44" fmla="*/ 1 w 93"/>
                <a:gd name="T45" fmla="*/ 44 h 93"/>
                <a:gd name="T46" fmla="*/ 0 w 93"/>
                <a:gd name="T47" fmla="*/ 46 h 93"/>
                <a:gd name="T48" fmla="*/ 1 w 93"/>
                <a:gd name="T49" fmla="*/ 48 h 93"/>
                <a:gd name="T50" fmla="*/ 33 w 93"/>
                <a:gd name="T51" fmla="*/ 59 h 93"/>
                <a:gd name="T52" fmla="*/ 35 w 93"/>
                <a:gd name="T53" fmla="*/ 63 h 93"/>
                <a:gd name="T54" fmla="*/ 24 w 93"/>
                <a:gd name="T55" fmla="*/ 68 h 93"/>
                <a:gd name="T56" fmla="*/ 28 w 93"/>
                <a:gd name="T57" fmla="*/ 61 h 93"/>
                <a:gd name="T58" fmla="*/ 23 w 93"/>
                <a:gd name="T59" fmla="*/ 60 h 93"/>
                <a:gd name="T60" fmla="*/ 17 w 93"/>
                <a:gd name="T61" fmla="*/ 72 h 93"/>
                <a:gd name="T62" fmla="*/ 17 w 93"/>
                <a:gd name="T63" fmla="*/ 75 h 93"/>
                <a:gd name="T64" fmla="*/ 20 w 93"/>
                <a:gd name="T65" fmla="*/ 75 h 93"/>
                <a:gd name="T66" fmla="*/ 36 w 93"/>
                <a:gd name="T67" fmla="*/ 67 h 93"/>
                <a:gd name="T68" fmla="*/ 44 w 93"/>
                <a:gd name="T69" fmla="*/ 91 h 93"/>
                <a:gd name="T70" fmla="*/ 46 w 93"/>
                <a:gd name="T71" fmla="*/ 93 h 93"/>
                <a:gd name="T72" fmla="*/ 48 w 93"/>
                <a:gd name="T73" fmla="*/ 91 h 93"/>
                <a:gd name="T74" fmla="*/ 56 w 93"/>
                <a:gd name="T75" fmla="*/ 67 h 93"/>
                <a:gd name="T76" fmla="*/ 72 w 93"/>
                <a:gd name="T77" fmla="*/ 75 h 93"/>
                <a:gd name="T78" fmla="*/ 73 w 93"/>
                <a:gd name="T79" fmla="*/ 76 h 93"/>
                <a:gd name="T80" fmla="*/ 75 w 93"/>
                <a:gd name="T81" fmla="*/ 75 h 93"/>
                <a:gd name="T82" fmla="*/ 75 w 93"/>
                <a:gd name="T83" fmla="*/ 72 h 93"/>
                <a:gd name="T84" fmla="*/ 69 w 93"/>
                <a:gd name="T85" fmla="*/ 60 h 93"/>
                <a:gd name="T86" fmla="*/ 65 w 93"/>
                <a:gd name="T87" fmla="*/ 61 h 93"/>
                <a:gd name="T88" fmla="*/ 68 w 93"/>
                <a:gd name="T89" fmla="*/ 68 h 93"/>
                <a:gd name="T90" fmla="*/ 58 w 93"/>
                <a:gd name="T91" fmla="*/ 63 h 93"/>
                <a:gd name="T92" fmla="*/ 59 w 93"/>
                <a:gd name="T93" fmla="*/ 59 h 93"/>
                <a:gd name="T94" fmla="*/ 91 w 93"/>
                <a:gd name="T95" fmla="*/ 48 h 93"/>
                <a:gd name="T96" fmla="*/ 93 w 93"/>
                <a:gd name="T97" fmla="*/ 46 h 93"/>
                <a:gd name="T98" fmla="*/ 91 w 93"/>
                <a:gd name="T99" fmla="*/ 44 h 93"/>
                <a:gd name="T100" fmla="*/ 56 w 93"/>
                <a:gd name="T101" fmla="*/ 55 h 93"/>
                <a:gd name="T102" fmla="*/ 55 w 93"/>
                <a:gd name="T103" fmla="*/ 56 h 93"/>
                <a:gd name="T104" fmla="*/ 46 w 93"/>
                <a:gd name="T105" fmla="*/ 83 h 93"/>
                <a:gd name="T106" fmla="*/ 37 w 93"/>
                <a:gd name="T107" fmla="*/ 56 h 93"/>
                <a:gd name="T108" fmla="*/ 36 w 93"/>
                <a:gd name="T109" fmla="*/ 55 h 93"/>
                <a:gd name="T110" fmla="*/ 9 w 93"/>
                <a:gd name="T111" fmla="*/ 46 h 93"/>
                <a:gd name="T112" fmla="*/ 36 w 93"/>
                <a:gd name="T113" fmla="*/ 38 h 93"/>
                <a:gd name="T114" fmla="*/ 37 w 93"/>
                <a:gd name="T115" fmla="*/ 36 h 93"/>
                <a:gd name="T116" fmla="*/ 46 w 93"/>
                <a:gd name="T117" fmla="*/ 9 h 93"/>
                <a:gd name="T118" fmla="*/ 55 w 93"/>
                <a:gd name="T119" fmla="*/ 36 h 93"/>
                <a:gd name="T120" fmla="*/ 56 w 93"/>
                <a:gd name="T121" fmla="*/ 38 h 93"/>
                <a:gd name="T122" fmla="*/ 83 w 93"/>
                <a:gd name="T123" fmla="*/ 46 h 93"/>
                <a:gd name="T124" fmla="*/ 56 w 93"/>
                <a:gd name="T125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" h="93">
                  <a:moveTo>
                    <a:pt x="91" y="44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19"/>
                    <a:pt x="76" y="18"/>
                    <a:pt x="75" y="17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5" y="0"/>
                    <a:pt x="44" y="0"/>
                    <a:pt x="44" y="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7"/>
                    <a:pt x="0" y="48"/>
                    <a:pt x="1" y="4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3"/>
                    <a:pt x="17" y="74"/>
                    <a:pt x="17" y="75"/>
                  </a:cubicBezTo>
                  <a:cubicBezTo>
                    <a:pt x="18" y="76"/>
                    <a:pt x="19" y="76"/>
                    <a:pt x="20" y="7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2"/>
                    <a:pt x="45" y="93"/>
                    <a:pt x="46" y="93"/>
                  </a:cubicBezTo>
                  <a:cubicBezTo>
                    <a:pt x="47" y="93"/>
                    <a:pt x="48" y="92"/>
                    <a:pt x="48" y="91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5"/>
                    <a:pt x="75" y="75"/>
                  </a:cubicBezTo>
                  <a:cubicBezTo>
                    <a:pt x="76" y="74"/>
                    <a:pt x="76" y="73"/>
                    <a:pt x="75" y="72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2" y="48"/>
                    <a:pt x="93" y="47"/>
                    <a:pt x="93" y="46"/>
                  </a:cubicBezTo>
                  <a:cubicBezTo>
                    <a:pt x="93" y="45"/>
                    <a:pt x="92" y="44"/>
                    <a:pt x="91" y="44"/>
                  </a:cubicBezTo>
                  <a:close/>
                  <a:moveTo>
                    <a:pt x="56" y="55"/>
                  </a:moveTo>
                  <a:cubicBezTo>
                    <a:pt x="56" y="55"/>
                    <a:pt x="55" y="56"/>
                    <a:pt x="55" y="56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6" y="5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7"/>
                    <a:pt x="37" y="37"/>
                    <a:pt x="37" y="3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7"/>
                    <a:pt x="56" y="37"/>
                    <a:pt x="56" y="38"/>
                  </a:cubicBezTo>
                  <a:cubicBezTo>
                    <a:pt x="83" y="46"/>
                    <a:pt x="83" y="46"/>
                    <a:pt x="83" y="46"/>
                  </a:cubicBezTo>
                  <a:lnTo>
                    <a:pt x="5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3" name="Freeform 252">
              <a:extLst>
                <a:ext uri="{FF2B5EF4-FFF2-40B4-BE49-F238E27FC236}">
                  <a16:creationId xmlns:a16="http://schemas.microsoft.com/office/drawing/2014/main" xmlns="" id="{39D84780-74FF-482B-8EE1-4C5EABE1D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01400" y="4411663"/>
              <a:ext cx="87313" cy="85725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  <a:gd name="T10" fmla="*/ 8 w 16"/>
                <a:gd name="T11" fmla="*/ 12 h 16"/>
                <a:gd name="T12" fmla="*/ 5 w 16"/>
                <a:gd name="T13" fmla="*/ 8 h 16"/>
                <a:gd name="T14" fmla="*/ 8 w 16"/>
                <a:gd name="T15" fmla="*/ 5 h 16"/>
                <a:gd name="T16" fmla="*/ 12 w 16"/>
                <a:gd name="T17" fmla="*/ 8 h 16"/>
                <a:gd name="T18" fmla="*/ 8 w 16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4"/>
                    <a:pt x="13" y="0"/>
                    <a:pt x="8" y="0"/>
                  </a:cubicBezTo>
                  <a:close/>
                  <a:moveTo>
                    <a:pt x="8" y="12"/>
                  </a:moveTo>
                  <a:cubicBezTo>
                    <a:pt x="6" y="12"/>
                    <a:pt x="5" y="10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10" y="5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695325" y="260351"/>
            <a:ext cx="10808665" cy="863066"/>
          </a:xfrm>
        </p:spPr>
        <p:txBody>
          <a:bodyPr/>
          <a:lstStyle/>
          <a:p>
            <a:r>
              <a:rPr lang="pl-PL" dirty="0" smtClean="0"/>
              <a:t>Specyfika dystrybucji</a:t>
            </a:r>
            <a:r>
              <a:rPr lang="en-US" dirty="0"/>
              <a:t/>
            </a:r>
            <a:br>
              <a:rPr lang="en-US" dirty="0"/>
            </a:br>
            <a:r>
              <a:rPr lang="pl-PL" sz="2000" dirty="0" smtClean="0"/>
              <a:t>Częstotliwość dostaw</a:t>
            </a:r>
            <a:endParaRPr lang="en-US" sz="2000" dirty="0"/>
          </a:p>
        </p:txBody>
      </p:sp>
      <p:sp>
        <p:nvSpPr>
          <p:cNvPr id="99" name="Freeform 193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7135082" y="2367910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0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2532063" y="1701101"/>
            <a:ext cx="8964612" cy="13508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Monitoring</a:t>
            </a:r>
            <a:endParaRPr lang="pl-PL" sz="2000" dirty="0"/>
          </a:p>
          <a:p>
            <a:r>
              <a:rPr lang="pl-PL" dirty="0" smtClean="0"/>
              <a:t>Systemy ciągłego monitoringu warunków temperatury i wilgotności</a:t>
            </a:r>
          </a:p>
          <a:p>
            <a:r>
              <a:rPr lang="pl-PL" dirty="0" smtClean="0"/>
              <a:t>Systemy alarmowe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Specyfika dystrybucji</a:t>
            </a:r>
            <a:r>
              <a:rPr lang="en-US" dirty="0"/>
              <a:t/>
            </a:r>
            <a:br>
              <a:rPr lang="en-US" dirty="0"/>
            </a:br>
            <a:r>
              <a:rPr lang="pl-PL" sz="2000" dirty="0" smtClean="0"/>
              <a:t>Kontrola warunków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1800" dirty="0" smtClean="0"/>
              <a:t>3 zakresy temperaturowe przechowywania: 2-8</a:t>
            </a:r>
            <a:r>
              <a:rPr lang="pl-PL" sz="1800" baseline="30000" dirty="0" smtClean="0"/>
              <a:t>o</a:t>
            </a:r>
            <a:r>
              <a:rPr lang="pl-PL" sz="1800" dirty="0" smtClean="0"/>
              <a:t>C, 8-15</a:t>
            </a:r>
            <a:r>
              <a:rPr lang="pl-PL" sz="1800" baseline="30000" dirty="0"/>
              <a:t>o</a:t>
            </a:r>
            <a:r>
              <a:rPr lang="pl-PL" sz="1800" dirty="0"/>
              <a:t>C, </a:t>
            </a:r>
            <a:r>
              <a:rPr lang="pl-PL" sz="1800" dirty="0" smtClean="0"/>
              <a:t>15-25</a:t>
            </a:r>
            <a:r>
              <a:rPr lang="pl-PL" sz="1800" baseline="30000" dirty="0"/>
              <a:t>o</a:t>
            </a:r>
            <a:r>
              <a:rPr lang="pl-PL" sz="1800" dirty="0"/>
              <a:t>C</a:t>
            </a:r>
          </a:p>
          <a:p>
            <a:endParaRPr lang="pl-PL" dirty="0"/>
          </a:p>
        </p:txBody>
      </p:sp>
      <p:grpSp>
        <p:nvGrpSpPr>
          <p:cNvPr id="14" name="Grupa 13"/>
          <p:cNvGrpSpPr>
            <a:grpSpLocks noChangeAspect="1"/>
          </p:cNvGrpSpPr>
          <p:nvPr/>
        </p:nvGrpSpPr>
        <p:grpSpPr>
          <a:xfrm>
            <a:off x="1329141" y="4643244"/>
            <a:ext cx="1015194" cy="778840"/>
            <a:chOff x="8285171" y="2414589"/>
            <a:chExt cx="715963" cy="549275"/>
          </a:xfrm>
        </p:grpSpPr>
        <p:sp>
          <p:nvSpPr>
            <p:cNvPr id="15" name="Freeform 82"/>
            <p:cNvSpPr>
              <a:spLocks/>
            </p:cNvSpPr>
            <p:nvPr/>
          </p:nvSpPr>
          <p:spPr bwMode="auto">
            <a:xfrm>
              <a:off x="8791584" y="2700340"/>
              <a:ext cx="80963" cy="79375"/>
            </a:xfrm>
            <a:custGeom>
              <a:avLst/>
              <a:gdLst>
                <a:gd name="T0" fmla="*/ 12 w 51"/>
                <a:gd name="T1" fmla="*/ 50 h 50"/>
                <a:gd name="T2" fmla="*/ 0 w 51"/>
                <a:gd name="T3" fmla="*/ 41 h 50"/>
                <a:gd name="T4" fmla="*/ 41 w 51"/>
                <a:gd name="T5" fmla="*/ 0 h 50"/>
                <a:gd name="T6" fmla="*/ 51 w 51"/>
                <a:gd name="T7" fmla="*/ 12 h 50"/>
                <a:gd name="T8" fmla="*/ 12 w 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2" y="50"/>
                  </a:moveTo>
                  <a:lnTo>
                    <a:pt x="0" y="41"/>
                  </a:lnTo>
                  <a:lnTo>
                    <a:pt x="41" y="0"/>
                  </a:lnTo>
                  <a:lnTo>
                    <a:pt x="51" y="12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8415346" y="2700340"/>
              <a:ext cx="79375" cy="79375"/>
            </a:xfrm>
            <a:custGeom>
              <a:avLst/>
              <a:gdLst>
                <a:gd name="T0" fmla="*/ 41 w 50"/>
                <a:gd name="T1" fmla="*/ 50 h 50"/>
                <a:gd name="T2" fmla="*/ 0 w 50"/>
                <a:gd name="T3" fmla="*/ 12 h 50"/>
                <a:gd name="T4" fmla="*/ 12 w 50"/>
                <a:gd name="T5" fmla="*/ 0 h 50"/>
                <a:gd name="T6" fmla="*/ 50 w 50"/>
                <a:gd name="T7" fmla="*/ 41 h 50"/>
                <a:gd name="T8" fmla="*/ 41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50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50" y="41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auto">
            <a:xfrm>
              <a:off x="8570921" y="2544764"/>
              <a:ext cx="84138" cy="79375"/>
            </a:xfrm>
            <a:custGeom>
              <a:avLst/>
              <a:gdLst>
                <a:gd name="T0" fmla="*/ 41 w 53"/>
                <a:gd name="T1" fmla="*/ 50 h 50"/>
                <a:gd name="T2" fmla="*/ 0 w 53"/>
                <a:gd name="T3" fmla="*/ 12 h 50"/>
                <a:gd name="T4" fmla="*/ 12 w 53"/>
                <a:gd name="T5" fmla="*/ 0 h 50"/>
                <a:gd name="T6" fmla="*/ 53 w 53"/>
                <a:gd name="T7" fmla="*/ 38 h 50"/>
                <a:gd name="T8" fmla="*/ 41 w 5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41" y="50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53" y="38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85"/>
            <p:cNvSpPr>
              <a:spLocks noEditPoints="1"/>
            </p:cNvSpPr>
            <p:nvPr/>
          </p:nvSpPr>
          <p:spPr bwMode="auto">
            <a:xfrm>
              <a:off x="8464559" y="2754315"/>
              <a:ext cx="84138" cy="79375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11 w 22"/>
                <a:gd name="T5" fmla="*/ 21 h 21"/>
                <a:gd name="T6" fmla="*/ 11 w 22"/>
                <a:gd name="T7" fmla="*/ 21 h 21"/>
                <a:gd name="T8" fmla="*/ 3 w 22"/>
                <a:gd name="T9" fmla="*/ 18 h 21"/>
                <a:gd name="T10" fmla="*/ 0 w 22"/>
                <a:gd name="T11" fmla="*/ 10 h 21"/>
                <a:gd name="T12" fmla="*/ 3 w 22"/>
                <a:gd name="T13" fmla="*/ 3 h 21"/>
                <a:gd name="T14" fmla="*/ 11 w 22"/>
                <a:gd name="T15" fmla="*/ 0 h 21"/>
                <a:gd name="T16" fmla="*/ 19 w 22"/>
                <a:gd name="T17" fmla="*/ 3 h 21"/>
                <a:gd name="T18" fmla="*/ 22 w 22"/>
                <a:gd name="T19" fmla="*/ 10 h 21"/>
                <a:gd name="T20" fmla="*/ 19 w 22"/>
                <a:gd name="T21" fmla="*/ 17 h 21"/>
                <a:gd name="T22" fmla="*/ 19 w 22"/>
                <a:gd name="T23" fmla="*/ 17 h 21"/>
                <a:gd name="T24" fmla="*/ 19 w 22"/>
                <a:gd name="T25" fmla="*/ 18 h 21"/>
                <a:gd name="T26" fmla="*/ 11 w 22"/>
                <a:gd name="T27" fmla="*/ 21 h 21"/>
                <a:gd name="T28" fmla="*/ 11 w 22"/>
                <a:gd name="T29" fmla="*/ 6 h 21"/>
                <a:gd name="T30" fmla="*/ 8 w 22"/>
                <a:gd name="T31" fmla="*/ 7 h 21"/>
                <a:gd name="T32" fmla="*/ 7 w 22"/>
                <a:gd name="T33" fmla="*/ 10 h 21"/>
                <a:gd name="T34" fmla="*/ 8 w 22"/>
                <a:gd name="T35" fmla="*/ 13 h 21"/>
                <a:gd name="T36" fmla="*/ 11 w 22"/>
                <a:gd name="T37" fmla="*/ 14 h 21"/>
                <a:gd name="T38" fmla="*/ 11 w 22"/>
                <a:gd name="T39" fmla="*/ 14 h 21"/>
                <a:gd name="T40" fmla="*/ 14 w 22"/>
                <a:gd name="T41" fmla="*/ 13 h 21"/>
                <a:gd name="T42" fmla="*/ 14 w 22"/>
                <a:gd name="T43" fmla="*/ 13 h 21"/>
                <a:gd name="T44" fmla="*/ 15 w 22"/>
                <a:gd name="T45" fmla="*/ 10 h 21"/>
                <a:gd name="T46" fmla="*/ 14 w 22"/>
                <a:gd name="T47" fmla="*/ 7 h 21"/>
                <a:gd name="T48" fmla="*/ 11 w 22"/>
                <a:gd name="T4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6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5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  <a:moveTo>
                    <a:pt x="11" y="6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86"/>
            <p:cNvSpPr>
              <a:spLocks noEditPoints="1"/>
            </p:cNvSpPr>
            <p:nvPr/>
          </p:nvSpPr>
          <p:spPr bwMode="auto">
            <a:xfrm>
              <a:off x="8505834" y="2792415"/>
              <a:ext cx="80963" cy="79375"/>
            </a:xfrm>
            <a:custGeom>
              <a:avLst/>
              <a:gdLst>
                <a:gd name="T0" fmla="*/ 10 w 21"/>
                <a:gd name="T1" fmla="*/ 21 h 21"/>
                <a:gd name="T2" fmla="*/ 3 w 21"/>
                <a:gd name="T3" fmla="*/ 18 h 21"/>
                <a:gd name="T4" fmla="*/ 0 w 21"/>
                <a:gd name="T5" fmla="*/ 11 h 21"/>
                <a:gd name="T6" fmla="*/ 3 w 21"/>
                <a:gd name="T7" fmla="*/ 3 h 21"/>
                <a:gd name="T8" fmla="*/ 3 w 21"/>
                <a:gd name="T9" fmla="*/ 3 h 21"/>
                <a:gd name="T10" fmla="*/ 10 w 21"/>
                <a:gd name="T11" fmla="*/ 0 h 21"/>
                <a:gd name="T12" fmla="*/ 18 w 21"/>
                <a:gd name="T13" fmla="*/ 3 h 21"/>
                <a:gd name="T14" fmla="*/ 21 w 21"/>
                <a:gd name="T15" fmla="*/ 11 h 21"/>
                <a:gd name="T16" fmla="*/ 18 w 21"/>
                <a:gd name="T17" fmla="*/ 18 h 21"/>
                <a:gd name="T18" fmla="*/ 18 w 21"/>
                <a:gd name="T19" fmla="*/ 18 h 21"/>
                <a:gd name="T20" fmla="*/ 18 w 21"/>
                <a:gd name="T21" fmla="*/ 18 h 21"/>
                <a:gd name="T22" fmla="*/ 10 w 21"/>
                <a:gd name="T23" fmla="*/ 21 h 21"/>
                <a:gd name="T24" fmla="*/ 8 w 21"/>
                <a:gd name="T25" fmla="*/ 8 h 21"/>
                <a:gd name="T26" fmla="*/ 8 w 21"/>
                <a:gd name="T27" fmla="*/ 8 h 21"/>
                <a:gd name="T28" fmla="*/ 6 w 21"/>
                <a:gd name="T29" fmla="*/ 11 h 21"/>
                <a:gd name="T30" fmla="*/ 8 w 21"/>
                <a:gd name="T31" fmla="*/ 13 h 21"/>
                <a:gd name="T32" fmla="*/ 13 w 21"/>
                <a:gd name="T33" fmla="*/ 13 h 21"/>
                <a:gd name="T34" fmla="*/ 13 w 21"/>
                <a:gd name="T35" fmla="*/ 13 h 21"/>
                <a:gd name="T36" fmla="*/ 14 w 21"/>
                <a:gd name="T37" fmla="*/ 11 h 21"/>
                <a:gd name="T38" fmla="*/ 13 w 21"/>
                <a:gd name="T39" fmla="*/ 8 h 21"/>
                <a:gd name="T40" fmla="*/ 8 w 21"/>
                <a:gd name="T4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9"/>
                    <a:pt x="6" y="11"/>
                  </a:cubicBezTo>
                  <a:cubicBezTo>
                    <a:pt x="6" y="12"/>
                    <a:pt x="7" y="13"/>
                    <a:pt x="8" y="13"/>
                  </a:cubicBezTo>
                  <a:cubicBezTo>
                    <a:pt x="9" y="15"/>
                    <a:pt x="12" y="15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2" y="6"/>
                    <a:pt x="9" y="6"/>
                    <a:pt x="8" y="8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87"/>
            <p:cNvSpPr>
              <a:spLocks noEditPoints="1"/>
            </p:cNvSpPr>
            <p:nvPr/>
          </p:nvSpPr>
          <p:spPr bwMode="auto">
            <a:xfrm>
              <a:off x="8543934" y="2830515"/>
              <a:ext cx="80963" cy="82550"/>
            </a:xfrm>
            <a:custGeom>
              <a:avLst/>
              <a:gdLst>
                <a:gd name="T0" fmla="*/ 11 w 21"/>
                <a:gd name="T1" fmla="*/ 22 h 22"/>
                <a:gd name="T2" fmla="*/ 11 w 21"/>
                <a:gd name="T3" fmla="*/ 22 h 22"/>
                <a:gd name="T4" fmla="*/ 11 w 21"/>
                <a:gd name="T5" fmla="*/ 18 h 22"/>
                <a:gd name="T6" fmla="*/ 11 w 21"/>
                <a:gd name="T7" fmla="*/ 22 h 22"/>
                <a:gd name="T8" fmla="*/ 3 w 21"/>
                <a:gd name="T9" fmla="*/ 18 h 22"/>
                <a:gd name="T10" fmla="*/ 0 w 21"/>
                <a:gd name="T11" fmla="*/ 11 h 22"/>
                <a:gd name="T12" fmla="*/ 3 w 21"/>
                <a:gd name="T13" fmla="*/ 4 h 22"/>
                <a:gd name="T14" fmla="*/ 3 w 21"/>
                <a:gd name="T15" fmla="*/ 4 h 22"/>
                <a:gd name="T16" fmla="*/ 3 w 21"/>
                <a:gd name="T17" fmla="*/ 3 h 22"/>
                <a:gd name="T18" fmla="*/ 11 w 21"/>
                <a:gd name="T19" fmla="*/ 0 h 22"/>
                <a:gd name="T20" fmla="*/ 18 w 21"/>
                <a:gd name="T21" fmla="*/ 3 h 22"/>
                <a:gd name="T22" fmla="*/ 21 w 21"/>
                <a:gd name="T23" fmla="*/ 11 h 22"/>
                <a:gd name="T24" fmla="*/ 18 w 21"/>
                <a:gd name="T25" fmla="*/ 18 h 22"/>
                <a:gd name="T26" fmla="*/ 11 w 21"/>
                <a:gd name="T27" fmla="*/ 22 h 22"/>
                <a:gd name="T28" fmla="*/ 8 w 21"/>
                <a:gd name="T29" fmla="*/ 8 h 22"/>
                <a:gd name="T30" fmla="*/ 8 w 21"/>
                <a:gd name="T31" fmla="*/ 8 h 22"/>
                <a:gd name="T32" fmla="*/ 7 w 21"/>
                <a:gd name="T33" fmla="*/ 11 h 22"/>
                <a:gd name="T34" fmla="*/ 8 w 21"/>
                <a:gd name="T35" fmla="*/ 14 h 22"/>
                <a:gd name="T36" fmla="*/ 11 w 21"/>
                <a:gd name="T37" fmla="*/ 15 h 22"/>
                <a:gd name="T38" fmla="*/ 11 w 21"/>
                <a:gd name="T39" fmla="*/ 15 h 22"/>
                <a:gd name="T40" fmla="*/ 14 w 21"/>
                <a:gd name="T41" fmla="*/ 14 h 22"/>
                <a:gd name="T42" fmla="*/ 15 w 21"/>
                <a:gd name="T43" fmla="*/ 11 h 22"/>
                <a:gd name="T44" fmla="*/ 14 w 21"/>
                <a:gd name="T45" fmla="*/ 8 h 22"/>
                <a:gd name="T46" fmla="*/ 8 w 21"/>
                <a:gd name="T4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2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2"/>
                    <a:pt x="11" y="22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3" y="14"/>
                    <a:pt x="14" y="14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2" y="7"/>
                    <a:pt x="9" y="7"/>
                    <a:pt x="8" y="8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88"/>
            <p:cNvSpPr>
              <a:spLocks noEditPoints="1"/>
            </p:cNvSpPr>
            <p:nvPr/>
          </p:nvSpPr>
          <p:spPr bwMode="auto">
            <a:xfrm>
              <a:off x="8582034" y="2871790"/>
              <a:ext cx="84138" cy="79375"/>
            </a:xfrm>
            <a:custGeom>
              <a:avLst/>
              <a:gdLst>
                <a:gd name="T0" fmla="*/ 11 w 22"/>
                <a:gd name="T1" fmla="*/ 21 h 21"/>
                <a:gd name="T2" fmla="*/ 11 w 22"/>
                <a:gd name="T3" fmla="*/ 21 h 21"/>
                <a:gd name="T4" fmla="*/ 4 w 22"/>
                <a:gd name="T5" fmla="*/ 18 h 21"/>
                <a:gd name="T6" fmla="*/ 0 w 22"/>
                <a:gd name="T7" fmla="*/ 10 h 21"/>
                <a:gd name="T8" fmla="*/ 4 w 22"/>
                <a:gd name="T9" fmla="*/ 3 h 21"/>
                <a:gd name="T10" fmla="*/ 11 w 22"/>
                <a:gd name="T11" fmla="*/ 0 h 21"/>
                <a:gd name="T12" fmla="*/ 19 w 22"/>
                <a:gd name="T13" fmla="*/ 3 h 21"/>
                <a:gd name="T14" fmla="*/ 22 w 22"/>
                <a:gd name="T15" fmla="*/ 10 h 21"/>
                <a:gd name="T16" fmla="*/ 19 w 22"/>
                <a:gd name="T17" fmla="*/ 18 h 21"/>
                <a:gd name="T18" fmla="*/ 11 w 22"/>
                <a:gd name="T19" fmla="*/ 21 h 21"/>
                <a:gd name="T20" fmla="*/ 11 w 22"/>
                <a:gd name="T21" fmla="*/ 6 h 21"/>
                <a:gd name="T22" fmla="*/ 8 w 22"/>
                <a:gd name="T23" fmla="*/ 7 h 21"/>
                <a:gd name="T24" fmla="*/ 7 w 22"/>
                <a:gd name="T25" fmla="*/ 10 h 21"/>
                <a:gd name="T26" fmla="*/ 8 w 22"/>
                <a:gd name="T27" fmla="*/ 13 h 21"/>
                <a:gd name="T28" fmla="*/ 14 w 22"/>
                <a:gd name="T29" fmla="*/ 13 h 21"/>
                <a:gd name="T30" fmla="*/ 15 w 22"/>
                <a:gd name="T31" fmla="*/ 10 h 21"/>
                <a:gd name="T32" fmla="*/ 14 w 22"/>
                <a:gd name="T33" fmla="*/ 7 h 21"/>
                <a:gd name="T34" fmla="*/ 11 w 22"/>
                <a:gd name="T3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8" y="21"/>
                    <a:pt x="6" y="20"/>
                    <a:pt x="4" y="18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7"/>
                    <a:pt x="2" y="5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  <a:moveTo>
                    <a:pt x="11" y="6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0" y="15"/>
                    <a:pt x="12" y="15"/>
                    <a:pt x="14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8285171" y="2414589"/>
              <a:ext cx="323850" cy="323850"/>
            </a:xfrm>
            <a:custGeom>
              <a:avLst/>
              <a:gdLst>
                <a:gd name="T0" fmla="*/ 137 w 204"/>
                <a:gd name="T1" fmla="*/ 0 h 204"/>
                <a:gd name="T2" fmla="*/ 0 w 204"/>
                <a:gd name="T3" fmla="*/ 137 h 204"/>
                <a:gd name="T4" fmla="*/ 70 w 204"/>
                <a:gd name="T5" fmla="*/ 204 h 204"/>
                <a:gd name="T6" fmla="*/ 204 w 204"/>
                <a:gd name="T7" fmla="*/ 70 h 204"/>
                <a:gd name="T8" fmla="*/ 137 w 204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137" y="0"/>
                  </a:moveTo>
                  <a:lnTo>
                    <a:pt x="0" y="137"/>
                  </a:lnTo>
                  <a:lnTo>
                    <a:pt x="70" y="204"/>
                  </a:lnTo>
                  <a:lnTo>
                    <a:pt x="204" y="7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90"/>
            <p:cNvSpPr>
              <a:spLocks/>
            </p:cNvSpPr>
            <p:nvPr/>
          </p:nvSpPr>
          <p:spPr bwMode="auto">
            <a:xfrm>
              <a:off x="8677284" y="2414589"/>
              <a:ext cx="323850" cy="323850"/>
            </a:xfrm>
            <a:custGeom>
              <a:avLst/>
              <a:gdLst>
                <a:gd name="T0" fmla="*/ 204 w 204"/>
                <a:gd name="T1" fmla="*/ 137 h 204"/>
                <a:gd name="T2" fmla="*/ 70 w 204"/>
                <a:gd name="T3" fmla="*/ 0 h 204"/>
                <a:gd name="T4" fmla="*/ 0 w 204"/>
                <a:gd name="T5" fmla="*/ 70 h 204"/>
                <a:gd name="T6" fmla="*/ 137 w 204"/>
                <a:gd name="T7" fmla="*/ 204 h 204"/>
                <a:gd name="T8" fmla="*/ 204 w 204"/>
                <a:gd name="T9" fmla="*/ 1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204" y="137"/>
                  </a:moveTo>
                  <a:lnTo>
                    <a:pt x="70" y="0"/>
                  </a:lnTo>
                  <a:lnTo>
                    <a:pt x="0" y="70"/>
                  </a:lnTo>
                  <a:lnTo>
                    <a:pt x="137" y="204"/>
                  </a:lnTo>
                  <a:lnTo>
                    <a:pt x="204" y="137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auto">
            <a:xfrm>
              <a:off x="8532821" y="2544764"/>
              <a:ext cx="301625" cy="419100"/>
            </a:xfrm>
            <a:custGeom>
              <a:avLst/>
              <a:gdLst>
                <a:gd name="T0" fmla="*/ 37 w 79"/>
                <a:gd name="T1" fmla="*/ 110 h 110"/>
                <a:gd name="T2" fmla="*/ 30 w 79"/>
                <a:gd name="T3" fmla="*/ 106 h 110"/>
                <a:gd name="T4" fmla="*/ 27 w 79"/>
                <a:gd name="T5" fmla="*/ 104 h 110"/>
                <a:gd name="T6" fmla="*/ 32 w 79"/>
                <a:gd name="T7" fmla="*/ 99 h 110"/>
                <a:gd name="T8" fmla="*/ 34 w 79"/>
                <a:gd name="T9" fmla="*/ 102 h 110"/>
                <a:gd name="T10" fmla="*/ 40 w 79"/>
                <a:gd name="T11" fmla="*/ 102 h 110"/>
                <a:gd name="T12" fmla="*/ 41 w 79"/>
                <a:gd name="T13" fmla="*/ 99 h 110"/>
                <a:gd name="T14" fmla="*/ 40 w 79"/>
                <a:gd name="T15" fmla="*/ 96 h 110"/>
                <a:gd name="T16" fmla="*/ 45 w 79"/>
                <a:gd name="T17" fmla="*/ 91 h 110"/>
                <a:gd name="T18" fmla="*/ 50 w 79"/>
                <a:gd name="T19" fmla="*/ 91 h 110"/>
                <a:gd name="T20" fmla="*/ 51 w 79"/>
                <a:gd name="T21" fmla="*/ 89 h 110"/>
                <a:gd name="T22" fmla="*/ 50 w 79"/>
                <a:gd name="T23" fmla="*/ 86 h 110"/>
                <a:gd name="T24" fmla="*/ 55 w 79"/>
                <a:gd name="T25" fmla="*/ 81 h 110"/>
                <a:gd name="T26" fmla="*/ 58 w 79"/>
                <a:gd name="T27" fmla="*/ 82 h 110"/>
                <a:gd name="T28" fmla="*/ 58 w 79"/>
                <a:gd name="T29" fmla="*/ 82 h 110"/>
                <a:gd name="T30" fmla="*/ 61 w 79"/>
                <a:gd name="T31" fmla="*/ 81 h 110"/>
                <a:gd name="T32" fmla="*/ 62 w 79"/>
                <a:gd name="T33" fmla="*/ 78 h 110"/>
                <a:gd name="T34" fmla="*/ 61 w 79"/>
                <a:gd name="T35" fmla="*/ 75 h 110"/>
                <a:gd name="T36" fmla="*/ 65 w 79"/>
                <a:gd name="T37" fmla="*/ 71 h 110"/>
                <a:gd name="T38" fmla="*/ 71 w 79"/>
                <a:gd name="T39" fmla="*/ 71 h 110"/>
                <a:gd name="T40" fmla="*/ 72 w 79"/>
                <a:gd name="T41" fmla="*/ 68 h 110"/>
                <a:gd name="T42" fmla="*/ 71 w 79"/>
                <a:gd name="T43" fmla="*/ 65 h 110"/>
                <a:gd name="T44" fmla="*/ 53 w 79"/>
                <a:gd name="T45" fmla="*/ 47 h 110"/>
                <a:gd name="T46" fmla="*/ 41 w 79"/>
                <a:gd name="T47" fmla="*/ 50 h 110"/>
                <a:gd name="T48" fmla="*/ 41 w 79"/>
                <a:gd name="T49" fmla="*/ 50 h 110"/>
                <a:gd name="T50" fmla="*/ 28 w 79"/>
                <a:gd name="T51" fmla="*/ 45 h 110"/>
                <a:gd name="T52" fmla="*/ 18 w 79"/>
                <a:gd name="T53" fmla="*/ 55 h 110"/>
                <a:gd name="T54" fmla="*/ 11 w 79"/>
                <a:gd name="T55" fmla="*/ 58 h 110"/>
                <a:gd name="T56" fmla="*/ 11 w 79"/>
                <a:gd name="T57" fmla="*/ 58 h 110"/>
                <a:gd name="T58" fmla="*/ 3 w 79"/>
                <a:gd name="T59" fmla="*/ 55 h 110"/>
                <a:gd name="T60" fmla="*/ 0 w 79"/>
                <a:gd name="T61" fmla="*/ 48 h 110"/>
                <a:gd name="T62" fmla="*/ 3 w 79"/>
                <a:gd name="T63" fmla="*/ 40 h 110"/>
                <a:gd name="T64" fmla="*/ 43 w 79"/>
                <a:gd name="T65" fmla="*/ 0 h 110"/>
                <a:gd name="T66" fmla="*/ 48 w 79"/>
                <a:gd name="T67" fmla="*/ 5 h 110"/>
                <a:gd name="T68" fmla="*/ 8 w 79"/>
                <a:gd name="T69" fmla="*/ 45 h 110"/>
                <a:gd name="T70" fmla="*/ 7 w 79"/>
                <a:gd name="T71" fmla="*/ 48 h 110"/>
                <a:gd name="T72" fmla="*/ 8 w 79"/>
                <a:gd name="T73" fmla="*/ 50 h 110"/>
                <a:gd name="T74" fmla="*/ 11 w 79"/>
                <a:gd name="T75" fmla="*/ 52 h 110"/>
                <a:gd name="T76" fmla="*/ 11 w 79"/>
                <a:gd name="T77" fmla="*/ 52 h 110"/>
                <a:gd name="T78" fmla="*/ 11 w 79"/>
                <a:gd name="T79" fmla="*/ 52 h 110"/>
                <a:gd name="T80" fmla="*/ 13 w 79"/>
                <a:gd name="T81" fmla="*/ 50 h 110"/>
                <a:gd name="T82" fmla="*/ 28 w 79"/>
                <a:gd name="T83" fmla="*/ 36 h 110"/>
                <a:gd name="T84" fmla="*/ 32 w 79"/>
                <a:gd name="T85" fmla="*/ 40 h 110"/>
                <a:gd name="T86" fmla="*/ 41 w 79"/>
                <a:gd name="T87" fmla="*/ 44 h 110"/>
                <a:gd name="T88" fmla="*/ 50 w 79"/>
                <a:gd name="T89" fmla="*/ 40 h 110"/>
                <a:gd name="T90" fmla="*/ 53 w 79"/>
                <a:gd name="T91" fmla="*/ 38 h 110"/>
                <a:gd name="T92" fmla="*/ 76 w 79"/>
                <a:gd name="T93" fmla="*/ 60 h 110"/>
                <a:gd name="T94" fmla="*/ 79 w 79"/>
                <a:gd name="T95" fmla="*/ 68 h 110"/>
                <a:gd name="T96" fmla="*/ 76 w 79"/>
                <a:gd name="T97" fmla="*/ 75 h 110"/>
                <a:gd name="T98" fmla="*/ 68 w 79"/>
                <a:gd name="T99" fmla="*/ 78 h 110"/>
                <a:gd name="T100" fmla="*/ 65 w 79"/>
                <a:gd name="T101" fmla="*/ 86 h 110"/>
                <a:gd name="T102" fmla="*/ 58 w 79"/>
                <a:gd name="T103" fmla="*/ 89 h 110"/>
                <a:gd name="T104" fmla="*/ 55 w 79"/>
                <a:gd name="T105" fmla="*/ 96 h 110"/>
                <a:gd name="T106" fmla="*/ 48 w 79"/>
                <a:gd name="T107" fmla="*/ 99 h 110"/>
                <a:gd name="T108" fmla="*/ 45 w 79"/>
                <a:gd name="T109" fmla="*/ 106 h 110"/>
                <a:gd name="T110" fmla="*/ 37 w 79"/>
                <a:gd name="T1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110">
                  <a:moveTo>
                    <a:pt x="37" y="110"/>
                  </a:moveTo>
                  <a:cubicBezTo>
                    <a:pt x="34" y="110"/>
                    <a:pt x="32" y="108"/>
                    <a:pt x="30" y="106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6" y="103"/>
                    <a:pt x="38" y="103"/>
                    <a:pt x="40" y="102"/>
                  </a:cubicBezTo>
                  <a:cubicBezTo>
                    <a:pt x="41" y="101"/>
                    <a:pt x="41" y="100"/>
                    <a:pt x="41" y="99"/>
                  </a:cubicBezTo>
                  <a:cubicBezTo>
                    <a:pt x="41" y="98"/>
                    <a:pt x="41" y="97"/>
                    <a:pt x="40" y="96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3"/>
                    <a:pt x="49" y="93"/>
                    <a:pt x="50" y="91"/>
                  </a:cubicBezTo>
                  <a:cubicBezTo>
                    <a:pt x="51" y="91"/>
                    <a:pt x="51" y="90"/>
                    <a:pt x="51" y="89"/>
                  </a:cubicBezTo>
                  <a:cubicBezTo>
                    <a:pt x="51" y="87"/>
                    <a:pt x="51" y="86"/>
                    <a:pt x="50" y="86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2"/>
                    <a:pt x="57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0" y="82"/>
                    <a:pt x="61" y="81"/>
                  </a:cubicBezTo>
                  <a:cubicBezTo>
                    <a:pt x="61" y="80"/>
                    <a:pt x="62" y="79"/>
                    <a:pt x="62" y="78"/>
                  </a:cubicBezTo>
                  <a:cubicBezTo>
                    <a:pt x="62" y="77"/>
                    <a:pt x="61" y="76"/>
                    <a:pt x="61" y="7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7" y="72"/>
                    <a:pt x="69" y="72"/>
                    <a:pt x="71" y="71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2" y="66"/>
                    <a:pt x="71" y="6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49" y="49"/>
                    <a:pt x="45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6" y="50"/>
                    <a:pt x="31" y="49"/>
                    <a:pt x="28" y="4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6" y="57"/>
                    <a:pt x="13" y="58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8" y="58"/>
                    <a:pt x="5" y="57"/>
                    <a:pt x="3" y="55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0" y="45"/>
                    <a:pt x="1" y="42"/>
                    <a:pt x="3" y="4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46"/>
                    <a:pt x="7" y="47"/>
                    <a:pt x="7" y="48"/>
                  </a:cubicBezTo>
                  <a:cubicBezTo>
                    <a:pt x="7" y="49"/>
                    <a:pt x="7" y="50"/>
                    <a:pt x="8" y="50"/>
                  </a:cubicBezTo>
                  <a:cubicBezTo>
                    <a:pt x="9" y="51"/>
                    <a:pt x="10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2"/>
                    <a:pt x="37" y="44"/>
                    <a:pt x="41" y="44"/>
                  </a:cubicBezTo>
                  <a:cubicBezTo>
                    <a:pt x="45" y="44"/>
                    <a:pt x="48" y="42"/>
                    <a:pt x="50" y="4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2"/>
                    <a:pt x="79" y="65"/>
                    <a:pt x="79" y="68"/>
                  </a:cubicBezTo>
                  <a:cubicBezTo>
                    <a:pt x="79" y="71"/>
                    <a:pt x="78" y="73"/>
                    <a:pt x="76" y="75"/>
                  </a:cubicBezTo>
                  <a:cubicBezTo>
                    <a:pt x="74" y="77"/>
                    <a:pt x="71" y="78"/>
                    <a:pt x="68" y="78"/>
                  </a:cubicBezTo>
                  <a:cubicBezTo>
                    <a:pt x="68" y="81"/>
                    <a:pt x="67" y="84"/>
                    <a:pt x="65" y="86"/>
                  </a:cubicBezTo>
                  <a:cubicBezTo>
                    <a:pt x="63" y="88"/>
                    <a:pt x="61" y="89"/>
                    <a:pt x="58" y="89"/>
                  </a:cubicBezTo>
                  <a:cubicBezTo>
                    <a:pt x="58" y="92"/>
                    <a:pt x="57" y="94"/>
                    <a:pt x="55" y="96"/>
                  </a:cubicBezTo>
                  <a:cubicBezTo>
                    <a:pt x="53" y="98"/>
                    <a:pt x="50" y="99"/>
                    <a:pt x="48" y="99"/>
                  </a:cubicBezTo>
                  <a:cubicBezTo>
                    <a:pt x="48" y="102"/>
                    <a:pt x="47" y="104"/>
                    <a:pt x="45" y="106"/>
                  </a:cubicBezTo>
                  <a:cubicBezTo>
                    <a:pt x="43" y="108"/>
                    <a:pt x="40" y="110"/>
                    <a:pt x="37" y="11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auto">
            <a:xfrm>
              <a:off x="8872546" y="2665415"/>
              <a:ext cx="38100" cy="34925"/>
            </a:xfrm>
            <a:custGeom>
              <a:avLst/>
              <a:gdLst>
                <a:gd name="T0" fmla="*/ 12 w 24"/>
                <a:gd name="T1" fmla="*/ 22 h 22"/>
                <a:gd name="T2" fmla="*/ 0 w 24"/>
                <a:gd name="T3" fmla="*/ 10 h 22"/>
                <a:gd name="T4" fmla="*/ 12 w 24"/>
                <a:gd name="T5" fmla="*/ 0 h 22"/>
                <a:gd name="T6" fmla="*/ 24 w 24"/>
                <a:gd name="T7" fmla="*/ 10 h 22"/>
                <a:gd name="T8" fmla="*/ 12 w 2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2" y="22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8380421" y="2665415"/>
              <a:ext cx="34925" cy="34925"/>
            </a:xfrm>
            <a:custGeom>
              <a:avLst/>
              <a:gdLst>
                <a:gd name="T0" fmla="*/ 10 w 22"/>
                <a:gd name="T1" fmla="*/ 22 h 22"/>
                <a:gd name="T2" fmla="*/ 0 w 22"/>
                <a:gd name="T3" fmla="*/ 10 h 22"/>
                <a:gd name="T4" fmla="*/ 10 w 22"/>
                <a:gd name="T5" fmla="*/ 0 h 22"/>
                <a:gd name="T6" fmla="*/ 22 w 22"/>
                <a:gd name="T7" fmla="*/ 10 h 22"/>
                <a:gd name="T8" fmla="*/ 10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0" y="22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22" y="10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7" name="Grupa 26"/>
          <p:cNvGrpSpPr>
            <a:grpSpLocks noChangeAspect="1"/>
          </p:cNvGrpSpPr>
          <p:nvPr/>
        </p:nvGrpSpPr>
        <p:grpSpPr>
          <a:xfrm>
            <a:off x="1323440" y="1836959"/>
            <a:ext cx="933813" cy="879608"/>
            <a:chOff x="10337801" y="1309688"/>
            <a:chExt cx="601663" cy="566738"/>
          </a:xfrm>
        </p:grpSpPr>
        <p:sp>
          <p:nvSpPr>
            <p:cNvPr id="28" name="Freeform 298"/>
            <p:cNvSpPr>
              <a:spLocks/>
            </p:cNvSpPr>
            <p:nvPr/>
          </p:nvSpPr>
          <p:spPr bwMode="auto">
            <a:xfrm>
              <a:off x="10541001" y="1812926"/>
              <a:ext cx="195263" cy="63500"/>
            </a:xfrm>
            <a:custGeom>
              <a:avLst/>
              <a:gdLst>
                <a:gd name="T0" fmla="*/ 123 w 123"/>
                <a:gd name="T1" fmla="*/ 40 h 40"/>
                <a:gd name="T2" fmla="*/ 0 w 123"/>
                <a:gd name="T3" fmla="*/ 40 h 40"/>
                <a:gd name="T4" fmla="*/ 0 w 123"/>
                <a:gd name="T5" fmla="*/ 0 h 40"/>
                <a:gd name="T6" fmla="*/ 17 w 123"/>
                <a:gd name="T7" fmla="*/ 0 h 40"/>
                <a:gd name="T8" fmla="*/ 17 w 123"/>
                <a:gd name="T9" fmla="*/ 26 h 40"/>
                <a:gd name="T10" fmla="*/ 106 w 123"/>
                <a:gd name="T11" fmla="*/ 26 h 40"/>
                <a:gd name="T12" fmla="*/ 106 w 123"/>
                <a:gd name="T13" fmla="*/ 0 h 40"/>
                <a:gd name="T14" fmla="*/ 123 w 123"/>
                <a:gd name="T15" fmla="*/ 0 h 40"/>
                <a:gd name="T16" fmla="*/ 123 w 1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40">
                  <a:moveTo>
                    <a:pt x="123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6"/>
                  </a:lnTo>
                  <a:lnTo>
                    <a:pt x="106" y="26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123" y="4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Rectangle 299"/>
            <p:cNvSpPr>
              <a:spLocks noChangeArrowheads="1"/>
            </p:cNvSpPr>
            <p:nvPr/>
          </p:nvSpPr>
          <p:spPr bwMode="auto">
            <a:xfrm>
              <a:off x="10507663" y="1854201"/>
              <a:ext cx="266700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00"/>
            <p:cNvSpPr>
              <a:spLocks noEditPoints="1"/>
            </p:cNvSpPr>
            <p:nvPr/>
          </p:nvSpPr>
          <p:spPr bwMode="auto">
            <a:xfrm>
              <a:off x="10337801" y="1309688"/>
              <a:ext cx="601663" cy="412750"/>
            </a:xfrm>
            <a:custGeom>
              <a:avLst/>
              <a:gdLst>
                <a:gd name="T0" fmla="*/ 160 w 160"/>
                <a:gd name="T1" fmla="*/ 110 h 110"/>
                <a:gd name="T2" fmla="*/ 0 w 160"/>
                <a:gd name="T3" fmla="*/ 110 h 110"/>
                <a:gd name="T4" fmla="*/ 0 w 160"/>
                <a:gd name="T5" fmla="*/ 8 h 110"/>
                <a:gd name="T6" fmla="*/ 3 w 160"/>
                <a:gd name="T7" fmla="*/ 2 h 110"/>
                <a:gd name="T8" fmla="*/ 9 w 160"/>
                <a:gd name="T9" fmla="*/ 0 h 110"/>
                <a:gd name="T10" fmla="*/ 152 w 160"/>
                <a:gd name="T11" fmla="*/ 0 h 110"/>
                <a:gd name="T12" fmla="*/ 158 w 160"/>
                <a:gd name="T13" fmla="*/ 2 h 110"/>
                <a:gd name="T14" fmla="*/ 160 w 160"/>
                <a:gd name="T15" fmla="*/ 8 h 110"/>
                <a:gd name="T16" fmla="*/ 160 w 160"/>
                <a:gd name="T17" fmla="*/ 110 h 110"/>
                <a:gd name="T18" fmla="*/ 7 w 160"/>
                <a:gd name="T19" fmla="*/ 104 h 110"/>
                <a:gd name="T20" fmla="*/ 154 w 160"/>
                <a:gd name="T21" fmla="*/ 104 h 110"/>
                <a:gd name="T22" fmla="*/ 154 w 160"/>
                <a:gd name="T23" fmla="*/ 8 h 110"/>
                <a:gd name="T24" fmla="*/ 153 w 160"/>
                <a:gd name="T25" fmla="*/ 7 h 110"/>
                <a:gd name="T26" fmla="*/ 152 w 160"/>
                <a:gd name="T27" fmla="*/ 6 h 110"/>
                <a:gd name="T28" fmla="*/ 9 w 160"/>
                <a:gd name="T29" fmla="*/ 6 h 110"/>
                <a:gd name="T30" fmla="*/ 8 w 160"/>
                <a:gd name="T31" fmla="*/ 7 h 110"/>
                <a:gd name="T32" fmla="*/ 7 w 160"/>
                <a:gd name="T33" fmla="*/ 8 h 110"/>
                <a:gd name="T34" fmla="*/ 7 w 160"/>
                <a:gd name="T35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10">
                  <a:moveTo>
                    <a:pt x="160" y="11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1"/>
                    <a:pt x="158" y="2"/>
                  </a:cubicBezTo>
                  <a:cubicBezTo>
                    <a:pt x="159" y="4"/>
                    <a:pt x="160" y="6"/>
                    <a:pt x="160" y="8"/>
                  </a:cubicBezTo>
                  <a:lnTo>
                    <a:pt x="160" y="110"/>
                  </a:lnTo>
                  <a:close/>
                  <a:moveTo>
                    <a:pt x="7" y="104"/>
                  </a:moveTo>
                  <a:cubicBezTo>
                    <a:pt x="154" y="104"/>
                    <a:pt x="154" y="104"/>
                    <a:pt x="154" y="104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3" y="7"/>
                    <a:pt x="153" y="7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8"/>
                    <a:pt x="7" y="8"/>
                  </a:cubicBezTo>
                  <a:lnTo>
                    <a:pt x="7" y="10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01"/>
            <p:cNvSpPr>
              <a:spLocks noEditPoints="1"/>
            </p:cNvSpPr>
            <p:nvPr/>
          </p:nvSpPr>
          <p:spPr bwMode="auto">
            <a:xfrm>
              <a:off x="10337801" y="1700213"/>
              <a:ext cx="601663" cy="90488"/>
            </a:xfrm>
            <a:custGeom>
              <a:avLst/>
              <a:gdLst>
                <a:gd name="T0" fmla="*/ 152 w 160"/>
                <a:gd name="T1" fmla="*/ 24 h 24"/>
                <a:gd name="T2" fmla="*/ 9 w 160"/>
                <a:gd name="T3" fmla="*/ 24 h 24"/>
                <a:gd name="T4" fmla="*/ 3 w 160"/>
                <a:gd name="T5" fmla="*/ 22 h 24"/>
                <a:gd name="T6" fmla="*/ 0 w 160"/>
                <a:gd name="T7" fmla="*/ 16 h 24"/>
                <a:gd name="T8" fmla="*/ 0 w 160"/>
                <a:gd name="T9" fmla="*/ 0 h 24"/>
                <a:gd name="T10" fmla="*/ 160 w 160"/>
                <a:gd name="T11" fmla="*/ 0 h 24"/>
                <a:gd name="T12" fmla="*/ 160 w 160"/>
                <a:gd name="T13" fmla="*/ 16 h 24"/>
                <a:gd name="T14" fmla="*/ 158 w 160"/>
                <a:gd name="T15" fmla="*/ 22 h 24"/>
                <a:gd name="T16" fmla="*/ 152 w 160"/>
                <a:gd name="T17" fmla="*/ 24 h 24"/>
                <a:gd name="T18" fmla="*/ 7 w 160"/>
                <a:gd name="T19" fmla="*/ 6 h 24"/>
                <a:gd name="T20" fmla="*/ 7 w 160"/>
                <a:gd name="T21" fmla="*/ 16 h 24"/>
                <a:gd name="T22" fmla="*/ 8 w 160"/>
                <a:gd name="T23" fmla="*/ 17 h 24"/>
                <a:gd name="T24" fmla="*/ 9 w 160"/>
                <a:gd name="T25" fmla="*/ 18 h 24"/>
                <a:gd name="T26" fmla="*/ 152 w 160"/>
                <a:gd name="T27" fmla="*/ 18 h 24"/>
                <a:gd name="T28" fmla="*/ 153 w 160"/>
                <a:gd name="T29" fmla="*/ 17 h 24"/>
                <a:gd name="T30" fmla="*/ 154 w 160"/>
                <a:gd name="T31" fmla="*/ 16 h 24"/>
                <a:gd name="T32" fmla="*/ 154 w 160"/>
                <a:gd name="T33" fmla="*/ 6 h 24"/>
                <a:gd name="T34" fmla="*/ 7 w 160"/>
                <a:gd name="T3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4">
                  <a:moveTo>
                    <a:pt x="152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7" y="24"/>
                    <a:pt x="4" y="23"/>
                    <a:pt x="3" y="22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18"/>
                    <a:pt x="159" y="20"/>
                    <a:pt x="158" y="22"/>
                  </a:cubicBezTo>
                  <a:cubicBezTo>
                    <a:pt x="156" y="23"/>
                    <a:pt x="154" y="24"/>
                    <a:pt x="152" y="24"/>
                  </a:cubicBezTo>
                  <a:close/>
                  <a:moveTo>
                    <a:pt x="7" y="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8"/>
                    <a:pt x="152" y="18"/>
                    <a:pt x="153" y="17"/>
                  </a:cubicBezTo>
                  <a:cubicBezTo>
                    <a:pt x="153" y="17"/>
                    <a:pt x="154" y="16"/>
                    <a:pt x="154" y="16"/>
                  </a:cubicBezTo>
                  <a:cubicBezTo>
                    <a:pt x="154" y="6"/>
                    <a:pt x="154" y="6"/>
                    <a:pt x="154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302"/>
            <p:cNvSpPr>
              <a:spLocks noChangeArrowheads="1"/>
            </p:cNvSpPr>
            <p:nvPr/>
          </p:nvSpPr>
          <p:spPr bwMode="auto">
            <a:xfrm>
              <a:off x="10398126" y="1370013"/>
              <a:ext cx="481013" cy="292100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03"/>
            <p:cNvSpPr>
              <a:spLocks/>
            </p:cNvSpPr>
            <p:nvPr/>
          </p:nvSpPr>
          <p:spPr bwMode="auto">
            <a:xfrm>
              <a:off x="10398126" y="1425576"/>
              <a:ext cx="481013" cy="180975"/>
            </a:xfrm>
            <a:custGeom>
              <a:avLst/>
              <a:gdLst>
                <a:gd name="T0" fmla="*/ 144 w 303"/>
                <a:gd name="T1" fmla="*/ 114 h 114"/>
                <a:gd name="T2" fmla="*/ 144 w 303"/>
                <a:gd name="T3" fmla="*/ 38 h 114"/>
                <a:gd name="T4" fmla="*/ 116 w 303"/>
                <a:gd name="T5" fmla="*/ 64 h 114"/>
                <a:gd name="T6" fmla="*/ 99 w 303"/>
                <a:gd name="T7" fmla="*/ 64 h 114"/>
                <a:gd name="T8" fmla="*/ 69 w 303"/>
                <a:gd name="T9" fmla="*/ 97 h 114"/>
                <a:gd name="T10" fmla="*/ 69 w 303"/>
                <a:gd name="T11" fmla="*/ 57 h 114"/>
                <a:gd name="T12" fmla="*/ 59 w 303"/>
                <a:gd name="T13" fmla="*/ 64 h 114"/>
                <a:gd name="T14" fmla="*/ 0 w 303"/>
                <a:gd name="T15" fmla="*/ 64 h 114"/>
                <a:gd name="T16" fmla="*/ 0 w 303"/>
                <a:gd name="T17" fmla="*/ 50 h 114"/>
                <a:gd name="T18" fmla="*/ 52 w 303"/>
                <a:gd name="T19" fmla="*/ 50 h 114"/>
                <a:gd name="T20" fmla="*/ 83 w 303"/>
                <a:gd name="T21" fmla="*/ 17 h 114"/>
                <a:gd name="T22" fmla="*/ 83 w 303"/>
                <a:gd name="T23" fmla="*/ 59 h 114"/>
                <a:gd name="T24" fmla="*/ 92 w 303"/>
                <a:gd name="T25" fmla="*/ 50 h 114"/>
                <a:gd name="T26" fmla="*/ 111 w 303"/>
                <a:gd name="T27" fmla="*/ 50 h 114"/>
                <a:gd name="T28" fmla="*/ 161 w 303"/>
                <a:gd name="T29" fmla="*/ 0 h 114"/>
                <a:gd name="T30" fmla="*/ 161 w 303"/>
                <a:gd name="T31" fmla="*/ 76 h 114"/>
                <a:gd name="T32" fmla="*/ 187 w 303"/>
                <a:gd name="T33" fmla="*/ 50 h 114"/>
                <a:gd name="T34" fmla="*/ 204 w 303"/>
                <a:gd name="T35" fmla="*/ 50 h 114"/>
                <a:gd name="T36" fmla="*/ 237 w 303"/>
                <a:gd name="T37" fmla="*/ 17 h 114"/>
                <a:gd name="T38" fmla="*/ 237 w 303"/>
                <a:gd name="T39" fmla="*/ 59 h 114"/>
                <a:gd name="T40" fmla="*/ 246 w 303"/>
                <a:gd name="T41" fmla="*/ 50 h 114"/>
                <a:gd name="T42" fmla="*/ 303 w 303"/>
                <a:gd name="T43" fmla="*/ 50 h 114"/>
                <a:gd name="T44" fmla="*/ 303 w 303"/>
                <a:gd name="T45" fmla="*/ 64 h 114"/>
                <a:gd name="T46" fmla="*/ 251 w 303"/>
                <a:gd name="T47" fmla="*/ 64 h 114"/>
                <a:gd name="T48" fmla="*/ 220 w 303"/>
                <a:gd name="T49" fmla="*/ 97 h 114"/>
                <a:gd name="T50" fmla="*/ 220 w 303"/>
                <a:gd name="T51" fmla="*/ 57 h 114"/>
                <a:gd name="T52" fmla="*/ 211 w 303"/>
                <a:gd name="T53" fmla="*/ 64 h 114"/>
                <a:gd name="T54" fmla="*/ 194 w 303"/>
                <a:gd name="T55" fmla="*/ 64 h 114"/>
                <a:gd name="T56" fmla="*/ 144 w 303"/>
                <a:gd name="T5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114">
                  <a:moveTo>
                    <a:pt x="144" y="114"/>
                  </a:moveTo>
                  <a:lnTo>
                    <a:pt x="144" y="38"/>
                  </a:lnTo>
                  <a:lnTo>
                    <a:pt x="116" y="64"/>
                  </a:lnTo>
                  <a:lnTo>
                    <a:pt x="99" y="64"/>
                  </a:lnTo>
                  <a:lnTo>
                    <a:pt x="69" y="97"/>
                  </a:lnTo>
                  <a:lnTo>
                    <a:pt x="69" y="57"/>
                  </a:lnTo>
                  <a:lnTo>
                    <a:pt x="59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52" y="50"/>
                  </a:lnTo>
                  <a:lnTo>
                    <a:pt x="83" y="17"/>
                  </a:lnTo>
                  <a:lnTo>
                    <a:pt x="83" y="59"/>
                  </a:lnTo>
                  <a:lnTo>
                    <a:pt x="92" y="50"/>
                  </a:lnTo>
                  <a:lnTo>
                    <a:pt x="111" y="50"/>
                  </a:lnTo>
                  <a:lnTo>
                    <a:pt x="161" y="0"/>
                  </a:lnTo>
                  <a:lnTo>
                    <a:pt x="161" y="76"/>
                  </a:lnTo>
                  <a:lnTo>
                    <a:pt x="187" y="50"/>
                  </a:lnTo>
                  <a:lnTo>
                    <a:pt x="204" y="50"/>
                  </a:lnTo>
                  <a:lnTo>
                    <a:pt x="237" y="17"/>
                  </a:lnTo>
                  <a:lnTo>
                    <a:pt x="237" y="59"/>
                  </a:lnTo>
                  <a:lnTo>
                    <a:pt x="246" y="50"/>
                  </a:lnTo>
                  <a:lnTo>
                    <a:pt x="303" y="50"/>
                  </a:lnTo>
                  <a:lnTo>
                    <a:pt x="303" y="64"/>
                  </a:lnTo>
                  <a:lnTo>
                    <a:pt x="251" y="64"/>
                  </a:lnTo>
                  <a:lnTo>
                    <a:pt x="220" y="97"/>
                  </a:lnTo>
                  <a:lnTo>
                    <a:pt x="220" y="57"/>
                  </a:lnTo>
                  <a:lnTo>
                    <a:pt x="211" y="64"/>
                  </a:lnTo>
                  <a:lnTo>
                    <a:pt x="194" y="64"/>
                  </a:lnTo>
                  <a:lnTo>
                    <a:pt x="144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4" name="Grupa 33"/>
          <p:cNvGrpSpPr>
            <a:grpSpLocks noChangeAspect="1"/>
          </p:cNvGrpSpPr>
          <p:nvPr/>
        </p:nvGrpSpPr>
        <p:grpSpPr>
          <a:xfrm>
            <a:off x="1308493" y="3254915"/>
            <a:ext cx="1062476" cy="855103"/>
            <a:chOff x="9336088" y="4440238"/>
            <a:chExt cx="658812" cy="530226"/>
          </a:xfrm>
        </p:grpSpPr>
        <p:sp>
          <p:nvSpPr>
            <p:cNvPr id="35" name="Oval 216"/>
            <p:cNvSpPr>
              <a:spLocks noChangeArrowheads="1"/>
            </p:cNvSpPr>
            <p:nvPr/>
          </p:nvSpPr>
          <p:spPr bwMode="auto">
            <a:xfrm>
              <a:off x="9690100" y="4524376"/>
              <a:ext cx="225425" cy="220663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217"/>
            <p:cNvSpPr>
              <a:spLocks noEditPoints="1"/>
            </p:cNvSpPr>
            <p:nvPr/>
          </p:nvSpPr>
          <p:spPr bwMode="auto">
            <a:xfrm>
              <a:off x="9610725" y="4440238"/>
              <a:ext cx="384175" cy="527050"/>
            </a:xfrm>
            <a:custGeom>
              <a:avLst/>
              <a:gdLst>
                <a:gd name="T0" fmla="*/ 50 w 101"/>
                <a:gd name="T1" fmla="*/ 138 h 138"/>
                <a:gd name="T2" fmla="*/ 10 w 101"/>
                <a:gd name="T3" fmla="*/ 82 h 138"/>
                <a:gd name="T4" fmla="*/ 0 w 101"/>
                <a:gd name="T5" fmla="*/ 51 h 138"/>
                <a:gd name="T6" fmla="*/ 50 w 101"/>
                <a:gd name="T7" fmla="*/ 0 h 138"/>
                <a:gd name="T8" fmla="*/ 101 w 101"/>
                <a:gd name="T9" fmla="*/ 51 h 138"/>
                <a:gd name="T10" fmla="*/ 91 w 101"/>
                <a:gd name="T11" fmla="*/ 82 h 138"/>
                <a:gd name="T12" fmla="*/ 50 w 101"/>
                <a:gd name="T13" fmla="*/ 138 h 138"/>
                <a:gd name="T14" fmla="*/ 50 w 101"/>
                <a:gd name="T15" fmla="*/ 7 h 138"/>
                <a:gd name="T16" fmla="*/ 6 w 101"/>
                <a:gd name="T17" fmla="*/ 51 h 138"/>
                <a:gd name="T18" fmla="*/ 16 w 101"/>
                <a:gd name="T19" fmla="*/ 78 h 138"/>
                <a:gd name="T20" fmla="*/ 50 w 101"/>
                <a:gd name="T21" fmla="*/ 127 h 138"/>
                <a:gd name="T22" fmla="*/ 85 w 101"/>
                <a:gd name="T23" fmla="*/ 78 h 138"/>
                <a:gd name="T24" fmla="*/ 95 w 101"/>
                <a:gd name="T25" fmla="*/ 51 h 138"/>
                <a:gd name="T26" fmla="*/ 50 w 101"/>
                <a:gd name="T27" fmla="*/ 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38">
                  <a:moveTo>
                    <a:pt x="50" y="138"/>
                  </a:moveTo>
                  <a:cubicBezTo>
                    <a:pt x="10" y="82"/>
                    <a:pt x="10" y="82"/>
                    <a:pt x="10" y="82"/>
                  </a:cubicBezTo>
                  <a:cubicBezTo>
                    <a:pt x="3" y="72"/>
                    <a:pt x="0" y="62"/>
                    <a:pt x="0" y="51"/>
                  </a:cubicBezTo>
                  <a:cubicBezTo>
                    <a:pt x="0" y="23"/>
                    <a:pt x="23" y="0"/>
                    <a:pt x="50" y="0"/>
                  </a:cubicBezTo>
                  <a:cubicBezTo>
                    <a:pt x="78" y="0"/>
                    <a:pt x="101" y="23"/>
                    <a:pt x="101" y="51"/>
                  </a:cubicBezTo>
                  <a:cubicBezTo>
                    <a:pt x="101" y="62"/>
                    <a:pt x="98" y="72"/>
                    <a:pt x="91" y="82"/>
                  </a:cubicBezTo>
                  <a:lnTo>
                    <a:pt x="50" y="138"/>
                  </a:lnTo>
                  <a:close/>
                  <a:moveTo>
                    <a:pt x="50" y="7"/>
                  </a:moveTo>
                  <a:cubicBezTo>
                    <a:pt x="26" y="7"/>
                    <a:pt x="6" y="27"/>
                    <a:pt x="6" y="51"/>
                  </a:cubicBezTo>
                  <a:cubicBezTo>
                    <a:pt x="6" y="60"/>
                    <a:pt x="10" y="70"/>
                    <a:pt x="16" y="78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91" y="70"/>
                    <a:pt x="95" y="60"/>
                    <a:pt x="95" y="51"/>
                  </a:cubicBezTo>
                  <a:cubicBezTo>
                    <a:pt x="95" y="27"/>
                    <a:pt x="75" y="7"/>
                    <a:pt x="50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218"/>
            <p:cNvSpPr>
              <a:spLocks/>
            </p:cNvSpPr>
            <p:nvPr/>
          </p:nvSpPr>
          <p:spPr bwMode="auto">
            <a:xfrm>
              <a:off x="9336088" y="4456113"/>
              <a:ext cx="179388" cy="244475"/>
            </a:xfrm>
            <a:custGeom>
              <a:avLst/>
              <a:gdLst>
                <a:gd name="T0" fmla="*/ 23 w 47"/>
                <a:gd name="T1" fmla="*/ 0 h 64"/>
                <a:gd name="T2" fmla="*/ 0 w 47"/>
                <a:gd name="T3" fmla="*/ 23 h 64"/>
                <a:gd name="T4" fmla="*/ 5 w 47"/>
                <a:gd name="T5" fmla="*/ 38 h 64"/>
                <a:gd name="T6" fmla="*/ 23 w 47"/>
                <a:gd name="T7" fmla="*/ 64 h 64"/>
                <a:gd name="T8" fmla="*/ 42 w 47"/>
                <a:gd name="T9" fmla="*/ 38 h 64"/>
                <a:gd name="T10" fmla="*/ 47 w 47"/>
                <a:gd name="T11" fmla="*/ 23 h 64"/>
                <a:gd name="T12" fmla="*/ 23 w 4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4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29"/>
                    <a:pt x="2" y="33"/>
                    <a:pt x="5" y="3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3" y="64"/>
                    <a:pt x="42" y="38"/>
                  </a:cubicBezTo>
                  <a:cubicBezTo>
                    <a:pt x="45" y="33"/>
                    <a:pt x="47" y="29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219"/>
            <p:cNvSpPr>
              <a:spLocks noEditPoints="1"/>
            </p:cNvSpPr>
            <p:nvPr/>
          </p:nvSpPr>
          <p:spPr bwMode="auto">
            <a:xfrm>
              <a:off x="9371013" y="4491038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7 h 28"/>
                <a:gd name="T12" fmla="*/ 7 w 28"/>
                <a:gd name="T13" fmla="*/ 14 h 28"/>
                <a:gd name="T14" fmla="*/ 14 w 28"/>
                <a:gd name="T15" fmla="*/ 21 h 28"/>
                <a:gd name="T16" fmla="*/ 22 w 28"/>
                <a:gd name="T17" fmla="*/ 14 h 28"/>
                <a:gd name="T18" fmla="*/ 14 w 28"/>
                <a:gd name="T1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22" y="0"/>
                    <a:pt x="28" y="7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4"/>
                  </a:cubicBezTo>
                  <a:cubicBezTo>
                    <a:pt x="7" y="18"/>
                    <a:pt x="10" y="21"/>
                    <a:pt x="14" y="21"/>
                  </a:cubicBezTo>
                  <a:cubicBezTo>
                    <a:pt x="18" y="21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220"/>
            <p:cNvSpPr>
              <a:spLocks noEditPoints="1"/>
            </p:cNvSpPr>
            <p:nvPr/>
          </p:nvSpPr>
          <p:spPr bwMode="auto">
            <a:xfrm>
              <a:off x="9336088" y="4733926"/>
              <a:ext cx="381000" cy="236538"/>
            </a:xfrm>
            <a:custGeom>
              <a:avLst/>
              <a:gdLst>
                <a:gd name="T0" fmla="*/ 93 w 100"/>
                <a:gd name="T1" fmla="*/ 62 h 62"/>
                <a:gd name="T2" fmla="*/ 100 w 100"/>
                <a:gd name="T3" fmla="*/ 56 h 62"/>
                <a:gd name="T4" fmla="*/ 87 w 100"/>
                <a:gd name="T5" fmla="*/ 62 h 62"/>
                <a:gd name="T6" fmla="*/ 80 w 100"/>
                <a:gd name="T7" fmla="*/ 56 h 62"/>
                <a:gd name="T8" fmla="*/ 87 w 100"/>
                <a:gd name="T9" fmla="*/ 62 h 62"/>
                <a:gd name="T10" fmla="*/ 67 w 100"/>
                <a:gd name="T11" fmla="*/ 62 h 62"/>
                <a:gd name="T12" fmla="*/ 73 w 100"/>
                <a:gd name="T13" fmla="*/ 56 h 62"/>
                <a:gd name="T14" fmla="*/ 60 w 100"/>
                <a:gd name="T15" fmla="*/ 62 h 62"/>
                <a:gd name="T16" fmla="*/ 54 w 100"/>
                <a:gd name="T17" fmla="*/ 56 h 62"/>
                <a:gd name="T18" fmla="*/ 60 w 100"/>
                <a:gd name="T19" fmla="*/ 62 h 62"/>
                <a:gd name="T20" fmla="*/ 41 w 100"/>
                <a:gd name="T21" fmla="*/ 62 h 62"/>
                <a:gd name="T22" fmla="*/ 47 w 100"/>
                <a:gd name="T23" fmla="*/ 56 h 62"/>
                <a:gd name="T24" fmla="*/ 34 w 100"/>
                <a:gd name="T25" fmla="*/ 62 h 62"/>
                <a:gd name="T26" fmla="*/ 27 w 100"/>
                <a:gd name="T27" fmla="*/ 56 h 62"/>
                <a:gd name="T28" fmla="*/ 34 w 100"/>
                <a:gd name="T29" fmla="*/ 62 h 62"/>
                <a:gd name="T30" fmla="*/ 21 w 100"/>
                <a:gd name="T31" fmla="*/ 62 h 62"/>
                <a:gd name="T32" fmla="*/ 16 w 100"/>
                <a:gd name="T33" fmla="*/ 55 h 62"/>
                <a:gd name="T34" fmla="*/ 21 w 100"/>
                <a:gd name="T35" fmla="*/ 56 h 62"/>
                <a:gd name="T36" fmla="*/ 7 w 100"/>
                <a:gd name="T37" fmla="*/ 57 h 62"/>
                <a:gd name="T38" fmla="*/ 8 w 100"/>
                <a:gd name="T39" fmla="*/ 48 h 62"/>
                <a:gd name="T40" fmla="*/ 7 w 100"/>
                <a:gd name="T41" fmla="*/ 57 h 62"/>
                <a:gd name="T42" fmla="*/ 0 w 100"/>
                <a:gd name="T43" fmla="*/ 42 h 62"/>
                <a:gd name="T44" fmla="*/ 7 w 100"/>
                <a:gd name="T45" fmla="*/ 37 h 62"/>
                <a:gd name="T46" fmla="*/ 7 w 100"/>
                <a:gd name="T47" fmla="*/ 42 h 62"/>
                <a:gd name="T48" fmla="*/ 10 w 100"/>
                <a:gd name="T49" fmla="*/ 33 h 62"/>
                <a:gd name="T50" fmla="*/ 11 w 100"/>
                <a:gd name="T51" fmla="*/ 23 h 62"/>
                <a:gd name="T52" fmla="*/ 10 w 100"/>
                <a:gd name="T53" fmla="*/ 33 h 62"/>
                <a:gd name="T54" fmla="*/ 18 w 100"/>
                <a:gd name="T55" fmla="*/ 21 h 62"/>
                <a:gd name="T56" fmla="*/ 25 w 100"/>
                <a:gd name="T57" fmla="*/ 21 h 62"/>
                <a:gd name="T58" fmla="*/ 21 w 100"/>
                <a:gd name="T59" fmla="*/ 28 h 62"/>
                <a:gd name="T60" fmla="*/ 58 w 100"/>
                <a:gd name="T61" fmla="*/ 28 h 62"/>
                <a:gd name="T62" fmla="*/ 58 w 100"/>
                <a:gd name="T63" fmla="*/ 21 h 62"/>
                <a:gd name="T64" fmla="*/ 62 w 100"/>
                <a:gd name="T65" fmla="*/ 20 h 62"/>
                <a:gd name="T66" fmla="*/ 58 w 100"/>
                <a:gd name="T67" fmla="*/ 28 h 62"/>
                <a:gd name="T68" fmla="*/ 45 w 100"/>
                <a:gd name="T69" fmla="*/ 28 h 62"/>
                <a:gd name="T70" fmla="*/ 51 w 100"/>
                <a:gd name="T71" fmla="*/ 21 h 62"/>
                <a:gd name="T72" fmla="*/ 38 w 100"/>
                <a:gd name="T73" fmla="*/ 28 h 62"/>
                <a:gd name="T74" fmla="*/ 32 w 100"/>
                <a:gd name="T75" fmla="*/ 21 h 62"/>
                <a:gd name="T76" fmla="*/ 38 w 100"/>
                <a:gd name="T77" fmla="*/ 28 h 62"/>
                <a:gd name="T78" fmla="*/ 65 w 100"/>
                <a:gd name="T79" fmla="*/ 16 h 62"/>
                <a:gd name="T80" fmla="*/ 66 w 100"/>
                <a:gd name="T81" fmla="*/ 12 h 62"/>
                <a:gd name="T82" fmla="*/ 72 w 100"/>
                <a:gd name="T83" fmla="*/ 14 h 62"/>
                <a:gd name="T84" fmla="*/ 63 w 100"/>
                <a:gd name="T85" fmla="*/ 8 h 62"/>
                <a:gd name="T86" fmla="*/ 60 w 100"/>
                <a:gd name="T87" fmla="*/ 0 h 62"/>
                <a:gd name="T88" fmla="*/ 63 w 100"/>
                <a:gd name="T89" fmla="*/ 8 h 62"/>
                <a:gd name="T90" fmla="*/ 46 w 100"/>
                <a:gd name="T91" fmla="*/ 6 h 62"/>
                <a:gd name="T92" fmla="*/ 53 w 100"/>
                <a:gd name="T93" fmla="*/ 0 h 62"/>
                <a:gd name="T94" fmla="*/ 40 w 100"/>
                <a:gd name="T95" fmla="*/ 6 h 62"/>
                <a:gd name="T96" fmla="*/ 33 w 100"/>
                <a:gd name="T97" fmla="*/ 0 h 62"/>
                <a:gd name="T98" fmla="*/ 40 w 100"/>
                <a:gd name="T99" fmla="*/ 6 h 62"/>
                <a:gd name="T100" fmla="*/ 20 w 100"/>
                <a:gd name="T101" fmla="*/ 6 h 62"/>
                <a:gd name="T102" fmla="*/ 27 w 100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62">
                  <a:moveTo>
                    <a:pt x="100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100" y="62"/>
                  </a:lnTo>
                  <a:close/>
                  <a:moveTo>
                    <a:pt x="87" y="62"/>
                  </a:moveTo>
                  <a:cubicBezTo>
                    <a:pt x="80" y="62"/>
                    <a:pt x="80" y="62"/>
                    <a:pt x="80" y="62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7" y="56"/>
                    <a:pt x="87" y="56"/>
                    <a:pt x="87" y="56"/>
                  </a:cubicBezTo>
                  <a:lnTo>
                    <a:pt x="87" y="62"/>
                  </a:lnTo>
                  <a:close/>
                  <a:moveTo>
                    <a:pt x="73" y="62"/>
                  </a:moveTo>
                  <a:cubicBezTo>
                    <a:pt x="67" y="62"/>
                    <a:pt x="67" y="62"/>
                    <a:pt x="67" y="6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62"/>
                  </a:lnTo>
                  <a:close/>
                  <a:moveTo>
                    <a:pt x="60" y="62"/>
                  </a:moveTo>
                  <a:cubicBezTo>
                    <a:pt x="54" y="62"/>
                    <a:pt x="54" y="62"/>
                    <a:pt x="54" y="62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62"/>
                  </a:lnTo>
                  <a:close/>
                  <a:moveTo>
                    <a:pt x="47" y="62"/>
                  </a:moveTo>
                  <a:cubicBezTo>
                    <a:pt x="41" y="62"/>
                    <a:pt x="41" y="62"/>
                    <a:pt x="41" y="62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7" y="56"/>
                    <a:pt x="47" y="56"/>
                    <a:pt x="47" y="56"/>
                  </a:cubicBezTo>
                  <a:lnTo>
                    <a:pt x="47" y="62"/>
                  </a:lnTo>
                  <a:close/>
                  <a:moveTo>
                    <a:pt x="34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4" y="56"/>
                    <a:pt x="34" y="56"/>
                    <a:pt x="34" y="56"/>
                  </a:cubicBezTo>
                  <a:lnTo>
                    <a:pt x="34" y="62"/>
                  </a:lnTo>
                  <a:close/>
                  <a:moveTo>
                    <a:pt x="21" y="62"/>
                  </a:moveTo>
                  <a:cubicBezTo>
                    <a:pt x="21" y="62"/>
                    <a:pt x="21" y="62"/>
                    <a:pt x="21" y="62"/>
                  </a:cubicBezTo>
                  <a:cubicBezTo>
                    <a:pt x="18" y="62"/>
                    <a:pt x="16" y="62"/>
                    <a:pt x="13" y="6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9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lnTo>
                    <a:pt x="21" y="62"/>
                  </a:lnTo>
                  <a:close/>
                  <a:moveTo>
                    <a:pt x="7" y="57"/>
                  </a:moveTo>
                  <a:cubicBezTo>
                    <a:pt x="5" y="55"/>
                    <a:pt x="3" y="53"/>
                    <a:pt x="2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49"/>
                    <a:pt x="10" y="51"/>
                    <a:pt x="11" y="52"/>
                  </a:cubicBezTo>
                  <a:lnTo>
                    <a:pt x="7" y="57"/>
                  </a:ln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9"/>
                    <a:pt x="7" y="40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0" y="43"/>
                  </a:lnTo>
                  <a:close/>
                  <a:moveTo>
                    <a:pt x="10" y="33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6" y="26"/>
                    <a:pt x="8" y="25"/>
                    <a:pt x="11" y="2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2" y="30"/>
                    <a:pt x="11" y="31"/>
                    <a:pt x="10" y="33"/>
                  </a:cubicBezTo>
                  <a:close/>
                  <a:moveTo>
                    <a:pt x="19" y="28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lose/>
                  <a:moveTo>
                    <a:pt x="58" y="28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0" y="21"/>
                    <a:pt x="61" y="20"/>
                    <a:pt x="62" y="20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4" y="27"/>
                    <a:pt x="61" y="28"/>
                    <a:pt x="58" y="28"/>
                  </a:cubicBezTo>
                  <a:close/>
                  <a:moveTo>
                    <a:pt x="51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1" y="21"/>
                    <a:pt x="51" y="21"/>
                    <a:pt x="51" y="21"/>
                  </a:cubicBezTo>
                  <a:lnTo>
                    <a:pt x="51" y="28"/>
                  </a:lnTo>
                  <a:close/>
                  <a:moveTo>
                    <a:pt x="38" y="28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8" y="28"/>
                  </a:lnTo>
                  <a:close/>
                  <a:moveTo>
                    <a:pt x="71" y="19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4"/>
                    <a:pt x="66" y="14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11"/>
                    <a:pt x="72" y="12"/>
                    <a:pt x="72" y="14"/>
                  </a:cubicBezTo>
                  <a:cubicBezTo>
                    <a:pt x="72" y="15"/>
                    <a:pt x="72" y="17"/>
                    <a:pt x="71" y="19"/>
                  </a:cubicBezTo>
                  <a:close/>
                  <a:moveTo>
                    <a:pt x="63" y="8"/>
                  </a:moveTo>
                  <a:cubicBezTo>
                    <a:pt x="62" y="7"/>
                    <a:pt x="61" y="6"/>
                    <a:pt x="59" y="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5" y="1"/>
                    <a:pt x="68" y="3"/>
                  </a:cubicBezTo>
                  <a:lnTo>
                    <a:pt x="63" y="8"/>
                  </a:lnTo>
                  <a:close/>
                  <a:moveTo>
                    <a:pt x="53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3" y="6"/>
                  </a:lnTo>
                  <a:close/>
                  <a:moveTo>
                    <a:pt x="40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6"/>
                  </a:lnTo>
                  <a:close/>
                  <a:moveTo>
                    <a:pt x="27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0" name="Symbol zastępczy tekstu 2"/>
          <p:cNvSpPr txBox="1">
            <a:spLocks/>
          </p:cNvSpPr>
          <p:nvPr/>
        </p:nvSpPr>
        <p:spPr>
          <a:xfrm>
            <a:off x="2532063" y="3144522"/>
            <a:ext cx="8964612" cy="135085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pl-PL" sz="2000" dirty="0" smtClean="0"/>
              <a:t>Weryfikacja i działania awaryjne</a:t>
            </a:r>
          </a:p>
          <a:p>
            <a:r>
              <a:rPr lang="pl-PL" dirty="0" smtClean="0"/>
              <a:t>Weryfikacja warunków na każdym punkcie kontrolnym – przekazania towaru</a:t>
            </a:r>
          </a:p>
          <a:p>
            <a:r>
              <a:rPr lang="pl-PL" dirty="0" smtClean="0"/>
              <a:t>Procedury kwarantanny i decyzyjności w przypadku wystąpienia odchyleń</a:t>
            </a:r>
            <a:endParaRPr lang="pl-PL" dirty="0"/>
          </a:p>
        </p:txBody>
      </p:sp>
      <p:sp>
        <p:nvSpPr>
          <p:cNvPr id="41" name="Symbol zastępczy tekstu 2"/>
          <p:cNvSpPr txBox="1">
            <a:spLocks/>
          </p:cNvSpPr>
          <p:nvPr/>
        </p:nvSpPr>
        <p:spPr>
          <a:xfrm>
            <a:off x="2528917" y="4495380"/>
            <a:ext cx="8964612" cy="1350858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pl-PL" sz="2000" dirty="0" smtClean="0"/>
              <a:t>Urządzenia</a:t>
            </a:r>
          </a:p>
          <a:p>
            <a:r>
              <a:rPr lang="pl-PL" dirty="0" smtClean="0"/>
              <a:t>Kwalifikowane lodówki stacjonarne, urządzenia chłodnicze, lodówki mobilne, skrzynie ładunkowe</a:t>
            </a:r>
          </a:p>
          <a:p>
            <a:r>
              <a:rPr lang="pl-PL" dirty="0" smtClean="0"/>
              <a:t>System rotacji wkładów chłodzących</a:t>
            </a:r>
          </a:p>
          <a:p>
            <a:r>
              <a:rPr lang="pl-PL" dirty="0" smtClean="0"/>
              <a:t>Cykliczna kalibracja urządzeń pomiarowych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00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07434" y="1475104"/>
            <a:ext cx="7978797" cy="1826749"/>
          </a:xfrm>
        </p:spPr>
        <p:txBody>
          <a:bodyPr>
            <a:normAutofit/>
          </a:bodyPr>
          <a:lstStyle/>
          <a:p>
            <a:r>
              <a:rPr lang="pl-PL" sz="1200" dirty="0" smtClean="0"/>
              <a:t>Produkty delikatne, wrażliwe na uszkodzenia</a:t>
            </a:r>
          </a:p>
          <a:p>
            <a:r>
              <a:rPr lang="pl-PL" sz="1200" dirty="0" smtClean="0"/>
              <a:t>Zróżnicowana masa i wymiary</a:t>
            </a:r>
          </a:p>
          <a:p>
            <a:r>
              <a:rPr lang="pl-PL" sz="1200" dirty="0" smtClean="0"/>
              <a:t>Produkty szklane, ciecze, aerozole pod ciśnieniem</a:t>
            </a:r>
          </a:p>
          <a:p>
            <a:r>
              <a:rPr lang="pl-PL" sz="1200" dirty="0" smtClean="0"/>
              <a:t>Transport w pionie</a:t>
            </a:r>
          </a:p>
          <a:p>
            <a:r>
              <a:rPr lang="pl-PL" sz="1200" dirty="0" smtClean="0"/>
              <a:t>Środki zabezpieczające na czas transportu</a:t>
            </a:r>
            <a:endParaRPr lang="pl-PL" sz="1200" dirty="0"/>
          </a:p>
          <a:p>
            <a:r>
              <a:rPr lang="pl-PL" sz="1200" dirty="0"/>
              <a:t>Kwalifikowane </a:t>
            </a:r>
            <a:r>
              <a:rPr lang="pl-PL" sz="1200" dirty="0" smtClean="0"/>
              <a:t>opakowania transportowe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ED85E1-BA63-7845-8ED5-939E6D495C83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xmlns="" id="{0F687AA7-5E9A-43A1-9755-CD0E5EA948CB}"/>
              </a:ext>
            </a:extLst>
          </p:cNvPr>
          <p:cNvSpPr>
            <a:spLocks/>
          </p:cNvSpPr>
          <p:nvPr/>
        </p:nvSpPr>
        <p:spPr bwMode="auto">
          <a:xfrm rot="5400000">
            <a:off x="1528765" y="1467358"/>
            <a:ext cx="1661603" cy="1899732"/>
          </a:xfrm>
          <a:custGeom>
            <a:avLst/>
            <a:gdLst>
              <a:gd name="T0" fmla="*/ 1024 w 1817"/>
              <a:gd name="T1" fmla="*/ 143 h 1951"/>
              <a:gd name="T2" fmla="*/ 999 w 1817"/>
              <a:gd name="T3" fmla="*/ 112 h 1951"/>
              <a:gd name="T4" fmla="*/ 905 w 1817"/>
              <a:gd name="T5" fmla="*/ 0 h 1951"/>
              <a:gd name="T6" fmla="*/ 818 w 1817"/>
              <a:gd name="T7" fmla="*/ 112 h 1951"/>
              <a:gd name="T8" fmla="*/ 793 w 1817"/>
              <a:gd name="T9" fmla="*/ 143 h 1951"/>
              <a:gd name="T10" fmla="*/ 0 w 1817"/>
              <a:gd name="T11" fmla="*/ 143 h 1951"/>
              <a:gd name="T12" fmla="*/ 0 w 1817"/>
              <a:gd name="T13" fmla="*/ 1951 h 1951"/>
              <a:gd name="T14" fmla="*/ 1817 w 1817"/>
              <a:gd name="T15" fmla="*/ 1951 h 1951"/>
              <a:gd name="T16" fmla="*/ 1817 w 1817"/>
              <a:gd name="T17" fmla="*/ 143 h 1951"/>
              <a:gd name="T18" fmla="*/ 1024 w 1817"/>
              <a:gd name="T19" fmla="*/ 14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17" h="1951">
                <a:moveTo>
                  <a:pt x="1024" y="143"/>
                </a:moveTo>
                <a:lnTo>
                  <a:pt x="999" y="112"/>
                </a:lnTo>
                <a:lnTo>
                  <a:pt x="905" y="0"/>
                </a:lnTo>
                <a:lnTo>
                  <a:pt x="818" y="112"/>
                </a:lnTo>
                <a:lnTo>
                  <a:pt x="793" y="143"/>
                </a:lnTo>
                <a:lnTo>
                  <a:pt x="0" y="143"/>
                </a:lnTo>
                <a:lnTo>
                  <a:pt x="0" y="1951"/>
                </a:lnTo>
                <a:lnTo>
                  <a:pt x="1817" y="1951"/>
                </a:lnTo>
                <a:lnTo>
                  <a:pt x="1817" y="143"/>
                </a:lnTo>
                <a:lnTo>
                  <a:pt x="1024" y="143"/>
                </a:lnTo>
                <a:close/>
              </a:path>
            </a:pathLst>
          </a:custGeom>
          <a:solidFill>
            <a:srgbClr val="D2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144000" tIns="288000" rIns="108000" bIns="251999" numCol="1" anchor="t" anchorCtr="0" compatLnSpc="1">
            <a:prstTxWarp prst="textNoShape">
              <a:avLst/>
            </a:prstTxWarp>
          </a:bodyPr>
          <a:lstStyle/>
          <a:p>
            <a:endParaRPr lang="pl-PL" sz="1400" dirty="0" smtClean="0"/>
          </a:p>
          <a:p>
            <a:endParaRPr lang="pl-PL" sz="1400" dirty="0"/>
          </a:p>
          <a:p>
            <a:r>
              <a:rPr lang="pl-PL" sz="1400" dirty="0" smtClean="0"/>
              <a:t>Wrażliwość na uszkodzenia</a:t>
            </a:r>
            <a:endParaRPr lang="en-US" sz="1400" dirty="0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xmlns="" id="{0F687AA7-5E9A-43A1-9755-CD0E5EA948CB}"/>
              </a:ext>
            </a:extLst>
          </p:cNvPr>
          <p:cNvSpPr>
            <a:spLocks/>
          </p:cNvSpPr>
          <p:nvPr/>
        </p:nvSpPr>
        <p:spPr bwMode="auto">
          <a:xfrm rot="5400000">
            <a:off x="1528765" y="3471832"/>
            <a:ext cx="1661603" cy="1899732"/>
          </a:xfrm>
          <a:custGeom>
            <a:avLst/>
            <a:gdLst>
              <a:gd name="T0" fmla="*/ 1024 w 1817"/>
              <a:gd name="T1" fmla="*/ 143 h 1951"/>
              <a:gd name="T2" fmla="*/ 999 w 1817"/>
              <a:gd name="T3" fmla="*/ 112 h 1951"/>
              <a:gd name="T4" fmla="*/ 905 w 1817"/>
              <a:gd name="T5" fmla="*/ 0 h 1951"/>
              <a:gd name="T6" fmla="*/ 818 w 1817"/>
              <a:gd name="T7" fmla="*/ 112 h 1951"/>
              <a:gd name="T8" fmla="*/ 793 w 1817"/>
              <a:gd name="T9" fmla="*/ 143 h 1951"/>
              <a:gd name="T10" fmla="*/ 0 w 1817"/>
              <a:gd name="T11" fmla="*/ 143 h 1951"/>
              <a:gd name="T12" fmla="*/ 0 w 1817"/>
              <a:gd name="T13" fmla="*/ 1951 h 1951"/>
              <a:gd name="T14" fmla="*/ 1817 w 1817"/>
              <a:gd name="T15" fmla="*/ 1951 h 1951"/>
              <a:gd name="T16" fmla="*/ 1817 w 1817"/>
              <a:gd name="T17" fmla="*/ 143 h 1951"/>
              <a:gd name="T18" fmla="*/ 1024 w 1817"/>
              <a:gd name="T19" fmla="*/ 14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17" h="1951">
                <a:moveTo>
                  <a:pt x="1024" y="143"/>
                </a:moveTo>
                <a:lnTo>
                  <a:pt x="999" y="112"/>
                </a:lnTo>
                <a:lnTo>
                  <a:pt x="905" y="0"/>
                </a:lnTo>
                <a:lnTo>
                  <a:pt x="818" y="112"/>
                </a:lnTo>
                <a:lnTo>
                  <a:pt x="793" y="143"/>
                </a:lnTo>
                <a:lnTo>
                  <a:pt x="0" y="143"/>
                </a:lnTo>
                <a:lnTo>
                  <a:pt x="0" y="1951"/>
                </a:lnTo>
                <a:lnTo>
                  <a:pt x="1817" y="1951"/>
                </a:lnTo>
                <a:lnTo>
                  <a:pt x="1817" y="143"/>
                </a:lnTo>
                <a:lnTo>
                  <a:pt x="1024" y="143"/>
                </a:lnTo>
                <a:close/>
              </a:path>
            </a:pathLst>
          </a:custGeom>
          <a:solidFill>
            <a:srgbClr val="D2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72000" tIns="288000" rIns="108000" bIns="251999" numCol="1" anchor="t" anchorCtr="0" compatLnSpc="1">
            <a:prstTxWarp prst="textNoShape">
              <a:avLst/>
            </a:prstTxWarp>
          </a:bodyPr>
          <a:lstStyle/>
          <a:p>
            <a:endParaRPr lang="pl-PL" sz="1400" dirty="0" smtClean="0"/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Nośnik </a:t>
            </a:r>
            <a:r>
              <a:rPr lang="pl-PL" sz="1400" dirty="0" smtClean="0"/>
              <a:t>informacji</a:t>
            </a:r>
            <a:endParaRPr lang="en-US" sz="1400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07434" y="3504584"/>
            <a:ext cx="6419162" cy="1830743"/>
          </a:xfrm>
        </p:spPr>
        <p:txBody>
          <a:bodyPr>
            <a:normAutofit/>
          </a:bodyPr>
          <a:lstStyle/>
          <a:p>
            <a:r>
              <a:rPr lang="pl-PL" sz="1200" dirty="0" smtClean="0"/>
              <a:t>EAN</a:t>
            </a:r>
          </a:p>
          <a:p>
            <a:r>
              <a:rPr lang="pl-PL" sz="1200" dirty="0" smtClean="0"/>
              <a:t>Numer serii</a:t>
            </a:r>
          </a:p>
          <a:p>
            <a:r>
              <a:rPr lang="pl-PL" sz="1200" dirty="0" smtClean="0"/>
              <a:t>Data ważności</a:t>
            </a:r>
          </a:p>
          <a:p>
            <a:r>
              <a:rPr lang="pl-PL" sz="1200" dirty="0" smtClean="0"/>
              <a:t>Warunki przechowywania</a:t>
            </a:r>
          </a:p>
          <a:p>
            <a:r>
              <a:rPr lang="pl-PL" sz="1200" dirty="0" smtClean="0"/>
              <a:t>Identyfikacja produktu – istotne z puntu widzenia bezpieczeństwa pacjenta</a:t>
            </a:r>
          </a:p>
          <a:p>
            <a:r>
              <a:rPr lang="pl-PL" sz="1200" dirty="0" smtClean="0"/>
              <a:t>Opakowanie i ulotka – określony prawem druk informacyjny z instrukcjami stosowania</a:t>
            </a:r>
            <a:endParaRPr lang="en-US" sz="1200" dirty="0"/>
          </a:p>
        </p:txBody>
      </p:sp>
      <p:sp>
        <p:nvSpPr>
          <p:cNvPr id="29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Specyfika dystrybucji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 smtClean="0"/>
              <a:t>Małe opakowania – cenne informacje</a:t>
            </a:r>
            <a:endParaRPr lang="pl-PL" sz="2000" dirty="0"/>
          </a:p>
        </p:txBody>
      </p:sp>
      <p:sp>
        <p:nvSpPr>
          <p:cNvPr id="14" name="Owal 13"/>
          <p:cNvSpPr/>
          <p:nvPr/>
        </p:nvSpPr>
        <p:spPr>
          <a:xfrm>
            <a:off x="645318" y="3960116"/>
            <a:ext cx="889298" cy="889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grpSp>
        <p:nvGrpSpPr>
          <p:cNvPr id="39" name="Grupa 316">
            <a:extLst>
              <a:ext uri="{FF2B5EF4-FFF2-40B4-BE49-F238E27FC236}">
                <a16:creationId xmlns:a16="http://schemas.microsoft.com/office/drawing/2014/main" xmlns="" id="{28A688D3-CEDE-45E5-B4EC-9A46B7DF1A75}"/>
              </a:ext>
            </a:extLst>
          </p:cNvPr>
          <p:cNvGrpSpPr>
            <a:grpSpLocks noChangeAspect="1"/>
          </p:cNvGrpSpPr>
          <p:nvPr/>
        </p:nvGrpSpPr>
        <p:grpSpPr>
          <a:xfrm>
            <a:off x="909478" y="4153326"/>
            <a:ext cx="341313" cy="463550"/>
            <a:chOff x="762000" y="4629150"/>
            <a:chExt cx="341313" cy="463550"/>
          </a:xfrm>
        </p:grpSpPr>
        <p:sp>
          <p:nvSpPr>
            <p:cNvPr id="58" name="Rectangle 74">
              <a:extLst>
                <a:ext uri="{FF2B5EF4-FFF2-40B4-BE49-F238E27FC236}">
                  <a16:creationId xmlns:a16="http://schemas.microsoft.com/office/drawing/2014/main" xmlns="" id="{52FFD61F-13E9-4646-9C1E-44895C49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926013"/>
              <a:ext cx="15398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Rectangle 75">
              <a:extLst>
                <a:ext uri="{FF2B5EF4-FFF2-40B4-BE49-F238E27FC236}">
                  <a16:creationId xmlns:a16="http://schemas.microsoft.com/office/drawing/2014/main" xmlns="" id="{067344B4-DEC8-48E4-AB13-EC4F192D9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926013"/>
              <a:ext cx="2857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Rectangle 76">
              <a:extLst>
                <a:ext uri="{FF2B5EF4-FFF2-40B4-BE49-F238E27FC236}">
                  <a16:creationId xmlns:a16="http://schemas.microsoft.com/office/drawing/2014/main" xmlns="" id="{1E722B55-65DD-4377-BE90-D4E359397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865688"/>
              <a:ext cx="1539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77">
              <a:extLst>
                <a:ext uri="{FF2B5EF4-FFF2-40B4-BE49-F238E27FC236}">
                  <a16:creationId xmlns:a16="http://schemas.microsoft.com/office/drawing/2014/main" xmlns="" id="{E4CCD158-2FB4-476F-B13A-502D7A84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865688"/>
              <a:ext cx="285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Rectangle 78">
              <a:extLst>
                <a:ext uri="{FF2B5EF4-FFF2-40B4-BE49-F238E27FC236}">
                  <a16:creationId xmlns:a16="http://schemas.microsoft.com/office/drawing/2014/main" xmlns="" id="{70FC56B3-3B50-4F91-B854-3146069AE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805363"/>
              <a:ext cx="153988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Rectangle 79">
              <a:extLst>
                <a:ext uri="{FF2B5EF4-FFF2-40B4-BE49-F238E27FC236}">
                  <a16:creationId xmlns:a16="http://schemas.microsoft.com/office/drawing/2014/main" xmlns="" id="{24B1D054-137D-4B35-8914-A306E9484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805363"/>
              <a:ext cx="28575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xmlns="" id="{CEA371F1-BE50-41C4-B382-B587A7B1F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987925"/>
              <a:ext cx="1539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Rectangle 81">
              <a:extLst>
                <a:ext uri="{FF2B5EF4-FFF2-40B4-BE49-F238E27FC236}">
                  <a16:creationId xmlns:a16="http://schemas.microsoft.com/office/drawing/2014/main" xmlns="" id="{AD63DE68-EF64-4CBD-B6E2-3C5C3A3F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987925"/>
              <a:ext cx="28575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82">
              <a:extLst>
                <a:ext uri="{FF2B5EF4-FFF2-40B4-BE49-F238E27FC236}">
                  <a16:creationId xmlns:a16="http://schemas.microsoft.com/office/drawing/2014/main" xmlns="" id="{2D10136C-20AE-4DDC-BEEE-0FDB8C37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4695825"/>
              <a:ext cx="341313" cy="396875"/>
            </a:xfrm>
            <a:custGeom>
              <a:avLst/>
              <a:gdLst>
                <a:gd name="T0" fmla="*/ 55 w 62"/>
                <a:gd name="T1" fmla="*/ 0 h 72"/>
                <a:gd name="T2" fmla="*/ 51 w 62"/>
                <a:gd name="T3" fmla="*/ 0 h 72"/>
                <a:gd name="T4" fmla="*/ 51 w 62"/>
                <a:gd name="T5" fmla="*/ 4 h 72"/>
                <a:gd name="T6" fmla="*/ 55 w 62"/>
                <a:gd name="T7" fmla="*/ 4 h 72"/>
                <a:gd name="T8" fmla="*/ 57 w 62"/>
                <a:gd name="T9" fmla="*/ 6 h 72"/>
                <a:gd name="T10" fmla="*/ 57 w 62"/>
                <a:gd name="T11" fmla="*/ 66 h 72"/>
                <a:gd name="T12" fmla="*/ 55 w 62"/>
                <a:gd name="T13" fmla="*/ 68 h 72"/>
                <a:gd name="T14" fmla="*/ 7 w 62"/>
                <a:gd name="T15" fmla="*/ 68 h 72"/>
                <a:gd name="T16" fmla="*/ 5 w 62"/>
                <a:gd name="T17" fmla="*/ 66 h 72"/>
                <a:gd name="T18" fmla="*/ 5 w 62"/>
                <a:gd name="T19" fmla="*/ 6 h 72"/>
                <a:gd name="T20" fmla="*/ 7 w 62"/>
                <a:gd name="T21" fmla="*/ 4 h 72"/>
                <a:gd name="T22" fmla="*/ 11 w 62"/>
                <a:gd name="T23" fmla="*/ 4 h 72"/>
                <a:gd name="T24" fmla="*/ 11 w 62"/>
                <a:gd name="T25" fmla="*/ 0 h 72"/>
                <a:gd name="T26" fmla="*/ 7 w 62"/>
                <a:gd name="T27" fmla="*/ 0 h 72"/>
                <a:gd name="T28" fmla="*/ 0 w 62"/>
                <a:gd name="T29" fmla="*/ 6 h 72"/>
                <a:gd name="T30" fmla="*/ 0 w 62"/>
                <a:gd name="T31" fmla="*/ 66 h 72"/>
                <a:gd name="T32" fmla="*/ 7 w 62"/>
                <a:gd name="T33" fmla="*/ 72 h 72"/>
                <a:gd name="T34" fmla="*/ 55 w 62"/>
                <a:gd name="T35" fmla="*/ 72 h 72"/>
                <a:gd name="T36" fmla="*/ 62 w 62"/>
                <a:gd name="T37" fmla="*/ 66 h 72"/>
                <a:gd name="T38" fmla="*/ 62 w 62"/>
                <a:gd name="T39" fmla="*/ 6 h 72"/>
                <a:gd name="T40" fmla="*/ 55 w 62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72">
                  <a:moveTo>
                    <a:pt x="55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6" y="4"/>
                    <a:pt x="57" y="5"/>
                    <a:pt x="57" y="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6" y="68"/>
                    <a:pt x="55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5" y="67"/>
                    <a:pt x="5" y="6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9" y="72"/>
                    <a:pt x="62" y="69"/>
                    <a:pt x="62" y="6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83">
              <a:extLst>
                <a:ext uri="{FF2B5EF4-FFF2-40B4-BE49-F238E27FC236}">
                  <a16:creationId xmlns:a16="http://schemas.microsoft.com/office/drawing/2014/main" xmlns="" id="{F2D3BF4E-99F9-4D53-ACBF-B8B96D850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50" y="4629150"/>
              <a:ext cx="176213" cy="120650"/>
            </a:xfrm>
            <a:custGeom>
              <a:avLst/>
              <a:gdLst>
                <a:gd name="T0" fmla="*/ 29 w 32"/>
                <a:gd name="T1" fmla="*/ 7 h 22"/>
                <a:gd name="T2" fmla="*/ 25 w 32"/>
                <a:gd name="T3" fmla="*/ 7 h 22"/>
                <a:gd name="T4" fmla="*/ 16 w 32"/>
                <a:gd name="T5" fmla="*/ 0 h 22"/>
                <a:gd name="T6" fmla="*/ 7 w 32"/>
                <a:gd name="T7" fmla="*/ 7 h 22"/>
                <a:gd name="T8" fmla="*/ 3 w 32"/>
                <a:gd name="T9" fmla="*/ 7 h 22"/>
                <a:gd name="T10" fmla="*/ 0 w 32"/>
                <a:gd name="T11" fmla="*/ 9 h 22"/>
                <a:gd name="T12" fmla="*/ 0 w 32"/>
                <a:gd name="T13" fmla="*/ 22 h 22"/>
                <a:gd name="T14" fmla="*/ 32 w 32"/>
                <a:gd name="T15" fmla="*/ 22 h 22"/>
                <a:gd name="T16" fmla="*/ 32 w 32"/>
                <a:gd name="T17" fmla="*/ 9 h 22"/>
                <a:gd name="T18" fmla="*/ 29 w 32"/>
                <a:gd name="T19" fmla="*/ 7 h 22"/>
                <a:gd name="T20" fmla="*/ 27 w 32"/>
                <a:gd name="T21" fmla="*/ 17 h 22"/>
                <a:gd name="T22" fmla="*/ 5 w 32"/>
                <a:gd name="T23" fmla="*/ 17 h 22"/>
                <a:gd name="T24" fmla="*/ 5 w 32"/>
                <a:gd name="T25" fmla="*/ 12 h 22"/>
                <a:gd name="T26" fmla="*/ 9 w 32"/>
                <a:gd name="T27" fmla="*/ 12 h 22"/>
                <a:gd name="T28" fmla="*/ 12 w 32"/>
                <a:gd name="T29" fmla="*/ 9 h 22"/>
                <a:gd name="T30" fmla="*/ 16 w 32"/>
                <a:gd name="T31" fmla="*/ 5 h 22"/>
                <a:gd name="T32" fmla="*/ 20 w 32"/>
                <a:gd name="T33" fmla="*/ 9 h 22"/>
                <a:gd name="T34" fmla="*/ 23 w 32"/>
                <a:gd name="T35" fmla="*/ 12 h 22"/>
                <a:gd name="T36" fmla="*/ 27 w 32"/>
                <a:gd name="T37" fmla="*/ 12 h 22"/>
                <a:gd name="T38" fmla="*/ 27 w 32"/>
                <a:gd name="T3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2">
                  <a:moveTo>
                    <a:pt x="29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2" y="0"/>
                    <a:pt x="8" y="3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1" y="7"/>
                    <a:pt x="29" y="7"/>
                  </a:cubicBezTo>
                  <a:close/>
                  <a:moveTo>
                    <a:pt x="27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1"/>
                    <a:pt x="12" y="9"/>
                  </a:cubicBezTo>
                  <a:cubicBezTo>
                    <a:pt x="12" y="7"/>
                    <a:pt x="14" y="5"/>
                    <a:pt x="16" y="5"/>
                  </a:cubicBezTo>
                  <a:cubicBezTo>
                    <a:pt x="18" y="5"/>
                    <a:pt x="20" y="7"/>
                    <a:pt x="20" y="9"/>
                  </a:cubicBezTo>
                  <a:cubicBezTo>
                    <a:pt x="20" y="11"/>
                    <a:pt x="21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7" name="Owal 13"/>
          <p:cNvSpPr/>
          <p:nvPr/>
        </p:nvSpPr>
        <p:spPr>
          <a:xfrm>
            <a:off x="667050" y="1999211"/>
            <a:ext cx="889298" cy="889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grpSp>
        <p:nvGrpSpPr>
          <p:cNvPr id="28" name="Grupa 316">
            <a:extLst>
              <a:ext uri="{FF2B5EF4-FFF2-40B4-BE49-F238E27FC236}">
                <a16:creationId xmlns:a16="http://schemas.microsoft.com/office/drawing/2014/main" xmlns="" id="{28A688D3-CEDE-45E5-B4EC-9A46B7DF1A75}"/>
              </a:ext>
            </a:extLst>
          </p:cNvPr>
          <p:cNvGrpSpPr>
            <a:grpSpLocks noChangeAspect="1"/>
          </p:cNvGrpSpPr>
          <p:nvPr/>
        </p:nvGrpSpPr>
        <p:grpSpPr>
          <a:xfrm>
            <a:off x="931210" y="2192421"/>
            <a:ext cx="341313" cy="463550"/>
            <a:chOff x="762000" y="4629150"/>
            <a:chExt cx="341313" cy="463550"/>
          </a:xfrm>
        </p:grpSpPr>
        <p:sp>
          <p:nvSpPr>
            <p:cNvPr id="31" name="Rectangle 74">
              <a:extLst>
                <a:ext uri="{FF2B5EF4-FFF2-40B4-BE49-F238E27FC236}">
                  <a16:creationId xmlns:a16="http://schemas.microsoft.com/office/drawing/2014/main" xmlns="" id="{52FFD61F-13E9-4646-9C1E-44895C49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926013"/>
              <a:ext cx="15398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75">
              <a:extLst>
                <a:ext uri="{FF2B5EF4-FFF2-40B4-BE49-F238E27FC236}">
                  <a16:creationId xmlns:a16="http://schemas.microsoft.com/office/drawing/2014/main" xmlns="" id="{067344B4-DEC8-48E4-AB13-EC4F192D9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926013"/>
              <a:ext cx="2857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Rectangle 76">
              <a:extLst>
                <a:ext uri="{FF2B5EF4-FFF2-40B4-BE49-F238E27FC236}">
                  <a16:creationId xmlns:a16="http://schemas.microsoft.com/office/drawing/2014/main" xmlns="" id="{1E722B55-65DD-4377-BE90-D4E359397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865688"/>
              <a:ext cx="1539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77">
              <a:extLst>
                <a:ext uri="{FF2B5EF4-FFF2-40B4-BE49-F238E27FC236}">
                  <a16:creationId xmlns:a16="http://schemas.microsoft.com/office/drawing/2014/main" xmlns="" id="{E4CCD158-2FB4-476F-B13A-502D7A84F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865688"/>
              <a:ext cx="285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Rectangle 78">
              <a:extLst>
                <a:ext uri="{FF2B5EF4-FFF2-40B4-BE49-F238E27FC236}">
                  <a16:creationId xmlns:a16="http://schemas.microsoft.com/office/drawing/2014/main" xmlns="" id="{70FC56B3-3B50-4F91-B854-3146069AE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805363"/>
              <a:ext cx="153988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Rectangle 79">
              <a:extLst>
                <a:ext uri="{FF2B5EF4-FFF2-40B4-BE49-F238E27FC236}">
                  <a16:creationId xmlns:a16="http://schemas.microsoft.com/office/drawing/2014/main" xmlns="" id="{24B1D054-137D-4B35-8914-A306E9484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805363"/>
              <a:ext cx="28575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Rectangle 80">
              <a:extLst>
                <a:ext uri="{FF2B5EF4-FFF2-40B4-BE49-F238E27FC236}">
                  <a16:creationId xmlns:a16="http://schemas.microsoft.com/office/drawing/2014/main" xmlns="" id="{CEA371F1-BE50-41C4-B382-B587A7B1F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987925"/>
              <a:ext cx="1539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Rectangle 81">
              <a:extLst>
                <a:ext uri="{FF2B5EF4-FFF2-40B4-BE49-F238E27FC236}">
                  <a16:creationId xmlns:a16="http://schemas.microsoft.com/office/drawing/2014/main" xmlns="" id="{AD63DE68-EF64-4CBD-B6E2-3C5C3A3F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987925"/>
              <a:ext cx="28575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82">
              <a:extLst>
                <a:ext uri="{FF2B5EF4-FFF2-40B4-BE49-F238E27FC236}">
                  <a16:creationId xmlns:a16="http://schemas.microsoft.com/office/drawing/2014/main" xmlns="" id="{2D10136C-20AE-4DDC-BEEE-0FDB8C37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4695825"/>
              <a:ext cx="341313" cy="396875"/>
            </a:xfrm>
            <a:custGeom>
              <a:avLst/>
              <a:gdLst>
                <a:gd name="T0" fmla="*/ 55 w 62"/>
                <a:gd name="T1" fmla="*/ 0 h 72"/>
                <a:gd name="T2" fmla="*/ 51 w 62"/>
                <a:gd name="T3" fmla="*/ 0 h 72"/>
                <a:gd name="T4" fmla="*/ 51 w 62"/>
                <a:gd name="T5" fmla="*/ 4 h 72"/>
                <a:gd name="T6" fmla="*/ 55 w 62"/>
                <a:gd name="T7" fmla="*/ 4 h 72"/>
                <a:gd name="T8" fmla="*/ 57 w 62"/>
                <a:gd name="T9" fmla="*/ 6 h 72"/>
                <a:gd name="T10" fmla="*/ 57 w 62"/>
                <a:gd name="T11" fmla="*/ 66 h 72"/>
                <a:gd name="T12" fmla="*/ 55 w 62"/>
                <a:gd name="T13" fmla="*/ 68 h 72"/>
                <a:gd name="T14" fmla="*/ 7 w 62"/>
                <a:gd name="T15" fmla="*/ 68 h 72"/>
                <a:gd name="T16" fmla="*/ 5 w 62"/>
                <a:gd name="T17" fmla="*/ 66 h 72"/>
                <a:gd name="T18" fmla="*/ 5 w 62"/>
                <a:gd name="T19" fmla="*/ 6 h 72"/>
                <a:gd name="T20" fmla="*/ 7 w 62"/>
                <a:gd name="T21" fmla="*/ 4 h 72"/>
                <a:gd name="T22" fmla="*/ 11 w 62"/>
                <a:gd name="T23" fmla="*/ 4 h 72"/>
                <a:gd name="T24" fmla="*/ 11 w 62"/>
                <a:gd name="T25" fmla="*/ 0 h 72"/>
                <a:gd name="T26" fmla="*/ 7 w 62"/>
                <a:gd name="T27" fmla="*/ 0 h 72"/>
                <a:gd name="T28" fmla="*/ 0 w 62"/>
                <a:gd name="T29" fmla="*/ 6 h 72"/>
                <a:gd name="T30" fmla="*/ 0 w 62"/>
                <a:gd name="T31" fmla="*/ 66 h 72"/>
                <a:gd name="T32" fmla="*/ 7 w 62"/>
                <a:gd name="T33" fmla="*/ 72 h 72"/>
                <a:gd name="T34" fmla="*/ 55 w 62"/>
                <a:gd name="T35" fmla="*/ 72 h 72"/>
                <a:gd name="T36" fmla="*/ 62 w 62"/>
                <a:gd name="T37" fmla="*/ 66 h 72"/>
                <a:gd name="T38" fmla="*/ 62 w 62"/>
                <a:gd name="T39" fmla="*/ 6 h 72"/>
                <a:gd name="T40" fmla="*/ 55 w 62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72">
                  <a:moveTo>
                    <a:pt x="55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6" y="4"/>
                    <a:pt x="57" y="5"/>
                    <a:pt x="57" y="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7"/>
                    <a:pt x="56" y="68"/>
                    <a:pt x="55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5" y="67"/>
                    <a:pt x="5" y="6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3" y="72"/>
                    <a:pt x="7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9" y="72"/>
                    <a:pt x="62" y="69"/>
                    <a:pt x="62" y="6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83">
              <a:extLst>
                <a:ext uri="{FF2B5EF4-FFF2-40B4-BE49-F238E27FC236}">
                  <a16:creationId xmlns:a16="http://schemas.microsoft.com/office/drawing/2014/main" xmlns="" id="{F2D3BF4E-99F9-4D53-ACBF-B8B96D850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50" y="4629150"/>
              <a:ext cx="176213" cy="120650"/>
            </a:xfrm>
            <a:custGeom>
              <a:avLst/>
              <a:gdLst>
                <a:gd name="T0" fmla="*/ 29 w 32"/>
                <a:gd name="T1" fmla="*/ 7 h 22"/>
                <a:gd name="T2" fmla="*/ 25 w 32"/>
                <a:gd name="T3" fmla="*/ 7 h 22"/>
                <a:gd name="T4" fmla="*/ 16 w 32"/>
                <a:gd name="T5" fmla="*/ 0 h 22"/>
                <a:gd name="T6" fmla="*/ 7 w 32"/>
                <a:gd name="T7" fmla="*/ 7 h 22"/>
                <a:gd name="T8" fmla="*/ 3 w 32"/>
                <a:gd name="T9" fmla="*/ 7 h 22"/>
                <a:gd name="T10" fmla="*/ 0 w 32"/>
                <a:gd name="T11" fmla="*/ 9 h 22"/>
                <a:gd name="T12" fmla="*/ 0 w 32"/>
                <a:gd name="T13" fmla="*/ 22 h 22"/>
                <a:gd name="T14" fmla="*/ 32 w 32"/>
                <a:gd name="T15" fmla="*/ 22 h 22"/>
                <a:gd name="T16" fmla="*/ 32 w 32"/>
                <a:gd name="T17" fmla="*/ 9 h 22"/>
                <a:gd name="T18" fmla="*/ 29 w 32"/>
                <a:gd name="T19" fmla="*/ 7 h 22"/>
                <a:gd name="T20" fmla="*/ 27 w 32"/>
                <a:gd name="T21" fmla="*/ 17 h 22"/>
                <a:gd name="T22" fmla="*/ 5 w 32"/>
                <a:gd name="T23" fmla="*/ 17 h 22"/>
                <a:gd name="T24" fmla="*/ 5 w 32"/>
                <a:gd name="T25" fmla="*/ 12 h 22"/>
                <a:gd name="T26" fmla="*/ 9 w 32"/>
                <a:gd name="T27" fmla="*/ 12 h 22"/>
                <a:gd name="T28" fmla="*/ 12 w 32"/>
                <a:gd name="T29" fmla="*/ 9 h 22"/>
                <a:gd name="T30" fmla="*/ 16 w 32"/>
                <a:gd name="T31" fmla="*/ 5 h 22"/>
                <a:gd name="T32" fmla="*/ 20 w 32"/>
                <a:gd name="T33" fmla="*/ 9 h 22"/>
                <a:gd name="T34" fmla="*/ 23 w 32"/>
                <a:gd name="T35" fmla="*/ 12 h 22"/>
                <a:gd name="T36" fmla="*/ 27 w 32"/>
                <a:gd name="T37" fmla="*/ 12 h 22"/>
                <a:gd name="T38" fmla="*/ 27 w 32"/>
                <a:gd name="T3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2">
                  <a:moveTo>
                    <a:pt x="29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2" y="0"/>
                    <a:pt x="8" y="3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1" y="7"/>
                    <a:pt x="29" y="7"/>
                  </a:cubicBezTo>
                  <a:close/>
                  <a:moveTo>
                    <a:pt x="27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1"/>
                    <a:pt x="12" y="9"/>
                  </a:cubicBezTo>
                  <a:cubicBezTo>
                    <a:pt x="12" y="7"/>
                    <a:pt x="14" y="5"/>
                    <a:pt x="16" y="5"/>
                  </a:cubicBezTo>
                  <a:cubicBezTo>
                    <a:pt x="18" y="5"/>
                    <a:pt x="20" y="7"/>
                    <a:pt x="20" y="9"/>
                  </a:cubicBezTo>
                  <a:cubicBezTo>
                    <a:pt x="20" y="11"/>
                    <a:pt x="21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544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1193250" y="2569103"/>
            <a:ext cx="3116357" cy="3227397"/>
          </a:xfrm>
        </p:spPr>
        <p:txBody>
          <a:bodyPr tIns="0" bIns="0">
            <a:normAutofit/>
          </a:bodyPr>
          <a:lstStyle/>
          <a:p>
            <a:pPr marL="87313">
              <a:spcBef>
                <a:spcPts val="0"/>
              </a:spcBef>
            </a:pPr>
            <a:endParaRPr lang="pl-PL" b="1" dirty="0" smtClean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Produkcja w seriach</a:t>
            </a:r>
            <a:endParaRPr lang="pl-PL" b="1" dirty="0"/>
          </a:p>
          <a:p>
            <a:pPr marL="87313">
              <a:spcBef>
                <a:spcPts val="0"/>
              </a:spcBef>
            </a:pPr>
            <a:endParaRPr lang="pl-PL" b="1" dirty="0"/>
          </a:p>
          <a:p>
            <a:pPr marL="87313">
              <a:spcBef>
                <a:spcPts val="0"/>
              </a:spcBef>
            </a:pPr>
            <a:endParaRPr lang="pl-PL" b="1" dirty="0"/>
          </a:p>
          <a:p>
            <a:pPr marL="87313">
              <a:spcBef>
                <a:spcPts val="0"/>
              </a:spcBef>
            </a:pPr>
            <a:endParaRPr lang="pl-PL" b="1" dirty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Badanie serii</a:t>
            </a:r>
            <a:endParaRPr lang="pl-PL" b="1" dirty="0"/>
          </a:p>
          <a:p>
            <a:pPr marL="269875" lvl="1">
              <a:spcBef>
                <a:spcPts val="0"/>
              </a:spcBef>
            </a:pP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pPr marL="404813" lvl="1" indent="-134938">
              <a:spcBef>
                <a:spcPts val="0"/>
              </a:spcBef>
              <a:buFont typeface="Arial" charset="0"/>
              <a:buChar char="•"/>
            </a:pPr>
            <a:endParaRPr lang="pl-PL" dirty="0"/>
          </a:p>
          <a:p>
            <a:pPr marL="404813" lvl="1" indent="-134938">
              <a:spcBef>
                <a:spcPts val="0"/>
              </a:spcBef>
              <a:buFont typeface="Arial" charset="0"/>
              <a:buChar char="•"/>
            </a:pPr>
            <a:endParaRPr lang="pl-PL" dirty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Znakowanie serii</a:t>
            </a:r>
            <a:endParaRPr lang="pl-PL" b="1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14</a:t>
            </a:fld>
            <a:endParaRPr lang="pl-PL" dirty="0"/>
          </a:p>
        </p:txBody>
      </p:sp>
      <p:grpSp>
        <p:nvGrpSpPr>
          <p:cNvPr id="26" name="Group 25"/>
          <p:cNvGrpSpPr/>
          <p:nvPr/>
        </p:nvGrpSpPr>
        <p:grpSpPr>
          <a:xfrm>
            <a:off x="692317" y="1529495"/>
            <a:ext cx="3208171" cy="728145"/>
            <a:chOff x="1494" y="1335929"/>
            <a:chExt cx="1820363" cy="728145"/>
          </a:xfrm>
        </p:grpSpPr>
        <p:sp>
          <p:nvSpPr>
            <p:cNvPr id="27" name="Chevron 26"/>
            <p:cNvSpPr/>
            <p:nvPr/>
          </p:nvSpPr>
          <p:spPr>
            <a:xfrm>
              <a:off x="1494" y="1335929"/>
              <a:ext cx="1820363" cy="728145"/>
            </a:xfrm>
            <a:prstGeom prst="chevron">
              <a:avLst/>
            </a:prstGeom>
            <a:gradFill rotWithShape="0">
              <a:gsLst>
                <a:gs pos="0">
                  <a:schemeClr val="accent2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365567" y="1335929"/>
              <a:ext cx="1092218" cy="728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002" rIns="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smtClean="0"/>
                <a:t>Serializacja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72154" y="1533566"/>
            <a:ext cx="3208171" cy="728145"/>
            <a:chOff x="1494" y="1335929"/>
            <a:chExt cx="1820363" cy="728145"/>
          </a:xfrm>
        </p:grpSpPr>
        <p:sp>
          <p:nvSpPr>
            <p:cNvPr id="30" name="Chevron 29"/>
            <p:cNvSpPr/>
            <p:nvPr/>
          </p:nvSpPr>
          <p:spPr>
            <a:xfrm>
              <a:off x="1494" y="1335929"/>
              <a:ext cx="1820363" cy="728145"/>
            </a:xfrm>
            <a:prstGeom prst="chevron">
              <a:avLst/>
            </a:prstGeom>
            <a:gradFill rotWithShape="0">
              <a:gsLst>
                <a:gs pos="0">
                  <a:schemeClr val="accent2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4"/>
            <p:cNvSpPr/>
            <p:nvPr/>
          </p:nvSpPr>
          <p:spPr>
            <a:xfrm>
              <a:off x="365567" y="1335929"/>
              <a:ext cx="1092218" cy="728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002" rIns="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smtClean="0"/>
                <a:t>Śledzenie</a:t>
              </a:r>
              <a:endParaRPr lang="en-US" sz="2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95819" y="1537446"/>
            <a:ext cx="3208171" cy="728145"/>
            <a:chOff x="1494" y="1335929"/>
            <a:chExt cx="1820363" cy="728145"/>
          </a:xfrm>
        </p:grpSpPr>
        <p:sp>
          <p:nvSpPr>
            <p:cNvPr id="33" name="Chevron 32"/>
            <p:cNvSpPr/>
            <p:nvPr/>
          </p:nvSpPr>
          <p:spPr>
            <a:xfrm>
              <a:off x="1494" y="1335929"/>
              <a:ext cx="1820363" cy="728145"/>
            </a:xfrm>
            <a:prstGeom prst="chevron">
              <a:avLst/>
            </a:prstGeom>
            <a:gradFill rotWithShape="0">
              <a:gsLst>
                <a:gs pos="0">
                  <a:schemeClr val="accent2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4"/>
            <p:cNvSpPr/>
            <p:nvPr/>
          </p:nvSpPr>
          <p:spPr>
            <a:xfrm>
              <a:off x="365567" y="1335929"/>
              <a:ext cx="1092218" cy="728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6002" rIns="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smtClean="0"/>
                <a:t>Nadzór</a:t>
              </a:r>
              <a:endParaRPr lang="en-US" sz="2000" dirty="0"/>
            </a:p>
          </p:txBody>
        </p:sp>
      </p:grpSp>
      <p:sp>
        <p:nvSpPr>
          <p:cNvPr id="37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4988397" y="2569103"/>
            <a:ext cx="2978175" cy="3227397"/>
          </a:xfrm>
        </p:spPr>
        <p:txBody>
          <a:bodyPr tIns="0" bIns="0">
            <a:normAutofit/>
          </a:bodyPr>
          <a:lstStyle/>
          <a:p>
            <a:pPr marL="87313">
              <a:spcBef>
                <a:spcPts val="0"/>
              </a:spcBef>
            </a:pPr>
            <a:endParaRPr lang="pl-PL" b="1" dirty="0" smtClean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Zapewnienie spójności</a:t>
            </a:r>
            <a:endParaRPr lang="pl-PL" b="1" dirty="0"/>
          </a:p>
          <a:p>
            <a:pPr marL="269875" lvl="1">
              <a:spcBef>
                <a:spcPts val="0"/>
              </a:spcBef>
            </a:pPr>
            <a:endParaRPr lang="pl-PL" dirty="0" smtClean="0"/>
          </a:p>
          <a:p>
            <a:pPr marL="269875" lvl="1">
              <a:spcBef>
                <a:spcPts val="0"/>
              </a:spcBef>
            </a:pPr>
            <a:endParaRPr lang="pl-PL" dirty="0"/>
          </a:p>
          <a:p>
            <a:pPr marL="269875" lvl="1">
              <a:spcBef>
                <a:spcPts val="0"/>
              </a:spcBef>
            </a:pPr>
            <a:endParaRPr lang="pl-PL" dirty="0" smtClean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Kontrola na wejściu/wyjściu</a:t>
            </a:r>
            <a:endParaRPr lang="pl-PL" b="1" dirty="0"/>
          </a:p>
          <a:p>
            <a:pPr marL="269875" lvl="1">
              <a:spcBef>
                <a:spcPts val="0"/>
              </a:spcBef>
            </a:pP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pPr marL="269875" lvl="1">
              <a:spcBef>
                <a:spcPts val="0"/>
              </a:spcBef>
            </a:pPr>
            <a:endParaRPr lang="pl-PL" dirty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Badanie reklamacji i niezgodności serii, komunikacja zwrotna</a:t>
            </a:r>
            <a:endParaRPr lang="pl-PL" b="1" dirty="0"/>
          </a:p>
        </p:txBody>
      </p:sp>
      <p:sp>
        <p:nvSpPr>
          <p:cNvPr id="38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8851818" y="2569103"/>
            <a:ext cx="2978175" cy="3227397"/>
          </a:xfrm>
        </p:spPr>
        <p:txBody>
          <a:bodyPr tIns="0" bIns="0">
            <a:normAutofit/>
          </a:bodyPr>
          <a:lstStyle/>
          <a:p>
            <a:pPr marL="87313">
              <a:spcBef>
                <a:spcPts val="0"/>
              </a:spcBef>
            </a:pPr>
            <a:endParaRPr lang="pl-PL" b="1" dirty="0" smtClean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Analizy dystrybucji</a:t>
            </a: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pPr marL="87313">
              <a:spcBef>
                <a:spcPts val="0"/>
              </a:spcBef>
            </a:pPr>
            <a:endParaRPr lang="pl-PL" dirty="0"/>
          </a:p>
          <a:p>
            <a:pPr marL="87313">
              <a:spcBef>
                <a:spcPts val="0"/>
              </a:spcBef>
            </a:pPr>
            <a:endParaRPr lang="pl-PL" dirty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Wycofywanie z rynku</a:t>
            </a:r>
            <a:endParaRPr lang="pl-PL" b="1" dirty="0"/>
          </a:p>
          <a:p>
            <a:pPr marL="87313">
              <a:spcBef>
                <a:spcPts val="0"/>
              </a:spcBef>
            </a:pPr>
            <a:endParaRPr lang="pl-PL" b="1" dirty="0"/>
          </a:p>
          <a:p>
            <a:pPr marL="87313">
              <a:spcBef>
                <a:spcPts val="0"/>
              </a:spcBef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87313">
              <a:spcBef>
                <a:spcPts val="0"/>
              </a:spcBef>
            </a:pPr>
            <a:r>
              <a:rPr lang="pl-PL" b="1" dirty="0" smtClean="0"/>
              <a:t>Zapobieganie fałszerstwom</a:t>
            </a:r>
            <a:endParaRPr lang="pl-PL" b="1" dirty="0"/>
          </a:p>
        </p:txBody>
      </p:sp>
      <p:grpSp>
        <p:nvGrpSpPr>
          <p:cNvPr id="40" name="Grupa 1329"/>
          <p:cNvGrpSpPr>
            <a:grpSpLocks noChangeAspect="1"/>
          </p:cNvGrpSpPr>
          <p:nvPr/>
        </p:nvGrpSpPr>
        <p:grpSpPr>
          <a:xfrm>
            <a:off x="668674" y="4534751"/>
            <a:ext cx="476653" cy="465028"/>
            <a:chOff x="1192213" y="5327650"/>
            <a:chExt cx="650875" cy="635000"/>
          </a:xfrm>
        </p:grpSpPr>
        <p:sp>
          <p:nvSpPr>
            <p:cNvPr id="41" name="Freeform 246"/>
            <p:cNvSpPr>
              <a:spLocks/>
            </p:cNvSpPr>
            <p:nvPr/>
          </p:nvSpPr>
          <p:spPr bwMode="auto">
            <a:xfrm>
              <a:off x="1265238" y="5327650"/>
              <a:ext cx="474663" cy="635000"/>
            </a:xfrm>
            <a:custGeom>
              <a:avLst/>
              <a:gdLst>
                <a:gd name="T0" fmla="*/ 124 w 124"/>
                <a:gd name="T1" fmla="*/ 166 h 166"/>
                <a:gd name="T2" fmla="*/ 0 w 124"/>
                <a:gd name="T3" fmla="*/ 166 h 166"/>
                <a:gd name="T4" fmla="*/ 0 w 124"/>
                <a:gd name="T5" fmla="*/ 22 h 166"/>
                <a:gd name="T6" fmla="*/ 7 w 124"/>
                <a:gd name="T7" fmla="*/ 22 h 166"/>
                <a:gd name="T8" fmla="*/ 7 w 124"/>
                <a:gd name="T9" fmla="*/ 160 h 166"/>
                <a:gd name="T10" fmla="*/ 118 w 124"/>
                <a:gd name="T11" fmla="*/ 160 h 166"/>
                <a:gd name="T12" fmla="*/ 118 w 124"/>
                <a:gd name="T13" fmla="*/ 22 h 166"/>
                <a:gd name="T14" fmla="*/ 102 w 124"/>
                <a:gd name="T15" fmla="*/ 6 h 166"/>
                <a:gd name="T16" fmla="*/ 102 w 124"/>
                <a:gd name="T17" fmla="*/ 0 h 166"/>
                <a:gd name="T18" fmla="*/ 124 w 124"/>
                <a:gd name="T19" fmla="*/ 22 h 166"/>
                <a:gd name="T20" fmla="*/ 124 w 12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66">
                  <a:moveTo>
                    <a:pt x="124" y="166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13"/>
                    <a:pt x="111" y="6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4" y="0"/>
                    <a:pt x="124" y="10"/>
                    <a:pt x="124" y="22"/>
                  </a:cubicBezTo>
                  <a:lnTo>
                    <a:pt x="124" y="16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247"/>
            <p:cNvSpPr>
              <a:spLocks noEditPoints="1"/>
            </p:cNvSpPr>
            <p:nvPr/>
          </p:nvSpPr>
          <p:spPr bwMode="auto">
            <a:xfrm>
              <a:off x="1192213" y="5327650"/>
              <a:ext cx="463550" cy="95250"/>
            </a:xfrm>
            <a:custGeom>
              <a:avLst/>
              <a:gdLst>
                <a:gd name="T0" fmla="*/ 105 w 121"/>
                <a:gd name="T1" fmla="*/ 25 h 25"/>
                <a:gd name="T2" fmla="*/ 0 w 121"/>
                <a:gd name="T3" fmla="*/ 25 h 25"/>
                <a:gd name="T4" fmla="*/ 0 w 121"/>
                <a:gd name="T5" fmla="*/ 22 h 25"/>
                <a:gd name="T6" fmla="*/ 23 w 121"/>
                <a:gd name="T7" fmla="*/ 0 h 25"/>
                <a:gd name="T8" fmla="*/ 121 w 121"/>
                <a:gd name="T9" fmla="*/ 0 h 25"/>
                <a:gd name="T10" fmla="*/ 121 w 121"/>
                <a:gd name="T11" fmla="*/ 6 h 25"/>
                <a:gd name="T12" fmla="*/ 105 w 121"/>
                <a:gd name="T13" fmla="*/ 22 h 25"/>
                <a:gd name="T14" fmla="*/ 105 w 121"/>
                <a:gd name="T15" fmla="*/ 25 h 25"/>
                <a:gd name="T16" fmla="*/ 7 w 121"/>
                <a:gd name="T17" fmla="*/ 19 h 25"/>
                <a:gd name="T18" fmla="*/ 99 w 121"/>
                <a:gd name="T19" fmla="*/ 19 h 25"/>
                <a:gd name="T20" fmla="*/ 105 w 121"/>
                <a:gd name="T21" fmla="*/ 6 h 25"/>
                <a:gd name="T22" fmla="*/ 23 w 121"/>
                <a:gd name="T23" fmla="*/ 6 h 25"/>
                <a:gd name="T24" fmla="*/ 7 w 121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25">
                  <a:moveTo>
                    <a:pt x="10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2" y="6"/>
                    <a:pt x="105" y="13"/>
                    <a:pt x="105" y="22"/>
                  </a:cubicBezTo>
                  <a:lnTo>
                    <a:pt x="105" y="25"/>
                  </a:lnTo>
                  <a:close/>
                  <a:moveTo>
                    <a:pt x="7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100" y="14"/>
                    <a:pt x="102" y="9"/>
                    <a:pt x="10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5" y="6"/>
                    <a:pt x="9" y="12"/>
                    <a:pt x="7" y="1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248"/>
            <p:cNvSpPr>
              <a:spLocks/>
            </p:cNvSpPr>
            <p:nvPr/>
          </p:nvSpPr>
          <p:spPr bwMode="auto">
            <a:xfrm>
              <a:off x="1368426" y="5487988"/>
              <a:ext cx="180975" cy="179387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0 h 47"/>
                <a:gd name="T4" fmla="*/ 0 w 47"/>
                <a:gd name="T5" fmla="*/ 0 h 47"/>
                <a:gd name="T6" fmla="*/ 0 w 47"/>
                <a:gd name="T7" fmla="*/ 47 h 47"/>
                <a:gd name="T8" fmla="*/ 24 w 47"/>
                <a:gd name="T9" fmla="*/ 47 h 47"/>
                <a:gd name="T10" fmla="*/ 47 w 47"/>
                <a:gd name="T1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4"/>
                    <a:pt x="34" y="24"/>
                    <a:pt x="47" y="24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249"/>
            <p:cNvSpPr>
              <a:spLocks/>
            </p:cNvSpPr>
            <p:nvPr/>
          </p:nvSpPr>
          <p:spPr bwMode="auto">
            <a:xfrm>
              <a:off x="1460501" y="5580063"/>
              <a:ext cx="179388" cy="179387"/>
            </a:xfrm>
            <a:custGeom>
              <a:avLst/>
              <a:gdLst>
                <a:gd name="T0" fmla="*/ 23 w 47"/>
                <a:gd name="T1" fmla="*/ 0 h 47"/>
                <a:gd name="T2" fmla="*/ 23 w 47"/>
                <a:gd name="T3" fmla="*/ 23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23 w 47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250"/>
            <p:cNvSpPr>
              <a:spLocks noEditPoints="1"/>
            </p:cNvSpPr>
            <p:nvPr/>
          </p:nvSpPr>
          <p:spPr bwMode="auto">
            <a:xfrm>
              <a:off x="1357313" y="5805488"/>
              <a:ext cx="80963" cy="80962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0 h 51"/>
                <a:gd name="T6" fmla="*/ 51 w 51"/>
                <a:gd name="T7" fmla="*/ 0 h 51"/>
                <a:gd name="T8" fmla="*/ 51 w 51"/>
                <a:gd name="T9" fmla="*/ 51 h 51"/>
                <a:gd name="T10" fmla="*/ 17 w 51"/>
                <a:gd name="T11" fmla="*/ 34 h 51"/>
                <a:gd name="T12" fmla="*/ 34 w 51"/>
                <a:gd name="T13" fmla="*/ 34 h 51"/>
                <a:gd name="T14" fmla="*/ 34 w 51"/>
                <a:gd name="T15" fmla="*/ 17 h 51"/>
                <a:gd name="T16" fmla="*/ 17 w 51"/>
                <a:gd name="T17" fmla="*/ 17 h 51"/>
                <a:gd name="T18" fmla="*/ 17 w 51"/>
                <a:gd name="T1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  <a:moveTo>
                    <a:pt x="17" y="34"/>
                  </a:moveTo>
                  <a:lnTo>
                    <a:pt x="34" y="34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251"/>
            <p:cNvSpPr>
              <a:spLocks noEditPoints="1"/>
            </p:cNvSpPr>
            <p:nvPr/>
          </p:nvSpPr>
          <p:spPr bwMode="auto">
            <a:xfrm>
              <a:off x="1465263" y="5805488"/>
              <a:ext cx="79375" cy="80962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51 h 51"/>
                <a:gd name="T10" fmla="*/ 16 w 50"/>
                <a:gd name="T11" fmla="*/ 34 h 51"/>
                <a:gd name="T12" fmla="*/ 33 w 50"/>
                <a:gd name="T13" fmla="*/ 34 h 51"/>
                <a:gd name="T14" fmla="*/ 33 w 50"/>
                <a:gd name="T15" fmla="*/ 17 h 51"/>
                <a:gd name="T16" fmla="*/ 16 w 50"/>
                <a:gd name="T17" fmla="*/ 17 h 51"/>
                <a:gd name="T18" fmla="*/ 16 w 50"/>
                <a:gd name="T1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51"/>
                  </a:lnTo>
                  <a:close/>
                  <a:moveTo>
                    <a:pt x="16" y="34"/>
                  </a:moveTo>
                  <a:lnTo>
                    <a:pt x="33" y="34"/>
                  </a:lnTo>
                  <a:lnTo>
                    <a:pt x="33" y="17"/>
                  </a:lnTo>
                  <a:lnTo>
                    <a:pt x="16" y="17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252"/>
            <p:cNvSpPr>
              <a:spLocks noEditPoints="1"/>
            </p:cNvSpPr>
            <p:nvPr/>
          </p:nvSpPr>
          <p:spPr bwMode="auto">
            <a:xfrm>
              <a:off x="1571626" y="5805488"/>
              <a:ext cx="80963" cy="80962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0 h 51"/>
                <a:gd name="T6" fmla="*/ 51 w 51"/>
                <a:gd name="T7" fmla="*/ 0 h 51"/>
                <a:gd name="T8" fmla="*/ 51 w 51"/>
                <a:gd name="T9" fmla="*/ 51 h 51"/>
                <a:gd name="T10" fmla="*/ 17 w 51"/>
                <a:gd name="T11" fmla="*/ 34 h 51"/>
                <a:gd name="T12" fmla="*/ 34 w 51"/>
                <a:gd name="T13" fmla="*/ 34 h 51"/>
                <a:gd name="T14" fmla="*/ 34 w 51"/>
                <a:gd name="T15" fmla="*/ 17 h 51"/>
                <a:gd name="T16" fmla="*/ 17 w 51"/>
                <a:gd name="T17" fmla="*/ 17 h 51"/>
                <a:gd name="T18" fmla="*/ 17 w 51"/>
                <a:gd name="T1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  <a:moveTo>
                    <a:pt x="17" y="34"/>
                  </a:moveTo>
                  <a:lnTo>
                    <a:pt x="34" y="34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253"/>
            <p:cNvSpPr>
              <a:spLocks noEditPoints="1"/>
            </p:cNvSpPr>
            <p:nvPr/>
          </p:nvSpPr>
          <p:spPr bwMode="auto">
            <a:xfrm>
              <a:off x="1766888" y="5881688"/>
              <a:ext cx="76200" cy="80962"/>
            </a:xfrm>
            <a:custGeom>
              <a:avLst/>
              <a:gdLst>
                <a:gd name="T0" fmla="*/ 10 w 20"/>
                <a:gd name="T1" fmla="*/ 21 h 21"/>
                <a:gd name="T2" fmla="*/ 3 w 20"/>
                <a:gd name="T3" fmla="*/ 18 h 21"/>
                <a:gd name="T4" fmla="*/ 0 w 20"/>
                <a:gd name="T5" fmla="*/ 11 h 21"/>
                <a:gd name="T6" fmla="*/ 0 w 20"/>
                <a:gd name="T7" fmla="*/ 0 h 21"/>
                <a:gd name="T8" fmla="*/ 20 w 20"/>
                <a:gd name="T9" fmla="*/ 0 h 21"/>
                <a:gd name="T10" fmla="*/ 20 w 20"/>
                <a:gd name="T11" fmla="*/ 11 h 21"/>
                <a:gd name="T12" fmla="*/ 17 w 20"/>
                <a:gd name="T13" fmla="*/ 18 h 21"/>
                <a:gd name="T14" fmla="*/ 10 w 20"/>
                <a:gd name="T15" fmla="*/ 21 h 21"/>
                <a:gd name="T16" fmla="*/ 7 w 20"/>
                <a:gd name="T17" fmla="*/ 6 h 21"/>
                <a:gd name="T18" fmla="*/ 7 w 20"/>
                <a:gd name="T19" fmla="*/ 11 h 21"/>
                <a:gd name="T20" fmla="*/ 8 w 20"/>
                <a:gd name="T21" fmla="*/ 14 h 21"/>
                <a:gd name="T22" fmla="*/ 12 w 20"/>
                <a:gd name="T23" fmla="*/ 14 h 21"/>
                <a:gd name="T24" fmla="*/ 13 w 20"/>
                <a:gd name="T25" fmla="*/ 11 h 21"/>
                <a:gd name="T26" fmla="*/ 13 w 20"/>
                <a:gd name="T27" fmla="*/ 6 h 21"/>
                <a:gd name="T28" fmla="*/ 7 w 20"/>
                <a:gd name="T2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4"/>
                    <a:pt x="19" y="16"/>
                    <a:pt x="17" y="18"/>
                  </a:cubicBezTo>
                  <a:cubicBezTo>
                    <a:pt x="15" y="20"/>
                    <a:pt x="13" y="21"/>
                    <a:pt x="10" y="21"/>
                  </a:cubicBezTo>
                  <a:close/>
                  <a:moveTo>
                    <a:pt x="7" y="6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9" y="15"/>
                    <a:pt x="11" y="15"/>
                    <a:pt x="12" y="14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254"/>
            <p:cNvSpPr>
              <a:spLocks/>
            </p:cNvSpPr>
            <p:nvPr/>
          </p:nvSpPr>
          <p:spPr bwMode="auto">
            <a:xfrm>
              <a:off x="1766888" y="5381625"/>
              <a:ext cx="76200" cy="92075"/>
            </a:xfrm>
            <a:custGeom>
              <a:avLst/>
              <a:gdLst>
                <a:gd name="T0" fmla="*/ 34 w 48"/>
                <a:gd name="T1" fmla="*/ 58 h 58"/>
                <a:gd name="T2" fmla="*/ 24 w 48"/>
                <a:gd name="T3" fmla="*/ 38 h 58"/>
                <a:gd name="T4" fmla="*/ 14 w 48"/>
                <a:gd name="T5" fmla="*/ 58 h 58"/>
                <a:gd name="T6" fmla="*/ 0 w 48"/>
                <a:gd name="T7" fmla="*/ 50 h 58"/>
                <a:gd name="T8" fmla="*/ 24 w 48"/>
                <a:gd name="T9" fmla="*/ 0 h 58"/>
                <a:gd name="T10" fmla="*/ 48 w 48"/>
                <a:gd name="T11" fmla="*/ 50 h 58"/>
                <a:gd name="T12" fmla="*/ 34 w 4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34" y="58"/>
                  </a:moveTo>
                  <a:lnTo>
                    <a:pt x="24" y="38"/>
                  </a:lnTo>
                  <a:lnTo>
                    <a:pt x="14" y="58"/>
                  </a:lnTo>
                  <a:lnTo>
                    <a:pt x="0" y="50"/>
                  </a:lnTo>
                  <a:lnTo>
                    <a:pt x="24" y="0"/>
                  </a:lnTo>
                  <a:lnTo>
                    <a:pt x="48" y="5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255"/>
            <p:cNvSpPr>
              <a:spLocks noEditPoints="1"/>
            </p:cNvSpPr>
            <p:nvPr/>
          </p:nvSpPr>
          <p:spPr bwMode="auto">
            <a:xfrm>
              <a:off x="1766888" y="5453063"/>
              <a:ext cx="76200" cy="452437"/>
            </a:xfrm>
            <a:custGeom>
              <a:avLst/>
              <a:gdLst>
                <a:gd name="T0" fmla="*/ 17 w 20"/>
                <a:gd name="T1" fmla="*/ 118 h 118"/>
                <a:gd name="T2" fmla="*/ 3 w 20"/>
                <a:gd name="T3" fmla="*/ 118 h 118"/>
                <a:gd name="T4" fmla="*/ 0 w 20"/>
                <a:gd name="T5" fmla="*/ 115 h 118"/>
                <a:gd name="T6" fmla="*/ 0 w 20"/>
                <a:gd name="T7" fmla="*/ 4 h 118"/>
                <a:gd name="T8" fmla="*/ 3 w 20"/>
                <a:gd name="T9" fmla="*/ 0 h 118"/>
                <a:gd name="T10" fmla="*/ 17 w 20"/>
                <a:gd name="T11" fmla="*/ 0 h 118"/>
                <a:gd name="T12" fmla="*/ 20 w 20"/>
                <a:gd name="T13" fmla="*/ 4 h 118"/>
                <a:gd name="T14" fmla="*/ 20 w 20"/>
                <a:gd name="T15" fmla="*/ 115 h 118"/>
                <a:gd name="T16" fmla="*/ 17 w 20"/>
                <a:gd name="T17" fmla="*/ 118 h 118"/>
                <a:gd name="T18" fmla="*/ 7 w 20"/>
                <a:gd name="T19" fmla="*/ 112 h 118"/>
                <a:gd name="T20" fmla="*/ 13 w 20"/>
                <a:gd name="T21" fmla="*/ 112 h 118"/>
                <a:gd name="T22" fmla="*/ 13 w 20"/>
                <a:gd name="T23" fmla="*/ 7 h 118"/>
                <a:gd name="T24" fmla="*/ 7 w 20"/>
                <a:gd name="T25" fmla="*/ 7 h 118"/>
                <a:gd name="T26" fmla="*/ 7 w 20"/>
                <a:gd name="T27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8">
                  <a:moveTo>
                    <a:pt x="17" y="118"/>
                  </a:moveTo>
                  <a:cubicBezTo>
                    <a:pt x="3" y="118"/>
                    <a:pt x="3" y="118"/>
                    <a:pt x="3" y="118"/>
                  </a:cubicBezTo>
                  <a:cubicBezTo>
                    <a:pt x="2" y="118"/>
                    <a:pt x="0" y="117"/>
                    <a:pt x="0" y="1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20" y="117"/>
                    <a:pt x="19" y="118"/>
                    <a:pt x="17" y="118"/>
                  </a:cubicBezTo>
                  <a:close/>
                  <a:moveTo>
                    <a:pt x="7" y="112"/>
                  </a:moveTo>
                  <a:cubicBezTo>
                    <a:pt x="13" y="112"/>
                    <a:pt x="13" y="112"/>
                    <a:pt x="13" y="11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1" name="Grupa 859"/>
          <p:cNvGrpSpPr>
            <a:grpSpLocks noChangeAspect="1"/>
          </p:cNvGrpSpPr>
          <p:nvPr/>
        </p:nvGrpSpPr>
        <p:grpSpPr>
          <a:xfrm>
            <a:off x="658170" y="3534572"/>
            <a:ext cx="475571" cy="516569"/>
            <a:chOff x="1177925" y="1265238"/>
            <a:chExt cx="644525" cy="700088"/>
          </a:xfrm>
        </p:grpSpPr>
        <p:sp>
          <p:nvSpPr>
            <p:cNvPr id="52" name="Rectangle 792"/>
            <p:cNvSpPr>
              <a:spLocks noChangeArrowheads="1"/>
            </p:cNvSpPr>
            <p:nvPr/>
          </p:nvSpPr>
          <p:spPr bwMode="auto">
            <a:xfrm>
              <a:off x="1177925" y="1939926"/>
              <a:ext cx="633412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793"/>
            <p:cNvSpPr>
              <a:spLocks/>
            </p:cNvSpPr>
            <p:nvPr/>
          </p:nvSpPr>
          <p:spPr bwMode="auto">
            <a:xfrm>
              <a:off x="1562100" y="1452563"/>
              <a:ext cx="249237" cy="244475"/>
            </a:xfrm>
            <a:custGeom>
              <a:avLst/>
              <a:gdLst>
                <a:gd name="T0" fmla="*/ 62 w 68"/>
                <a:gd name="T1" fmla="*/ 6 h 66"/>
                <a:gd name="T2" fmla="*/ 49 w 68"/>
                <a:gd name="T3" fmla="*/ 0 h 66"/>
                <a:gd name="T4" fmla="*/ 34 w 68"/>
                <a:gd name="T5" fmla="*/ 15 h 66"/>
                <a:gd name="T6" fmla="*/ 19 w 68"/>
                <a:gd name="T7" fmla="*/ 0 h 66"/>
                <a:gd name="T8" fmla="*/ 6 w 68"/>
                <a:gd name="T9" fmla="*/ 6 h 66"/>
                <a:gd name="T10" fmla="*/ 0 w 68"/>
                <a:gd name="T11" fmla="*/ 19 h 66"/>
                <a:gd name="T12" fmla="*/ 0 w 68"/>
                <a:gd name="T13" fmla="*/ 53 h 66"/>
                <a:gd name="T14" fmla="*/ 15 w 68"/>
                <a:gd name="T15" fmla="*/ 53 h 66"/>
                <a:gd name="T16" fmla="*/ 15 w 68"/>
                <a:gd name="T17" fmla="*/ 66 h 66"/>
                <a:gd name="T18" fmla="*/ 53 w 68"/>
                <a:gd name="T19" fmla="*/ 66 h 66"/>
                <a:gd name="T20" fmla="*/ 53 w 68"/>
                <a:gd name="T21" fmla="*/ 53 h 66"/>
                <a:gd name="T22" fmla="*/ 68 w 68"/>
                <a:gd name="T23" fmla="*/ 53 h 66"/>
                <a:gd name="T24" fmla="*/ 68 w 68"/>
                <a:gd name="T25" fmla="*/ 19 h 66"/>
                <a:gd name="T26" fmla="*/ 62 w 68"/>
                <a:gd name="T2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66">
                  <a:moveTo>
                    <a:pt x="62" y="6"/>
                  </a:moveTo>
                  <a:cubicBezTo>
                    <a:pt x="59" y="2"/>
                    <a:pt x="54" y="0"/>
                    <a:pt x="49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6" y="6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4"/>
                    <a:pt x="66" y="9"/>
                    <a:pt x="62" y="6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794"/>
            <p:cNvSpPr>
              <a:spLocks noEditPoints="1"/>
            </p:cNvSpPr>
            <p:nvPr/>
          </p:nvSpPr>
          <p:spPr bwMode="auto">
            <a:xfrm>
              <a:off x="1609725" y="1265238"/>
              <a:ext cx="153987" cy="155575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21 w 42"/>
                <a:gd name="T9" fmla="*/ 42 h 42"/>
                <a:gd name="T10" fmla="*/ 21 w 42"/>
                <a:gd name="T11" fmla="*/ 7 h 42"/>
                <a:gd name="T12" fmla="*/ 7 w 42"/>
                <a:gd name="T13" fmla="*/ 21 h 42"/>
                <a:gd name="T14" fmla="*/ 21 w 42"/>
                <a:gd name="T15" fmla="*/ 35 h 42"/>
                <a:gd name="T16" fmla="*/ 35 w 42"/>
                <a:gd name="T17" fmla="*/ 21 h 42"/>
                <a:gd name="T18" fmla="*/ 21 w 42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lose/>
                  <a:moveTo>
                    <a:pt x="21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1" y="35"/>
                  </a:cubicBezTo>
                  <a:cubicBezTo>
                    <a:pt x="29" y="35"/>
                    <a:pt x="35" y="29"/>
                    <a:pt x="35" y="21"/>
                  </a:cubicBezTo>
                  <a:cubicBezTo>
                    <a:pt x="35" y="13"/>
                    <a:pt x="29" y="7"/>
                    <a:pt x="21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Rectangle 795"/>
            <p:cNvSpPr>
              <a:spLocks noChangeArrowheads="1"/>
            </p:cNvSpPr>
            <p:nvPr/>
          </p:nvSpPr>
          <p:spPr bwMode="auto">
            <a:xfrm>
              <a:off x="1674813" y="1722438"/>
              <a:ext cx="22225" cy="19526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796"/>
            <p:cNvSpPr>
              <a:spLocks/>
            </p:cNvSpPr>
            <p:nvPr/>
          </p:nvSpPr>
          <p:spPr bwMode="auto">
            <a:xfrm>
              <a:off x="1550988" y="1441451"/>
              <a:ext cx="271462" cy="476250"/>
            </a:xfrm>
            <a:custGeom>
              <a:avLst/>
              <a:gdLst>
                <a:gd name="T0" fmla="*/ 74 w 74"/>
                <a:gd name="T1" fmla="*/ 22 h 129"/>
                <a:gd name="T2" fmla="*/ 68 w 74"/>
                <a:gd name="T3" fmla="*/ 6 h 129"/>
                <a:gd name="T4" fmla="*/ 52 w 74"/>
                <a:gd name="T5" fmla="*/ 0 h 129"/>
                <a:gd name="T6" fmla="*/ 22 w 74"/>
                <a:gd name="T7" fmla="*/ 0 h 129"/>
                <a:gd name="T8" fmla="*/ 6 w 74"/>
                <a:gd name="T9" fmla="*/ 6 h 129"/>
                <a:gd name="T10" fmla="*/ 0 w 74"/>
                <a:gd name="T11" fmla="*/ 22 h 129"/>
                <a:gd name="T12" fmla="*/ 0 w 74"/>
                <a:gd name="T13" fmla="*/ 69 h 129"/>
                <a:gd name="T14" fmla="*/ 15 w 74"/>
                <a:gd name="T15" fmla="*/ 69 h 129"/>
                <a:gd name="T16" fmla="*/ 15 w 74"/>
                <a:gd name="T17" fmla="*/ 129 h 129"/>
                <a:gd name="T18" fmla="*/ 22 w 74"/>
                <a:gd name="T19" fmla="*/ 129 h 129"/>
                <a:gd name="T20" fmla="*/ 22 w 74"/>
                <a:gd name="T21" fmla="*/ 56 h 129"/>
                <a:gd name="T22" fmla="*/ 15 w 74"/>
                <a:gd name="T23" fmla="*/ 56 h 129"/>
                <a:gd name="T24" fmla="*/ 15 w 74"/>
                <a:gd name="T25" fmla="*/ 63 h 129"/>
                <a:gd name="T26" fmla="*/ 6 w 74"/>
                <a:gd name="T27" fmla="*/ 63 h 129"/>
                <a:gd name="T28" fmla="*/ 6 w 74"/>
                <a:gd name="T29" fmla="*/ 22 h 129"/>
                <a:gd name="T30" fmla="*/ 11 w 74"/>
                <a:gd name="T31" fmla="*/ 11 h 129"/>
                <a:gd name="T32" fmla="*/ 22 w 74"/>
                <a:gd name="T33" fmla="*/ 7 h 129"/>
                <a:gd name="T34" fmla="*/ 52 w 74"/>
                <a:gd name="T35" fmla="*/ 7 h 129"/>
                <a:gd name="T36" fmla="*/ 63 w 74"/>
                <a:gd name="T37" fmla="*/ 11 h 129"/>
                <a:gd name="T38" fmla="*/ 68 w 74"/>
                <a:gd name="T39" fmla="*/ 22 h 129"/>
                <a:gd name="T40" fmla="*/ 68 w 74"/>
                <a:gd name="T41" fmla="*/ 63 h 129"/>
                <a:gd name="T42" fmla="*/ 59 w 74"/>
                <a:gd name="T43" fmla="*/ 63 h 129"/>
                <a:gd name="T44" fmla="*/ 59 w 74"/>
                <a:gd name="T45" fmla="*/ 56 h 129"/>
                <a:gd name="T46" fmla="*/ 53 w 74"/>
                <a:gd name="T47" fmla="*/ 56 h 129"/>
                <a:gd name="T48" fmla="*/ 53 w 74"/>
                <a:gd name="T49" fmla="*/ 129 h 129"/>
                <a:gd name="T50" fmla="*/ 59 w 74"/>
                <a:gd name="T51" fmla="*/ 129 h 129"/>
                <a:gd name="T52" fmla="*/ 59 w 74"/>
                <a:gd name="T53" fmla="*/ 69 h 129"/>
                <a:gd name="T54" fmla="*/ 74 w 74"/>
                <a:gd name="T55" fmla="*/ 69 h 129"/>
                <a:gd name="T56" fmla="*/ 74 w 74"/>
                <a:gd name="T57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129">
                  <a:moveTo>
                    <a:pt x="74" y="22"/>
                  </a:moveTo>
                  <a:cubicBezTo>
                    <a:pt x="74" y="16"/>
                    <a:pt x="72" y="11"/>
                    <a:pt x="68" y="6"/>
                  </a:cubicBezTo>
                  <a:cubicBezTo>
                    <a:pt x="64" y="2"/>
                    <a:pt x="58" y="0"/>
                    <a:pt x="5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0"/>
                    <a:pt x="11" y="2"/>
                    <a:pt x="6" y="6"/>
                  </a:cubicBezTo>
                  <a:cubicBezTo>
                    <a:pt x="2" y="11"/>
                    <a:pt x="0" y="16"/>
                    <a:pt x="0" y="2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18"/>
                    <a:pt x="8" y="14"/>
                    <a:pt x="11" y="11"/>
                  </a:cubicBezTo>
                  <a:cubicBezTo>
                    <a:pt x="14" y="8"/>
                    <a:pt x="18" y="7"/>
                    <a:pt x="2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6" y="7"/>
                    <a:pt x="60" y="8"/>
                    <a:pt x="63" y="11"/>
                  </a:cubicBezTo>
                  <a:cubicBezTo>
                    <a:pt x="66" y="14"/>
                    <a:pt x="68" y="18"/>
                    <a:pt x="68" y="2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4" y="69"/>
                    <a:pt x="74" y="69"/>
                    <a:pt x="74" y="69"/>
                  </a:cubicBezTo>
                  <a:lnTo>
                    <a:pt x="74" y="2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Rectangle 797"/>
            <p:cNvSpPr>
              <a:spLocks noChangeArrowheads="1"/>
            </p:cNvSpPr>
            <p:nvPr/>
          </p:nvSpPr>
          <p:spPr bwMode="auto">
            <a:xfrm>
              <a:off x="1674813" y="1533526"/>
              <a:ext cx="22225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Rectangle 798"/>
            <p:cNvSpPr>
              <a:spLocks noChangeArrowheads="1"/>
            </p:cNvSpPr>
            <p:nvPr/>
          </p:nvSpPr>
          <p:spPr bwMode="auto">
            <a:xfrm>
              <a:off x="1674813" y="1582738"/>
              <a:ext cx="22225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Rectangle 799"/>
            <p:cNvSpPr>
              <a:spLocks noChangeArrowheads="1"/>
            </p:cNvSpPr>
            <p:nvPr/>
          </p:nvSpPr>
          <p:spPr bwMode="auto">
            <a:xfrm>
              <a:off x="1227138" y="1839913"/>
              <a:ext cx="98425" cy="77788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Rectangle 800"/>
            <p:cNvSpPr>
              <a:spLocks noChangeArrowheads="1"/>
            </p:cNvSpPr>
            <p:nvPr/>
          </p:nvSpPr>
          <p:spPr bwMode="auto">
            <a:xfrm>
              <a:off x="1325563" y="1663701"/>
              <a:ext cx="100012" cy="254000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801"/>
            <p:cNvSpPr>
              <a:spLocks noChangeArrowheads="1"/>
            </p:cNvSpPr>
            <p:nvPr/>
          </p:nvSpPr>
          <p:spPr bwMode="auto">
            <a:xfrm>
              <a:off x="1425575" y="1490663"/>
              <a:ext cx="95250" cy="427038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802"/>
            <p:cNvSpPr>
              <a:spLocks/>
            </p:cNvSpPr>
            <p:nvPr/>
          </p:nvSpPr>
          <p:spPr bwMode="auto">
            <a:xfrm>
              <a:off x="1216025" y="1795463"/>
              <a:ext cx="76200" cy="122238"/>
            </a:xfrm>
            <a:custGeom>
              <a:avLst/>
              <a:gdLst>
                <a:gd name="T0" fmla="*/ 16 w 48"/>
                <a:gd name="T1" fmla="*/ 77 h 77"/>
                <a:gd name="T2" fmla="*/ 0 w 48"/>
                <a:gd name="T3" fmla="*/ 77 h 77"/>
                <a:gd name="T4" fmla="*/ 0 w 48"/>
                <a:gd name="T5" fmla="*/ 0 h 77"/>
                <a:gd name="T6" fmla="*/ 48 w 48"/>
                <a:gd name="T7" fmla="*/ 0 h 77"/>
                <a:gd name="T8" fmla="*/ 48 w 48"/>
                <a:gd name="T9" fmla="*/ 14 h 77"/>
                <a:gd name="T10" fmla="*/ 16 w 48"/>
                <a:gd name="T11" fmla="*/ 14 h 77"/>
                <a:gd name="T12" fmla="*/ 16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16" y="77"/>
                  </a:moveTo>
                  <a:lnTo>
                    <a:pt x="0" y="77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16" y="14"/>
                  </a:lnTo>
                  <a:lnTo>
                    <a:pt x="16" y="7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803"/>
            <p:cNvSpPr>
              <a:spLocks/>
            </p:cNvSpPr>
            <p:nvPr/>
          </p:nvSpPr>
          <p:spPr bwMode="auto">
            <a:xfrm>
              <a:off x="1314450" y="1619251"/>
              <a:ext cx="74612" cy="298450"/>
            </a:xfrm>
            <a:custGeom>
              <a:avLst/>
              <a:gdLst>
                <a:gd name="T0" fmla="*/ 14 w 47"/>
                <a:gd name="T1" fmla="*/ 188 h 188"/>
                <a:gd name="T2" fmla="*/ 0 w 47"/>
                <a:gd name="T3" fmla="*/ 188 h 188"/>
                <a:gd name="T4" fmla="*/ 0 w 47"/>
                <a:gd name="T5" fmla="*/ 0 h 188"/>
                <a:gd name="T6" fmla="*/ 47 w 47"/>
                <a:gd name="T7" fmla="*/ 0 h 188"/>
                <a:gd name="T8" fmla="*/ 47 w 47"/>
                <a:gd name="T9" fmla="*/ 14 h 188"/>
                <a:gd name="T10" fmla="*/ 14 w 47"/>
                <a:gd name="T11" fmla="*/ 14 h 188"/>
                <a:gd name="T12" fmla="*/ 14 w 47"/>
                <a:gd name="T1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88">
                  <a:moveTo>
                    <a:pt x="14" y="188"/>
                  </a:moveTo>
                  <a:lnTo>
                    <a:pt x="0" y="188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4" y="14"/>
                  </a:lnTo>
                  <a:lnTo>
                    <a:pt x="14" y="18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804"/>
            <p:cNvSpPr>
              <a:spLocks/>
            </p:cNvSpPr>
            <p:nvPr/>
          </p:nvSpPr>
          <p:spPr bwMode="auto">
            <a:xfrm>
              <a:off x="1411288" y="1441451"/>
              <a:ext cx="109537" cy="476250"/>
            </a:xfrm>
            <a:custGeom>
              <a:avLst/>
              <a:gdLst>
                <a:gd name="T0" fmla="*/ 16 w 69"/>
                <a:gd name="T1" fmla="*/ 300 h 300"/>
                <a:gd name="T2" fmla="*/ 0 w 69"/>
                <a:gd name="T3" fmla="*/ 300 h 300"/>
                <a:gd name="T4" fmla="*/ 0 w 69"/>
                <a:gd name="T5" fmla="*/ 0 h 300"/>
                <a:gd name="T6" fmla="*/ 69 w 69"/>
                <a:gd name="T7" fmla="*/ 0 h 300"/>
                <a:gd name="T8" fmla="*/ 69 w 69"/>
                <a:gd name="T9" fmla="*/ 17 h 300"/>
                <a:gd name="T10" fmla="*/ 16 w 69"/>
                <a:gd name="T11" fmla="*/ 17 h 300"/>
                <a:gd name="T12" fmla="*/ 16 w 69"/>
                <a:gd name="T1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00">
                  <a:moveTo>
                    <a:pt x="16" y="300"/>
                  </a:moveTo>
                  <a:lnTo>
                    <a:pt x="0" y="30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7"/>
                  </a:lnTo>
                  <a:lnTo>
                    <a:pt x="16" y="17"/>
                  </a:lnTo>
                  <a:lnTo>
                    <a:pt x="16" y="30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Line 805"/>
            <p:cNvSpPr>
              <a:spLocks noChangeShapeType="1"/>
            </p:cNvSpPr>
            <p:nvPr/>
          </p:nvSpPr>
          <p:spPr bwMode="auto">
            <a:xfrm>
              <a:off x="1481138" y="1770063"/>
              <a:ext cx="0" cy="2540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Line 806"/>
            <p:cNvSpPr>
              <a:spLocks noChangeShapeType="1"/>
            </p:cNvSpPr>
            <p:nvPr/>
          </p:nvSpPr>
          <p:spPr bwMode="auto">
            <a:xfrm>
              <a:off x="1481138" y="1817688"/>
              <a:ext cx="0" cy="2540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Line 807"/>
            <p:cNvSpPr>
              <a:spLocks noChangeShapeType="1"/>
            </p:cNvSpPr>
            <p:nvPr/>
          </p:nvSpPr>
          <p:spPr bwMode="auto">
            <a:xfrm>
              <a:off x="1481138" y="1870076"/>
              <a:ext cx="0" cy="22225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4" name="Grupa 763"/>
          <p:cNvGrpSpPr>
            <a:grpSpLocks noChangeAspect="1"/>
          </p:cNvGrpSpPr>
          <p:nvPr/>
        </p:nvGrpSpPr>
        <p:grpSpPr>
          <a:xfrm>
            <a:off x="8336104" y="4419381"/>
            <a:ext cx="449858" cy="396934"/>
            <a:chOff x="9390063" y="4324350"/>
            <a:chExt cx="620712" cy="547688"/>
          </a:xfrm>
        </p:grpSpPr>
        <p:sp>
          <p:nvSpPr>
            <p:cNvPr id="105" name="Freeform 2050"/>
            <p:cNvSpPr>
              <a:spLocks/>
            </p:cNvSpPr>
            <p:nvPr/>
          </p:nvSpPr>
          <p:spPr bwMode="auto">
            <a:xfrm>
              <a:off x="9426575" y="4437063"/>
              <a:ext cx="547687" cy="168275"/>
            </a:xfrm>
            <a:custGeom>
              <a:avLst/>
              <a:gdLst>
                <a:gd name="T0" fmla="*/ 0 w 146"/>
                <a:gd name="T1" fmla="*/ 0 h 45"/>
                <a:gd name="T2" fmla="*/ 0 w 146"/>
                <a:gd name="T3" fmla="*/ 33 h 45"/>
                <a:gd name="T4" fmla="*/ 12 w 146"/>
                <a:gd name="T5" fmla="*/ 45 h 45"/>
                <a:gd name="T6" fmla="*/ 24 w 146"/>
                <a:gd name="T7" fmla="*/ 33 h 45"/>
                <a:gd name="T8" fmla="*/ 36 w 146"/>
                <a:gd name="T9" fmla="*/ 45 h 45"/>
                <a:gd name="T10" fmla="*/ 49 w 146"/>
                <a:gd name="T11" fmla="*/ 33 h 45"/>
                <a:gd name="T12" fmla="*/ 61 w 146"/>
                <a:gd name="T13" fmla="*/ 45 h 45"/>
                <a:gd name="T14" fmla="*/ 73 w 146"/>
                <a:gd name="T15" fmla="*/ 33 h 45"/>
                <a:gd name="T16" fmla="*/ 85 w 146"/>
                <a:gd name="T17" fmla="*/ 45 h 45"/>
                <a:gd name="T18" fmla="*/ 97 w 146"/>
                <a:gd name="T19" fmla="*/ 33 h 45"/>
                <a:gd name="T20" fmla="*/ 110 w 146"/>
                <a:gd name="T21" fmla="*/ 45 h 45"/>
                <a:gd name="T22" fmla="*/ 122 w 146"/>
                <a:gd name="T23" fmla="*/ 33 h 45"/>
                <a:gd name="T24" fmla="*/ 134 w 146"/>
                <a:gd name="T25" fmla="*/ 45 h 45"/>
                <a:gd name="T26" fmla="*/ 146 w 146"/>
                <a:gd name="T27" fmla="*/ 33 h 45"/>
                <a:gd name="T28" fmla="*/ 146 w 146"/>
                <a:gd name="T29" fmla="*/ 0 h 45"/>
                <a:gd name="T30" fmla="*/ 0 w 146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45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5" y="45"/>
                    <a:pt x="12" y="45"/>
                  </a:cubicBezTo>
                  <a:cubicBezTo>
                    <a:pt x="19" y="45"/>
                    <a:pt x="24" y="40"/>
                    <a:pt x="24" y="33"/>
                  </a:cubicBezTo>
                  <a:cubicBezTo>
                    <a:pt x="24" y="40"/>
                    <a:pt x="30" y="45"/>
                    <a:pt x="36" y="45"/>
                  </a:cubicBezTo>
                  <a:cubicBezTo>
                    <a:pt x="43" y="45"/>
                    <a:pt x="49" y="40"/>
                    <a:pt x="49" y="33"/>
                  </a:cubicBezTo>
                  <a:cubicBezTo>
                    <a:pt x="49" y="40"/>
                    <a:pt x="54" y="45"/>
                    <a:pt x="61" y="45"/>
                  </a:cubicBezTo>
                  <a:cubicBezTo>
                    <a:pt x="68" y="45"/>
                    <a:pt x="73" y="40"/>
                    <a:pt x="73" y="33"/>
                  </a:cubicBezTo>
                  <a:cubicBezTo>
                    <a:pt x="73" y="40"/>
                    <a:pt x="78" y="45"/>
                    <a:pt x="85" y="45"/>
                  </a:cubicBezTo>
                  <a:cubicBezTo>
                    <a:pt x="92" y="45"/>
                    <a:pt x="97" y="40"/>
                    <a:pt x="97" y="33"/>
                  </a:cubicBezTo>
                  <a:cubicBezTo>
                    <a:pt x="97" y="40"/>
                    <a:pt x="103" y="45"/>
                    <a:pt x="110" y="45"/>
                  </a:cubicBezTo>
                  <a:cubicBezTo>
                    <a:pt x="116" y="45"/>
                    <a:pt x="122" y="40"/>
                    <a:pt x="122" y="33"/>
                  </a:cubicBezTo>
                  <a:cubicBezTo>
                    <a:pt x="122" y="40"/>
                    <a:pt x="127" y="45"/>
                    <a:pt x="134" y="45"/>
                  </a:cubicBezTo>
                  <a:cubicBezTo>
                    <a:pt x="141" y="45"/>
                    <a:pt x="146" y="40"/>
                    <a:pt x="146" y="33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2051"/>
            <p:cNvSpPr>
              <a:spLocks/>
            </p:cNvSpPr>
            <p:nvPr/>
          </p:nvSpPr>
          <p:spPr bwMode="auto">
            <a:xfrm>
              <a:off x="9390063" y="4646613"/>
              <a:ext cx="620712" cy="225425"/>
            </a:xfrm>
            <a:custGeom>
              <a:avLst/>
              <a:gdLst>
                <a:gd name="T0" fmla="*/ 368 w 391"/>
                <a:gd name="T1" fmla="*/ 125 h 142"/>
                <a:gd name="T2" fmla="*/ 368 w 391"/>
                <a:gd name="T3" fmla="*/ 0 h 142"/>
                <a:gd name="T4" fmla="*/ 353 w 391"/>
                <a:gd name="T5" fmla="*/ 0 h 142"/>
                <a:gd name="T6" fmla="*/ 353 w 391"/>
                <a:gd name="T7" fmla="*/ 125 h 142"/>
                <a:gd name="T8" fmla="*/ 37 w 391"/>
                <a:gd name="T9" fmla="*/ 125 h 142"/>
                <a:gd name="T10" fmla="*/ 37 w 391"/>
                <a:gd name="T11" fmla="*/ 0 h 142"/>
                <a:gd name="T12" fmla="*/ 23 w 391"/>
                <a:gd name="T13" fmla="*/ 0 h 142"/>
                <a:gd name="T14" fmla="*/ 23 w 391"/>
                <a:gd name="T15" fmla="*/ 125 h 142"/>
                <a:gd name="T16" fmla="*/ 0 w 391"/>
                <a:gd name="T17" fmla="*/ 125 h 142"/>
                <a:gd name="T18" fmla="*/ 0 w 391"/>
                <a:gd name="T19" fmla="*/ 142 h 142"/>
                <a:gd name="T20" fmla="*/ 391 w 391"/>
                <a:gd name="T21" fmla="*/ 142 h 142"/>
                <a:gd name="T22" fmla="*/ 391 w 391"/>
                <a:gd name="T23" fmla="*/ 125 h 142"/>
                <a:gd name="T24" fmla="*/ 368 w 391"/>
                <a:gd name="T2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142">
                  <a:moveTo>
                    <a:pt x="368" y="125"/>
                  </a:moveTo>
                  <a:lnTo>
                    <a:pt x="368" y="0"/>
                  </a:lnTo>
                  <a:lnTo>
                    <a:pt x="353" y="0"/>
                  </a:lnTo>
                  <a:lnTo>
                    <a:pt x="353" y="125"/>
                  </a:lnTo>
                  <a:lnTo>
                    <a:pt x="37" y="125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23" y="125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391" y="142"/>
                  </a:lnTo>
                  <a:lnTo>
                    <a:pt x="391" y="125"/>
                  </a:lnTo>
                  <a:lnTo>
                    <a:pt x="368" y="12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Rectangle 2052"/>
            <p:cNvSpPr>
              <a:spLocks noChangeArrowheads="1"/>
            </p:cNvSpPr>
            <p:nvPr/>
          </p:nvSpPr>
          <p:spPr bwMode="auto">
            <a:xfrm>
              <a:off x="9513888" y="4657725"/>
              <a:ext cx="100012" cy="203200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2053"/>
            <p:cNvSpPr>
              <a:spLocks noEditPoints="1"/>
            </p:cNvSpPr>
            <p:nvPr/>
          </p:nvSpPr>
          <p:spPr bwMode="auto">
            <a:xfrm>
              <a:off x="9501188" y="4646613"/>
              <a:ext cx="123825" cy="225425"/>
            </a:xfrm>
            <a:custGeom>
              <a:avLst/>
              <a:gdLst>
                <a:gd name="T0" fmla="*/ 78 w 78"/>
                <a:gd name="T1" fmla="*/ 142 h 142"/>
                <a:gd name="T2" fmla="*/ 0 w 78"/>
                <a:gd name="T3" fmla="*/ 142 h 142"/>
                <a:gd name="T4" fmla="*/ 0 w 78"/>
                <a:gd name="T5" fmla="*/ 0 h 142"/>
                <a:gd name="T6" fmla="*/ 78 w 78"/>
                <a:gd name="T7" fmla="*/ 0 h 142"/>
                <a:gd name="T8" fmla="*/ 78 w 78"/>
                <a:gd name="T9" fmla="*/ 142 h 142"/>
                <a:gd name="T10" fmla="*/ 15 w 78"/>
                <a:gd name="T11" fmla="*/ 125 h 142"/>
                <a:gd name="T12" fmla="*/ 62 w 78"/>
                <a:gd name="T13" fmla="*/ 125 h 142"/>
                <a:gd name="T14" fmla="*/ 62 w 78"/>
                <a:gd name="T15" fmla="*/ 17 h 142"/>
                <a:gd name="T16" fmla="*/ 15 w 78"/>
                <a:gd name="T17" fmla="*/ 17 h 142"/>
                <a:gd name="T18" fmla="*/ 15 w 78"/>
                <a:gd name="T19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42">
                  <a:moveTo>
                    <a:pt x="78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42"/>
                  </a:lnTo>
                  <a:close/>
                  <a:moveTo>
                    <a:pt x="15" y="125"/>
                  </a:moveTo>
                  <a:lnTo>
                    <a:pt x="62" y="125"/>
                  </a:lnTo>
                  <a:lnTo>
                    <a:pt x="62" y="17"/>
                  </a:lnTo>
                  <a:lnTo>
                    <a:pt x="15" y="17"/>
                  </a:lnTo>
                  <a:lnTo>
                    <a:pt x="15" y="12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Rectangle 2054"/>
            <p:cNvSpPr>
              <a:spLocks noChangeArrowheads="1"/>
            </p:cNvSpPr>
            <p:nvPr/>
          </p:nvSpPr>
          <p:spPr bwMode="auto">
            <a:xfrm>
              <a:off x="9513888" y="4748213"/>
              <a:ext cx="100012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Rectangle 2055"/>
            <p:cNvSpPr>
              <a:spLocks noChangeArrowheads="1"/>
            </p:cNvSpPr>
            <p:nvPr/>
          </p:nvSpPr>
          <p:spPr bwMode="auto">
            <a:xfrm>
              <a:off x="9688513" y="4657725"/>
              <a:ext cx="198437" cy="101600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2056"/>
            <p:cNvSpPr>
              <a:spLocks noEditPoints="1"/>
            </p:cNvSpPr>
            <p:nvPr/>
          </p:nvSpPr>
          <p:spPr bwMode="auto">
            <a:xfrm>
              <a:off x="9674225" y="4646613"/>
              <a:ext cx="223837" cy="123825"/>
            </a:xfrm>
            <a:custGeom>
              <a:avLst/>
              <a:gdLst>
                <a:gd name="T0" fmla="*/ 141 w 141"/>
                <a:gd name="T1" fmla="*/ 78 h 78"/>
                <a:gd name="T2" fmla="*/ 0 w 141"/>
                <a:gd name="T3" fmla="*/ 78 h 78"/>
                <a:gd name="T4" fmla="*/ 0 w 141"/>
                <a:gd name="T5" fmla="*/ 0 h 78"/>
                <a:gd name="T6" fmla="*/ 141 w 141"/>
                <a:gd name="T7" fmla="*/ 0 h 78"/>
                <a:gd name="T8" fmla="*/ 141 w 141"/>
                <a:gd name="T9" fmla="*/ 78 h 78"/>
                <a:gd name="T10" fmla="*/ 16 w 141"/>
                <a:gd name="T11" fmla="*/ 64 h 78"/>
                <a:gd name="T12" fmla="*/ 127 w 141"/>
                <a:gd name="T13" fmla="*/ 64 h 78"/>
                <a:gd name="T14" fmla="*/ 127 w 141"/>
                <a:gd name="T15" fmla="*/ 17 h 78"/>
                <a:gd name="T16" fmla="*/ 16 w 141"/>
                <a:gd name="T17" fmla="*/ 17 h 78"/>
                <a:gd name="T18" fmla="*/ 16 w 141"/>
                <a:gd name="T19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78">
                  <a:moveTo>
                    <a:pt x="141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141" y="0"/>
                  </a:lnTo>
                  <a:lnTo>
                    <a:pt x="141" y="78"/>
                  </a:lnTo>
                  <a:close/>
                  <a:moveTo>
                    <a:pt x="16" y="64"/>
                  </a:moveTo>
                  <a:lnTo>
                    <a:pt x="127" y="64"/>
                  </a:lnTo>
                  <a:lnTo>
                    <a:pt x="127" y="17"/>
                  </a:lnTo>
                  <a:lnTo>
                    <a:pt x="16" y="17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Rectangle 2057"/>
            <p:cNvSpPr>
              <a:spLocks noChangeArrowheads="1"/>
            </p:cNvSpPr>
            <p:nvPr/>
          </p:nvSpPr>
          <p:spPr bwMode="auto">
            <a:xfrm>
              <a:off x="9775825" y="4657725"/>
              <a:ext cx="25400" cy="1016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2058"/>
            <p:cNvSpPr>
              <a:spLocks noEditPoints="1"/>
            </p:cNvSpPr>
            <p:nvPr/>
          </p:nvSpPr>
          <p:spPr bwMode="auto">
            <a:xfrm>
              <a:off x="9390063" y="4324350"/>
              <a:ext cx="620712" cy="123825"/>
            </a:xfrm>
            <a:custGeom>
              <a:avLst/>
              <a:gdLst>
                <a:gd name="T0" fmla="*/ 163 w 166"/>
                <a:gd name="T1" fmla="*/ 16 h 33"/>
                <a:gd name="T2" fmla="*/ 156 w 166"/>
                <a:gd name="T3" fmla="*/ 13 h 33"/>
                <a:gd name="T4" fmla="*/ 123 w 166"/>
                <a:gd name="T5" fmla="*/ 13 h 33"/>
                <a:gd name="T6" fmla="*/ 123 w 166"/>
                <a:gd name="T7" fmla="*/ 0 h 33"/>
                <a:gd name="T8" fmla="*/ 43 w 166"/>
                <a:gd name="T9" fmla="*/ 0 h 33"/>
                <a:gd name="T10" fmla="*/ 43 w 166"/>
                <a:gd name="T11" fmla="*/ 13 h 33"/>
                <a:gd name="T12" fmla="*/ 10 w 166"/>
                <a:gd name="T13" fmla="*/ 13 h 33"/>
                <a:gd name="T14" fmla="*/ 3 w 166"/>
                <a:gd name="T15" fmla="*/ 16 h 33"/>
                <a:gd name="T16" fmla="*/ 0 w 166"/>
                <a:gd name="T17" fmla="*/ 23 h 33"/>
                <a:gd name="T18" fmla="*/ 3 w 166"/>
                <a:gd name="T19" fmla="*/ 30 h 33"/>
                <a:gd name="T20" fmla="*/ 10 w 166"/>
                <a:gd name="T21" fmla="*/ 33 h 33"/>
                <a:gd name="T22" fmla="*/ 43 w 166"/>
                <a:gd name="T23" fmla="*/ 33 h 33"/>
                <a:gd name="T24" fmla="*/ 46 w 166"/>
                <a:gd name="T25" fmla="*/ 33 h 33"/>
                <a:gd name="T26" fmla="*/ 120 w 166"/>
                <a:gd name="T27" fmla="*/ 33 h 33"/>
                <a:gd name="T28" fmla="*/ 123 w 166"/>
                <a:gd name="T29" fmla="*/ 33 h 33"/>
                <a:gd name="T30" fmla="*/ 156 w 166"/>
                <a:gd name="T31" fmla="*/ 33 h 33"/>
                <a:gd name="T32" fmla="*/ 163 w 166"/>
                <a:gd name="T33" fmla="*/ 30 h 33"/>
                <a:gd name="T34" fmla="*/ 166 w 166"/>
                <a:gd name="T35" fmla="*/ 23 h 33"/>
                <a:gd name="T36" fmla="*/ 163 w 166"/>
                <a:gd name="T37" fmla="*/ 16 h 33"/>
                <a:gd name="T38" fmla="*/ 10 w 166"/>
                <a:gd name="T39" fmla="*/ 26 h 33"/>
                <a:gd name="T40" fmla="*/ 7 w 166"/>
                <a:gd name="T41" fmla="*/ 25 h 33"/>
                <a:gd name="T42" fmla="*/ 6 w 166"/>
                <a:gd name="T43" fmla="*/ 23 h 33"/>
                <a:gd name="T44" fmla="*/ 7 w 166"/>
                <a:gd name="T45" fmla="*/ 21 h 33"/>
                <a:gd name="T46" fmla="*/ 10 w 166"/>
                <a:gd name="T47" fmla="*/ 20 h 33"/>
                <a:gd name="T48" fmla="*/ 43 w 166"/>
                <a:gd name="T49" fmla="*/ 20 h 33"/>
                <a:gd name="T50" fmla="*/ 43 w 166"/>
                <a:gd name="T51" fmla="*/ 26 h 33"/>
                <a:gd name="T52" fmla="*/ 10 w 166"/>
                <a:gd name="T53" fmla="*/ 26 h 33"/>
                <a:gd name="T54" fmla="*/ 116 w 166"/>
                <a:gd name="T55" fmla="*/ 26 h 33"/>
                <a:gd name="T56" fmla="*/ 50 w 166"/>
                <a:gd name="T57" fmla="*/ 26 h 33"/>
                <a:gd name="T58" fmla="*/ 50 w 166"/>
                <a:gd name="T59" fmla="*/ 6 h 33"/>
                <a:gd name="T60" fmla="*/ 116 w 166"/>
                <a:gd name="T61" fmla="*/ 6 h 33"/>
                <a:gd name="T62" fmla="*/ 116 w 166"/>
                <a:gd name="T63" fmla="*/ 26 h 33"/>
                <a:gd name="T64" fmla="*/ 159 w 166"/>
                <a:gd name="T65" fmla="*/ 25 h 33"/>
                <a:gd name="T66" fmla="*/ 156 w 166"/>
                <a:gd name="T67" fmla="*/ 26 h 33"/>
                <a:gd name="T68" fmla="*/ 123 w 166"/>
                <a:gd name="T69" fmla="*/ 26 h 33"/>
                <a:gd name="T70" fmla="*/ 123 w 166"/>
                <a:gd name="T71" fmla="*/ 20 h 33"/>
                <a:gd name="T72" fmla="*/ 156 w 166"/>
                <a:gd name="T73" fmla="*/ 20 h 33"/>
                <a:gd name="T74" fmla="*/ 159 w 166"/>
                <a:gd name="T75" fmla="*/ 21 h 33"/>
                <a:gd name="T76" fmla="*/ 160 w 166"/>
                <a:gd name="T77" fmla="*/ 23 h 33"/>
                <a:gd name="T78" fmla="*/ 159 w 166"/>
                <a:gd name="T7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33">
                  <a:moveTo>
                    <a:pt x="163" y="16"/>
                  </a:moveTo>
                  <a:cubicBezTo>
                    <a:pt x="162" y="14"/>
                    <a:pt x="159" y="13"/>
                    <a:pt x="156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7" y="13"/>
                    <a:pt x="4" y="14"/>
                    <a:pt x="3" y="16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6"/>
                    <a:pt x="1" y="28"/>
                    <a:pt x="3" y="30"/>
                  </a:cubicBezTo>
                  <a:cubicBezTo>
                    <a:pt x="4" y="32"/>
                    <a:pt x="7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3"/>
                    <a:pt x="162" y="32"/>
                    <a:pt x="163" y="30"/>
                  </a:cubicBezTo>
                  <a:cubicBezTo>
                    <a:pt x="165" y="28"/>
                    <a:pt x="166" y="26"/>
                    <a:pt x="166" y="23"/>
                  </a:cubicBezTo>
                  <a:cubicBezTo>
                    <a:pt x="166" y="20"/>
                    <a:pt x="165" y="18"/>
                    <a:pt x="163" y="16"/>
                  </a:cubicBezTo>
                  <a:close/>
                  <a:moveTo>
                    <a:pt x="10" y="26"/>
                  </a:moveTo>
                  <a:cubicBezTo>
                    <a:pt x="9" y="26"/>
                    <a:pt x="8" y="26"/>
                    <a:pt x="7" y="25"/>
                  </a:cubicBezTo>
                  <a:cubicBezTo>
                    <a:pt x="7" y="25"/>
                    <a:pt x="6" y="24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6"/>
                    <a:pt x="43" y="26"/>
                    <a:pt x="43" y="26"/>
                  </a:cubicBezTo>
                  <a:lnTo>
                    <a:pt x="10" y="26"/>
                  </a:lnTo>
                  <a:close/>
                  <a:moveTo>
                    <a:pt x="116" y="26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116" y="6"/>
                    <a:pt x="116" y="6"/>
                    <a:pt x="116" y="6"/>
                  </a:cubicBezTo>
                  <a:lnTo>
                    <a:pt x="116" y="26"/>
                  </a:lnTo>
                  <a:close/>
                  <a:moveTo>
                    <a:pt x="159" y="25"/>
                  </a:moveTo>
                  <a:cubicBezTo>
                    <a:pt x="158" y="26"/>
                    <a:pt x="157" y="26"/>
                    <a:pt x="156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7" y="20"/>
                    <a:pt x="158" y="20"/>
                    <a:pt x="159" y="21"/>
                  </a:cubicBezTo>
                  <a:cubicBezTo>
                    <a:pt x="159" y="21"/>
                    <a:pt x="160" y="22"/>
                    <a:pt x="160" y="23"/>
                  </a:cubicBezTo>
                  <a:cubicBezTo>
                    <a:pt x="160" y="24"/>
                    <a:pt x="159" y="25"/>
                    <a:pt x="159" y="2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4" name="Grupa 818"/>
          <p:cNvGrpSpPr>
            <a:grpSpLocks noChangeAspect="1"/>
          </p:cNvGrpSpPr>
          <p:nvPr/>
        </p:nvGrpSpPr>
        <p:grpSpPr>
          <a:xfrm>
            <a:off x="4493117" y="3508172"/>
            <a:ext cx="484330" cy="493134"/>
            <a:chOff x="3894709" y="5217710"/>
            <a:chExt cx="700457" cy="713189"/>
          </a:xfrm>
        </p:grpSpPr>
        <p:sp>
          <p:nvSpPr>
            <p:cNvPr id="115" name="Rectangle 1189"/>
            <p:cNvSpPr>
              <a:spLocks noChangeArrowheads="1"/>
            </p:cNvSpPr>
            <p:nvPr/>
          </p:nvSpPr>
          <p:spPr bwMode="auto">
            <a:xfrm>
              <a:off x="3920180" y="5829015"/>
              <a:ext cx="25471" cy="6368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Rectangle 1190"/>
            <p:cNvSpPr>
              <a:spLocks noChangeArrowheads="1"/>
            </p:cNvSpPr>
            <p:nvPr/>
          </p:nvSpPr>
          <p:spPr bwMode="auto">
            <a:xfrm>
              <a:off x="3971122" y="5841746"/>
              <a:ext cx="12740" cy="5094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Rectangle 1191"/>
            <p:cNvSpPr>
              <a:spLocks noChangeArrowheads="1"/>
            </p:cNvSpPr>
            <p:nvPr/>
          </p:nvSpPr>
          <p:spPr bwMode="auto">
            <a:xfrm>
              <a:off x="4009325" y="5765333"/>
              <a:ext cx="25471" cy="12735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Rectangle 1192"/>
            <p:cNvSpPr>
              <a:spLocks noChangeArrowheads="1"/>
            </p:cNvSpPr>
            <p:nvPr/>
          </p:nvSpPr>
          <p:spPr bwMode="auto">
            <a:xfrm>
              <a:off x="4060267" y="5803544"/>
              <a:ext cx="12740" cy="8915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Rectangle 1193"/>
            <p:cNvSpPr>
              <a:spLocks noChangeArrowheads="1"/>
            </p:cNvSpPr>
            <p:nvPr/>
          </p:nvSpPr>
          <p:spPr bwMode="auto">
            <a:xfrm>
              <a:off x="4098477" y="5752602"/>
              <a:ext cx="25471" cy="14009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Rectangle 1194"/>
            <p:cNvSpPr>
              <a:spLocks noChangeArrowheads="1"/>
            </p:cNvSpPr>
            <p:nvPr/>
          </p:nvSpPr>
          <p:spPr bwMode="auto">
            <a:xfrm>
              <a:off x="4149419" y="5727131"/>
              <a:ext cx="12740" cy="165566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Rectangle 1195"/>
            <p:cNvSpPr>
              <a:spLocks noChangeArrowheads="1"/>
            </p:cNvSpPr>
            <p:nvPr/>
          </p:nvSpPr>
          <p:spPr bwMode="auto">
            <a:xfrm>
              <a:off x="4314977" y="5765333"/>
              <a:ext cx="25471" cy="12735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Rectangle 1196"/>
            <p:cNvSpPr>
              <a:spLocks noChangeArrowheads="1"/>
            </p:cNvSpPr>
            <p:nvPr/>
          </p:nvSpPr>
          <p:spPr bwMode="auto">
            <a:xfrm>
              <a:off x="4365919" y="5803544"/>
              <a:ext cx="25471" cy="8915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Rectangle 1197"/>
            <p:cNvSpPr>
              <a:spLocks noChangeArrowheads="1"/>
            </p:cNvSpPr>
            <p:nvPr/>
          </p:nvSpPr>
          <p:spPr bwMode="auto">
            <a:xfrm>
              <a:off x="4404130" y="5739862"/>
              <a:ext cx="25471" cy="152826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Rectangle 1198"/>
            <p:cNvSpPr>
              <a:spLocks noChangeArrowheads="1"/>
            </p:cNvSpPr>
            <p:nvPr/>
          </p:nvSpPr>
          <p:spPr bwMode="auto">
            <a:xfrm>
              <a:off x="4455072" y="5778073"/>
              <a:ext cx="12740" cy="114624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Rectangle 1199"/>
            <p:cNvSpPr>
              <a:spLocks noChangeArrowheads="1"/>
            </p:cNvSpPr>
            <p:nvPr/>
          </p:nvSpPr>
          <p:spPr bwMode="auto">
            <a:xfrm>
              <a:off x="4493274" y="5688920"/>
              <a:ext cx="25471" cy="20376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Rectangle 1200"/>
            <p:cNvSpPr>
              <a:spLocks noChangeArrowheads="1"/>
            </p:cNvSpPr>
            <p:nvPr/>
          </p:nvSpPr>
          <p:spPr bwMode="auto">
            <a:xfrm>
              <a:off x="4544216" y="5714391"/>
              <a:ext cx="12740" cy="178297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Rectangle 1201"/>
            <p:cNvSpPr>
              <a:spLocks noChangeArrowheads="1"/>
            </p:cNvSpPr>
            <p:nvPr/>
          </p:nvSpPr>
          <p:spPr bwMode="auto">
            <a:xfrm>
              <a:off x="3920180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Rectangle 1202"/>
            <p:cNvSpPr>
              <a:spLocks noChangeArrowheads="1"/>
            </p:cNvSpPr>
            <p:nvPr/>
          </p:nvSpPr>
          <p:spPr bwMode="auto">
            <a:xfrm>
              <a:off x="3971122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Rectangle 1203"/>
            <p:cNvSpPr>
              <a:spLocks noChangeArrowheads="1"/>
            </p:cNvSpPr>
            <p:nvPr/>
          </p:nvSpPr>
          <p:spPr bwMode="auto">
            <a:xfrm>
              <a:off x="4009325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Rectangle 1204"/>
            <p:cNvSpPr>
              <a:spLocks noChangeArrowheads="1"/>
            </p:cNvSpPr>
            <p:nvPr/>
          </p:nvSpPr>
          <p:spPr bwMode="auto">
            <a:xfrm>
              <a:off x="4060267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Rectangle 1205"/>
            <p:cNvSpPr>
              <a:spLocks noChangeArrowheads="1"/>
            </p:cNvSpPr>
            <p:nvPr/>
          </p:nvSpPr>
          <p:spPr bwMode="auto">
            <a:xfrm>
              <a:off x="4098477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Rectangle 1206"/>
            <p:cNvSpPr>
              <a:spLocks noChangeArrowheads="1"/>
            </p:cNvSpPr>
            <p:nvPr/>
          </p:nvSpPr>
          <p:spPr bwMode="auto">
            <a:xfrm>
              <a:off x="4149419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Rectangle 1207"/>
            <p:cNvSpPr>
              <a:spLocks noChangeArrowheads="1"/>
            </p:cNvSpPr>
            <p:nvPr/>
          </p:nvSpPr>
          <p:spPr bwMode="auto">
            <a:xfrm>
              <a:off x="4314977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Rectangle 1208"/>
            <p:cNvSpPr>
              <a:spLocks noChangeArrowheads="1"/>
            </p:cNvSpPr>
            <p:nvPr/>
          </p:nvSpPr>
          <p:spPr bwMode="auto">
            <a:xfrm>
              <a:off x="4365919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Rectangle 1209"/>
            <p:cNvSpPr>
              <a:spLocks noChangeArrowheads="1"/>
            </p:cNvSpPr>
            <p:nvPr/>
          </p:nvSpPr>
          <p:spPr bwMode="auto">
            <a:xfrm>
              <a:off x="4404130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Rectangle 1210"/>
            <p:cNvSpPr>
              <a:spLocks noChangeArrowheads="1"/>
            </p:cNvSpPr>
            <p:nvPr/>
          </p:nvSpPr>
          <p:spPr bwMode="auto">
            <a:xfrm>
              <a:off x="4455072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Rectangle 1211"/>
            <p:cNvSpPr>
              <a:spLocks noChangeArrowheads="1"/>
            </p:cNvSpPr>
            <p:nvPr/>
          </p:nvSpPr>
          <p:spPr bwMode="auto">
            <a:xfrm>
              <a:off x="4493274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Rectangle 1212"/>
            <p:cNvSpPr>
              <a:spLocks noChangeArrowheads="1"/>
            </p:cNvSpPr>
            <p:nvPr/>
          </p:nvSpPr>
          <p:spPr bwMode="auto">
            <a:xfrm>
              <a:off x="4544216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Freeform 1213"/>
            <p:cNvSpPr>
              <a:spLocks/>
            </p:cNvSpPr>
            <p:nvPr/>
          </p:nvSpPr>
          <p:spPr bwMode="auto">
            <a:xfrm>
              <a:off x="4200361" y="5650718"/>
              <a:ext cx="89153" cy="267450"/>
            </a:xfrm>
            <a:custGeom>
              <a:avLst/>
              <a:gdLst>
                <a:gd name="T0" fmla="*/ 0 w 23"/>
                <a:gd name="T1" fmla="*/ 0 h 72"/>
                <a:gd name="T2" fmla="*/ 0 w 23"/>
                <a:gd name="T3" fmla="*/ 60 h 72"/>
                <a:gd name="T4" fmla="*/ 4 w 23"/>
                <a:gd name="T5" fmla="*/ 68 h 72"/>
                <a:gd name="T6" fmla="*/ 12 w 23"/>
                <a:gd name="T7" fmla="*/ 72 h 72"/>
                <a:gd name="T8" fmla="*/ 20 w 23"/>
                <a:gd name="T9" fmla="*/ 68 h 72"/>
                <a:gd name="T10" fmla="*/ 23 w 23"/>
                <a:gd name="T11" fmla="*/ 60 h 72"/>
                <a:gd name="T12" fmla="*/ 23 w 23"/>
                <a:gd name="T13" fmla="*/ 0 h 72"/>
                <a:gd name="T14" fmla="*/ 0 w 2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1" y="66"/>
                    <a:pt x="4" y="68"/>
                  </a:cubicBezTo>
                  <a:cubicBezTo>
                    <a:pt x="6" y="70"/>
                    <a:pt x="9" y="72"/>
                    <a:pt x="12" y="72"/>
                  </a:cubicBezTo>
                  <a:cubicBezTo>
                    <a:pt x="15" y="72"/>
                    <a:pt x="18" y="70"/>
                    <a:pt x="20" y="68"/>
                  </a:cubicBezTo>
                  <a:cubicBezTo>
                    <a:pt x="22" y="66"/>
                    <a:pt x="23" y="63"/>
                    <a:pt x="23" y="6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Freeform 1214"/>
            <p:cNvSpPr>
              <a:spLocks noEditPoints="1"/>
            </p:cNvSpPr>
            <p:nvPr/>
          </p:nvSpPr>
          <p:spPr bwMode="auto">
            <a:xfrm>
              <a:off x="3894709" y="5217710"/>
              <a:ext cx="700457" cy="713189"/>
            </a:xfrm>
            <a:custGeom>
              <a:avLst/>
              <a:gdLst>
                <a:gd name="T0" fmla="*/ 164 w 184"/>
                <a:gd name="T1" fmla="*/ 78 h 184"/>
                <a:gd name="T2" fmla="*/ 164 w 184"/>
                <a:gd name="T3" fmla="*/ 84 h 184"/>
                <a:gd name="T4" fmla="*/ 174 w 184"/>
                <a:gd name="T5" fmla="*/ 84 h 184"/>
                <a:gd name="T6" fmla="*/ 152 w 184"/>
                <a:gd name="T7" fmla="*/ 106 h 184"/>
                <a:gd name="T8" fmla="*/ 128 w 184"/>
                <a:gd name="T9" fmla="*/ 82 h 184"/>
                <a:gd name="T10" fmla="*/ 141 w 184"/>
                <a:gd name="T11" fmla="*/ 49 h 184"/>
                <a:gd name="T12" fmla="*/ 92 w 184"/>
                <a:gd name="T13" fmla="*/ 0 h 184"/>
                <a:gd name="T14" fmla="*/ 43 w 184"/>
                <a:gd name="T15" fmla="*/ 49 h 184"/>
                <a:gd name="T16" fmla="*/ 55 w 184"/>
                <a:gd name="T17" fmla="*/ 82 h 184"/>
                <a:gd name="T18" fmla="*/ 31 w 184"/>
                <a:gd name="T19" fmla="*/ 106 h 184"/>
                <a:gd name="T20" fmla="*/ 4 w 184"/>
                <a:gd name="T21" fmla="*/ 79 h 184"/>
                <a:gd name="T22" fmla="*/ 0 w 184"/>
                <a:gd name="T23" fmla="*/ 83 h 184"/>
                <a:gd name="T24" fmla="*/ 31 w 184"/>
                <a:gd name="T25" fmla="*/ 114 h 184"/>
                <a:gd name="T26" fmla="*/ 59 w 184"/>
                <a:gd name="T27" fmla="*/ 86 h 184"/>
                <a:gd name="T28" fmla="*/ 69 w 184"/>
                <a:gd name="T29" fmla="*/ 92 h 184"/>
                <a:gd name="T30" fmla="*/ 69 w 184"/>
                <a:gd name="T31" fmla="*/ 107 h 184"/>
                <a:gd name="T32" fmla="*/ 70 w 184"/>
                <a:gd name="T33" fmla="*/ 111 h 184"/>
                <a:gd name="T34" fmla="*/ 74 w 184"/>
                <a:gd name="T35" fmla="*/ 112 h 184"/>
                <a:gd name="T36" fmla="*/ 77 w 184"/>
                <a:gd name="T37" fmla="*/ 112 h 184"/>
                <a:gd name="T38" fmla="*/ 77 w 184"/>
                <a:gd name="T39" fmla="*/ 170 h 184"/>
                <a:gd name="T40" fmla="*/ 82 w 184"/>
                <a:gd name="T41" fmla="*/ 180 h 184"/>
                <a:gd name="T42" fmla="*/ 92 w 184"/>
                <a:gd name="T43" fmla="*/ 184 h 184"/>
                <a:gd name="T44" fmla="*/ 102 w 184"/>
                <a:gd name="T45" fmla="*/ 180 h 184"/>
                <a:gd name="T46" fmla="*/ 106 w 184"/>
                <a:gd name="T47" fmla="*/ 170 h 184"/>
                <a:gd name="T48" fmla="*/ 106 w 184"/>
                <a:gd name="T49" fmla="*/ 112 h 184"/>
                <a:gd name="T50" fmla="*/ 109 w 184"/>
                <a:gd name="T51" fmla="*/ 112 h 184"/>
                <a:gd name="T52" fmla="*/ 113 w 184"/>
                <a:gd name="T53" fmla="*/ 111 h 184"/>
                <a:gd name="T54" fmla="*/ 115 w 184"/>
                <a:gd name="T55" fmla="*/ 107 h 184"/>
                <a:gd name="T56" fmla="*/ 115 w 184"/>
                <a:gd name="T57" fmla="*/ 92 h 184"/>
                <a:gd name="T58" fmla="*/ 124 w 184"/>
                <a:gd name="T59" fmla="*/ 86 h 184"/>
                <a:gd name="T60" fmla="*/ 152 w 184"/>
                <a:gd name="T61" fmla="*/ 114 h 184"/>
                <a:gd name="T62" fmla="*/ 178 w 184"/>
                <a:gd name="T63" fmla="*/ 88 h 184"/>
                <a:gd name="T64" fmla="*/ 178 w 184"/>
                <a:gd name="T65" fmla="*/ 98 h 184"/>
                <a:gd name="T66" fmla="*/ 184 w 184"/>
                <a:gd name="T67" fmla="*/ 98 h 184"/>
                <a:gd name="T68" fmla="*/ 184 w 184"/>
                <a:gd name="T69" fmla="*/ 78 h 184"/>
                <a:gd name="T70" fmla="*/ 164 w 184"/>
                <a:gd name="T71" fmla="*/ 78 h 184"/>
                <a:gd name="T72" fmla="*/ 100 w 184"/>
                <a:gd name="T73" fmla="*/ 170 h 184"/>
                <a:gd name="T74" fmla="*/ 98 w 184"/>
                <a:gd name="T75" fmla="*/ 176 h 184"/>
                <a:gd name="T76" fmla="*/ 92 w 184"/>
                <a:gd name="T77" fmla="*/ 179 h 184"/>
                <a:gd name="T78" fmla="*/ 86 w 184"/>
                <a:gd name="T79" fmla="*/ 176 h 184"/>
                <a:gd name="T80" fmla="*/ 83 w 184"/>
                <a:gd name="T81" fmla="*/ 170 h 184"/>
                <a:gd name="T82" fmla="*/ 83 w 184"/>
                <a:gd name="T83" fmla="*/ 112 h 184"/>
                <a:gd name="T84" fmla="*/ 100 w 184"/>
                <a:gd name="T85" fmla="*/ 112 h 184"/>
                <a:gd name="T86" fmla="*/ 100 w 184"/>
                <a:gd name="T87" fmla="*/ 170 h 184"/>
                <a:gd name="T88" fmla="*/ 109 w 184"/>
                <a:gd name="T89" fmla="*/ 107 h 184"/>
                <a:gd name="T90" fmla="*/ 74 w 184"/>
                <a:gd name="T91" fmla="*/ 107 h 184"/>
                <a:gd name="T92" fmla="*/ 74 w 184"/>
                <a:gd name="T93" fmla="*/ 95 h 184"/>
                <a:gd name="T94" fmla="*/ 92 w 184"/>
                <a:gd name="T95" fmla="*/ 98 h 184"/>
                <a:gd name="T96" fmla="*/ 109 w 184"/>
                <a:gd name="T97" fmla="*/ 95 h 184"/>
                <a:gd name="T98" fmla="*/ 109 w 184"/>
                <a:gd name="T99" fmla="*/ 107 h 184"/>
                <a:gd name="T100" fmla="*/ 92 w 184"/>
                <a:gd name="T101" fmla="*/ 92 h 184"/>
                <a:gd name="T102" fmla="*/ 49 w 184"/>
                <a:gd name="T103" fmla="*/ 49 h 184"/>
                <a:gd name="T104" fmla="*/ 92 w 184"/>
                <a:gd name="T105" fmla="*/ 6 h 184"/>
                <a:gd name="T106" fmla="*/ 135 w 184"/>
                <a:gd name="T107" fmla="*/ 49 h 184"/>
                <a:gd name="T108" fmla="*/ 92 w 184"/>
                <a:gd name="T10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" h="184">
                  <a:moveTo>
                    <a:pt x="164" y="78"/>
                  </a:moveTo>
                  <a:cubicBezTo>
                    <a:pt x="164" y="84"/>
                    <a:pt x="164" y="84"/>
                    <a:pt x="16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6" y="73"/>
                    <a:pt x="141" y="62"/>
                    <a:pt x="141" y="49"/>
                  </a:cubicBezTo>
                  <a:cubicBezTo>
                    <a:pt x="141" y="22"/>
                    <a:pt x="119" y="0"/>
                    <a:pt x="92" y="0"/>
                  </a:cubicBezTo>
                  <a:cubicBezTo>
                    <a:pt x="65" y="0"/>
                    <a:pt x="43" y="22"/>
                    <a:pt x="43" y="49"/>
                  </a:cubicBezTo>
                  <a:cubicBezTo>
                    <a:pt x="43" y="62"/>
                    <a:pt x="47" y="73"/>
                    <a:pt x="55" y="8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2" y="88"/>
                    <a:pt x="65" y="90"/>
                    <a:pt x="69" y="92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8"/>
                    <a:pt x="69" y="110"/>
                    <a:pt x="70" y="111"/>
                  </a:cubicBezTo>
                  <a:cubicBezTo>
                    <a:pt x="71" y="112"/>
                    <a:pt x="73" y="112"/>
                    <a:pt x="74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4"/>
                    <a:pt x="79" y="178"/>
                    <a:pt x="82" y="180"/>
                  </a:cubicBezTo>
                  <a:cubicBezTo>
                    <a:pt x="84" y="183"/>
                    <a:pt x="88" y="184"/>
                    <a:pt x="92" y="184"/>
                  </a:cubicBezTo>
                  <a:cubicBezTo>
                    <a:pt x="96" y="184"/>
                    <a:pt x="99" y="183"/>
                    <a:pt x="102" y="180"/>
                  </a:cubicBezTo>
                  <a:cubicBezTo>
                    <a:pt x="105" y="178"/>
                    <a:pt x="106" y="174"/>
                    <a:pt x="106" y="170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11" y="112"/>
                    <a:pt x="112" y="112"/>
                    <a:pt x="113" y="111"/>
                  </a:cubicBezTo>
                  <a:cubicBezTo>
                    <a:pt x="114" y="110"/>
                    <a:pt x="115" y="108"/>
                    <a:pt x="115" y="107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8" y="90"/>
                    <a:pt x="121" y="88"/>
                    <a:pt x="124" y="86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78"/>
                    <a:pt x="184" y="78"/>
                    <a:pt x="184" y="78"/>
                  </a:cubicBezTo>
                  <a:lnTo>
                    <a:pt x="164" y="78"/>
                  </a:lnTo>
                  <a:close/>
                  <a:moveTo>
                    <a:pt x="100" y="170"/>
                  </a:moveTo>
                  <a:cubicBezTo>
                    <a:pt x="100" y="172"/>
                    <a:pt x="99" y="175"/>
                    <a:pt x="98" y="176"/>
                  </a:cubicBezTo>
                  <a:cubicBezTo>
                    <a:pt x="96" y="178"/>
                    <a:pt x="94" y="179"/>
                    <a:pt x="92" y="179"/>
                  </a:cubicBezTo>
                  <a:cubicBezTo>
                    <a:pt x="89" y="179"/>
                    <a:pt x="87" y="178"/>
                    <a:pt x="86" y="176"/>
                  </a:cubicBezTo>
                  <a:cubicBezTo>
                    <a:pt x="84" y="175"/>
                    <a:pt x="83" y="172"/>
                    <a:pt x="83" y="170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00" y="112"/>
                    <a:pt x="100" y="112"/>
                    <a:pt x="100" y="112"/>
                  </a:cubicBezTo>
                  <a:lnTo>
                    <a:pt x="100" y="170"/>
                  </a:lnTo>
                  <a:close/>
                  <a:moveTo>
                    <a:pt x="109" y="107"/>
                  </a:moveTo>
                  <a:cubicBezTo>
                    <a:pt x="74" y="107"/>
                    <a:pt x="74" y="107"/>
                    <a:pt x="74" y="107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80" y="97"/>
                    <a:pt x="86" y="98"/>
                    <a:pt x="92" y="98"/>
                  </a:cubicBezTo>
                  <a:cubicBezTo>
                    <a:pt x="98" y="98"/>
                    <a:pt x="104" y="97"/>
                    <a:pt x="109" y="95"/>
                  </a:cubicBezTo>
                  <a:lnTo>
                    <a:pt x="109" y="107"/>
                  </a:lnTo>
                  <a:close/>
                  <a:moveTo>
                    <a:pt x="92" y="92"/>
                  </a:moveTo>
                  <a:cubicBezTo>
                    <a:pt x="68" y="92"/>
                    <a:pt x="49" y="73"/>
                    <a:pt x="49" y="49"/>
                  </a:cubicBezTo>
                  <a:cubicBezTo>
                    <a:pt x="49" y="25"/>
                    <a:pt x="68" y="6"/>
                    <a:pt x="92" y="6"/>
                  </a:cubicBezTo>
                  <a:cubicBezTo>
                    <a:pt x="116" y="6"/>
                    <a:pt x="135" y="25"/>
                    <a:pt x="135" y="49"/>
                  </a:cubicBezTo>
                  <a:cubicBezTo>
                    <a:pt x="135" y="73"/>
                    <a:pt x="116" y="92"/>
                    <a:pt x="92" y="92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Rectangle 1215"/>
            <p:cNvSpPr>
              <a:spLocks noChangeArrowheads="1"/>
            </p:cNvSpPr>
            <p:nvPr/>
          </p:nvSpPr>
          <p:spPr bwMode="auto">
            <a:xfrm>
              <a:off x="4225832" y="5676189"/>
              <a:ext cx="25471" cy="2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Rectangle 1216"/>
            <p:cNvSpPr>
              <a:spLocks noChangeArrowheads="1"/>
            </p:cNvSpPr>
            <p:nvPr/>
          </p:nvSpPr>
          <p:spPr bwMode="auto">
            <a:xfrm>
              <a:off x="4225832" y="5727131"/>
              <a:ext cx="25471" cy="2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Rectangle 1217"/>
            <p:cNvSpPr>
              <a:spLocks noChangeArrowheads="1"/>
            </p:cNvSpPr>
            <p:nvPr/>
          </p:nvSpPr>
          <p:spPr bwMode="auto">
            <a:xfrm>
              <a:off x="4225832" y="5765333"/>
              <a:ext cx="25471" cy="2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Freeform 1218"/>
            <p:cNvSpPr>
              <a:spLocks/>
            </p:cNvSpPr>
            <p:nvPr/>
          </p:nvSpPr>
          <p:spPr bwMode="auto">
            <a:xfrm>
              <a:off x="4238564" y="5294123"/>
              <a:ext cx="127355" cy="203768"/>
            </a:xfrm>
            <a:custGeom>
              <a:avLst/>
              <a:gdLst>
                <a:gd name="T0" fmla="*/ 0 w 31"/>
                <a:gd name="T1" fmla="*/ 0 h 55"/>
                <a:gd name="T2" fmla="*/ 0 w 31"/>
                <a:gd name="T3" fmla="*/ 32 h 55"/>
                <a:gd name="T4" fmla="*/ 22 w 31"/>
                <a:gd name="T5" fmla="*/ 55 h 55"/>
                <a:gd name="T6" fmla="*/ 31 w 31"/>
                <a:gd name="T7" fmla="*/ 32 h 55"/>
                <a:gd name="T8" fmla="*/ 0 w 3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5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8" y="49"/>
                    <a:pt x="31" y="41"/>
                    <a:pt x="31" y="32"/>
                  </a:cubicBezTo>
                  <a:cubicBezTo>
                    <a:pt x="31" y="15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Freeform 1219"/>
            <p:cNvSpPr>
              <a:spLocks/>
            </p:cNvSpPr>
            <p:nvPr/>
          </p:nvSpPr>
          <p:spPr bwMode="auto">
            <a:xfrm>
              <a:off x="4149419" y="5408739"/>
              <a:ext cx="178297" cy="127355"/>
            </a:xfrm>
            <a:custGeom>
              <a:avLst/>
              <a:gdLst>
                <a:gd name="T0" fmla="*/ 45 w 45"/>
                <a:gd name="T1" fmla="*/ 23 h 32"/>
                <a:gd name="T2" fmla="*/ 23 w 45"/>
                <a:gd name="T3" fmla="*/ 32 h 32"/>
                <a:gd name="T4" fmla="*/ 0 w 45"/>
                <a:gd name="T5" fmla="*/ 23 h 32"/>
                <a:gd name="T6" fmla="*/ 23 w 45"/>
                <a:gd name="T7" fmla="*/ 0 h 32"/>
                <a:gd name="T8" fmla="*/ 45 w 45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2">
                  <a:moveTo>
                    <a:pt x="45" y="23"/>
                  </a:moveTo>
                  <a:cubicBezTo>
                    <a:pt x="39" y="28"/>
                    <a:pt x="31" y="32"/>
                    <a:pt x="23" y="32"/>
                  </a:cubicBezTo>
                  <a:cubicBezTo>
                    <a:pt x="14" y="32"/>
                    <a:pt x="6" y="28"/>
                    <a:pt x="0" y="23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45" y="2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Freeform 1220"/>
            <p:cNvSpPr>
              <a:spLocks noEditPoints="1"/>
            </p:cNvSpPr>
            <p:nvPr/>
          </p:nvSpPr>
          <p:spPr bwMode="auto">
            <a:xfrm>
              <a:off x="4111209" y="5281384"/>
              <a:ext cx="267450" cy="267450"/>
            </a:xfrm>
            <a:custGeom>
              <a:avLst/>
              <a:gdLst>
                <a:gd name="T0" fmla="*/ 35 w 69"/>
                <a:gd name="T1" fmla="*/ 69 h 69"/>
                <a:gd name="T2" fmla="*/ 0 w 69"/>
                <a:gd name="T3" fmla="*/ 34 h 69"/>
                <a:gd name="T4" fmla="*/ 35 w 69"/>
                <a:gd name="T5" fmla="*/ 0 h 69"/>
                <a:gd name="T6" fmla="*/ 69 w 69"/>
                <a:gd name="T7" fmla="*/ 34 h 69"/>
                <a:gd name="T8" fmla="*/ 35 w 69"/>
                <a:gd name="T9" fmla="*/ 69 h 69"/>
                <a:gd name="T10" fmla="*/ 35 w 69"/>
                <a:gd name="T11" fmla="*/ 5 h 69"/>
                <a:gd name="T12" fmla="*/ 6 w 69"/>
                <a:gd name="T13" fmla="*/ 34 h 69"/>
                <a:gd name="T14" fmla="*/ 35 w 69"/>
                <a:gd name="T15" fmla="*/ 63 h 69"/>
                <a:gd name="T16" fmla="*/ 63 w 69"/>
                <a:gd name="T17" fmla="*/ 34 h 69"/>
                <a:gd name="T18" fmla="*/ 35 w 69"/>
                <a:gd name="T1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cubicBezTo>
                    <a:pt x="69" y="53"/>
                    <a:pt x="54" y="69"/>
                    <a:pt x="35" y="69"/>
                  </a:cubicBezTo>
                  <a:close/>
                  <a:moveTo>
                    <a:pt x="35" y="5"/>
                  </a:moveTo>
                  <a:cubicBezTo>
                    <a:pt x="19" y="5"/>
                    <a:pt x="6" y="18"/>
                    <a:pt x="6" y="34"/>
                  </a:cubicBezTo>
                  <a:cubicBezTo>
                    <a:pt x="6" y="50"/>
                    <a:pt x="19" y="63"/>
                    <a:pt x="35" y="63"/>
                  </a:cubicBezTo>
                  <a:cubicBezTo>
                    <a:pt x="51" y="63"/>
                    <a:pt x="63" y="50"/>
                    <a:pt x="63" y="34"/>
                  </a:cubicBezTo>
                  <a:cubicBezTo>
                    <a:pt x="63" y="18"/>
                    <a:pt x="51" y="5"/>
                    <a:pt x="35" y="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7" name="Grupa 595"/>
          <p:cNvGrpSpPr>
            <a:grpSpLocks noChangeAspect="1"/>
          </p:cNvGrpSpPr>
          <p:nvPr/>
        </p:nvGrpSpPr>
        <p:grpSpPr>
          <a:xfrm>
            <a:off x="8371701" y="2579179"/>
            <a:ext cx="413883" cy="484331"/>
            <a:chOff x="1818816" y="2645136"/>
            <a:chExt cx="598574" cy="700458"/>
          </a:xfrm>
        </p:grpSpPr>
        <p:sp>
          <p:nvSpPr>
            <p:cNvPr id="148" name="Rectangle 977"/>
            <p:cNvSpPr>
              <a:spLocks noChangeArrowheads="1"/>
            </p:cNvSpPr>
            <p:nvPr/>
          </p:nvSpPr>
          <p:spPr bwMode="auto">
            <a:xfrm>
              <a:off x="2353708" y="2899846"/>
              <a:ext cx="50942" cy="394805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Freeform 978"/>
            <p:cNvSpPr>
              <a:spLocks noEditPoints="1"/>
            </p:cNvSpPr>
            <p:nvPr/>
          </p:nvSpPr>
          <p:spPr bwMode="auto">
            <a:xfrm>
              <a:off x="2302766" y="2810693"/>
              <a:ext cx="114624" cy="534892"/>
            </a:xfrm>
            <a:custGeom>
              <a:avLst/>
              <a:gdLst>
                <a:gd name="T0" fmla="*/ 25 w 29"/>
                <a:gd name="T1" fmla="*/ 8 h 141"/>
                <a:gd name="T2" fmla="*/ 23 w 29"/>
                <a:gd name="T3" fmla="*/ 8 h 141"/>
                <a:gd name="T4" fmla="*/ 23 w 29"/>
                <a:gd name="T5" fmla="*/ 0 h 141"/>
                <a:gd name="T6" fmla="*/ 17 w 29"/>
                <a:gd name="T7" fmla="*/ 0 h 141"/>
                <a:gd name="T8" fmla="*/ 17 w 29"/>
                <a:gd name="T9" fmla="*/ 8 h 141"/>
                <a:gd name="T10" fmla="*/ 15 w 29"/>
                <a:gd name="T11" fmla="*/ 8 h 141"/>
                <a:gd name="T12" fmla="*/ 11 w 29"/>
                <a:gd name="T13" fmla="*/ 25 h 141"/>
                <a:gd name="T14" fmla="*/ 11 w 29"/>
                <a:gd name="T15" fmla="*/ 123 h 141"/>
                <a:gd name="T16" fmla="*/ 7 w 29"/>
                <a:gd name="T17" fmla="*/ 122 h 141"/>
                <a:gd name="T18" fmla="*/ 6 w 29"/>
                <a:gd name="T19" fmla="*/ 118 h 141"/>
                <a:gd name="T20" fmla="*/ 6 w 29"/>
                <a:gd name="T21" fmla="*/ 80 h 141"/>
                <a:gd name="T22" fmla="*/ 0 w 29"/>
                <a:gd name="T23" fmla="*/ 80 h 141"/>
                <a:gd name="T24" fmla="*/ 0 w 29"/>
                <a:gd name="T25" fmla="*/ 118 h 141"/>
                <a:gd name="T26" fmla="*/ 3 w 29"/>
                <a:gd name="T27" fmla="*/ 126 h 141"/>
                <a:gd name="T28" fmla="*/ 11 w 29"/>
                <a:gd name="T29" fmla="*/ 129 h 141"/>
                <a:gd name="T30" fmla="*/ 11 w 29"/>
                <a:gd name="T31" fmla="*/ 132 h 141"/>
                <a:gd name="T32" fmla="*/ 14 w 29"/>
                <a:gd name="T33" fmla="*/ 138 h 141"/>
                <a:gd name="T34" fmla="*/ 20 w 29"/>
                <a:gd name="T35" fmla="*/ 141 h 141"/>
                <a:gd name="T36" fmla="*/ 26 w 29"/>
                <a:gd name="T37" fmla="*/ 138 h 141"/>
                <a:gd name="T38" fmla="*/ 29 w 29"/>
                <a:gd name="T39" fmla="*/ 132 h 141"/>
                <a:gd name="T40" fmla="*/ 29 w 29"/>
                <a:gd name="T41" fmla="*/ 126 h 141"/>
                <a:gd name="T42" fmla="*/ 29 w 29"/>
                <a:gd name="T43" fmla="*/ 25 h 141"/>
                <a:gd name="T44" fmla="*/ 25 w 29"/>
                <a:gd name="T45" fmla="*/ 8 h 141"/>
                <a:gd name="T46" fmla="*/ 23 w 29"/>
                <a:gd name="T47" fmla="*/ 123 h 141"/>
                <a:gd name="T48" fmla="*/ 17 w 29"/>
                <a:gd name="T49" fmla="*/ 123 h 141"/>
                <a:gd name="T50" fmla="*/ 17 w 29"/>
                <a:gd name="T51" fmla="*/ 86 h 141"/>
                <a:gd name="T52" fmla="*/ 23 w 29"/>
                <a:gd name="T53" fmla="*/ 86 h 141"/>
                <a:gd name="T54" fmla="*/ 23 w 29"/>
                <a:gd name="T55" fmla="*/ 123 h 141"/>
                <a:gd name="T56" fmla="*/ 23 w 29"/>
                <a:gd name="T57" fmla="*/ 80 h 141"/>
                <a:gd name="T58" fmla="*/ 17 w 29"/>
                <a:gd name="T59" fmla="*/ 80 h 141"/>
                <a:gd name="T60" fmla="*/ 17 w 29"/>
                <a:gd name="T61" fmla="*/ 40 h 141"/>
                <a:gd name="T62" fmla="*/ 23 w 29"/>
                <a:gd name="T63" fmla="*/ 40 h 141"/>
                <a:gd name="T64" fmla="*/ 23 w 29"/>
                <a:gd name="T65" fmla="*/ 80 h 141"/>
                <a:gd name="T66" fmla="*/ 23 w 29"/>
                <a:gd name="T67" fmla="*/ 34 h 141"/>
                <a:gd name="T68" fmla="*/ 17 w 29"/>
                <a:gd name="T69" fmla="*/ 34 h 141"/>
                <a:gd name="T70" fmla="*/ 17 w 29"/>
                <a:gd name="T71" fmla="*/ 28 h 141"/>
                <a:gd name="T72" fmla="*/ 23 w 29"/>
                <a:gd name="T73" fmla="*/ 28 h 141"/>
                <a:gd name="T74" fmla="*/ 23 w 29"/>
                <a:gd name="T75" fmla="*/ 34 h 141"/>
                <a:gd name="T76" fmla="*/ 21 w 29"/>
                <a:gd name="T77" fmla="*/ 14 h 141"/>
                <a:gd name="T78" fmla="*/ 22 w 29"/>
                <a:gd name="T79" fmla="*/ 23 h 141"/>
                <a:gd name="T80" fmla="*/ 18 w 29"/>
                <a:gd name="T81" fmla="*/ 23 h 141"/>
                <a:gd name="T82" fmla="*/ 20 w 29"/>
                <a:gd name="T83" fmla="*/ 14 h 141"/>
                <a:gd name="T84" fmla="*/ 21 w 29"/>
                <a:gd name="T85" fmla="*/ 14 h 141"/>
                <a:gd name="T86" fmla="*/ 22 w 29"/>
                <a:gd name="T87" fmla="*/ 134 h 141"/>
                <a:gd name="T88" fmla="*/ 18 w 29"/>
                <a:gd name="T89" fmla="*/ 134 h 141"/>
                <a:gd name="T90" fmla="*/ 17 w 29"/>
                <a:gd name="T91" fmla="*/ 132 h 141"/>
                <a:gd name="T92" fmla="*/ 17 w 29"/>
                <a:gd name="T93" fmla="*/ 129 h 141"/>
                <a:gd name="T94" fmla="*/ 23 w 29"/>
                <a:gd name="T95" fmla="*/ 129 h 141"/>
                <a:gd name="T96" fmla="*/ 23 w 29"/>
                <a:gd name="T97" fmla="*/ 132 h 141"/>
                <a:gd name="T98" fmla="*/ 22 w 29"/>
                <a:gd name="T99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" h="141">
                  <a:moveTo>
                    <a:pt x="25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0" y="123"/>
                    <a:pt x="8" y="123"/>
                    <a:pt x="7" y="122"/>
                  </a:cubicBezTo>
                  <a:cubicBezTo>
                    <a:pt x="6" y="121"/>
                    <a:pt x="6" y="119"/>
                    <a:pt x="6" y="118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1" y="124"/>
                    <a:pt x="3" y="126"/>
                  </a:cubicBezTo>
                  <a:cubicBezTo>
                    <a:pt x="5" y="128"/>
                    <a:pt x="8" y="129"/>
                    <a:pt x="11" y="129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4"/>
                    <a:pt x="12" y="136"/>
                    <a:pt x="14" y="138"/>
                  </a:cubicBezTo>
                  <a:cubicBezTo>
                    <a:pt x="16" y="140"/>
                    <a:pt x="18" y="141"/>
                    <a:pt x="20" y="141"/>
                  </a:cubicBezTo>
                  <a:cubicBezTo>
                    <a:pt x="22" y="141"/>
                    <a:pt x="25" y="140"/>
                    <a:pt x="26" y="138"/>
                  </a:cubicBezTo>
                  <a:cubicBezTo>
                    <a:pt x="28" y="136"/>
                    <a:pt x="29" y="134"/>
                    <a:pt x="29" y="132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25"/>
                    <a:pt x="29" y="25"/>
                    <a:pt x="29" y="25"/>
                  </a:cubicBezTo>
                  <a:lnTo>
                    <a:pt x="25" y="8"/>
                  </a:lnTo>
                  <a:close/>
                  <a:moveTo>
                    <a:pt x="23" y="123"/>
                  </a:moveTo>
                  <a:cubicBezTo>
                    <a:pt x="17" y="123"/>
                    <a:pt x="17" y="123"/>
                    <a:pt x="17" y="123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23" y="86"/>
                    <a:pt x="23" y="86"/>
                    <a:pt x="23" y="86"/>
                  </a:cubicBezTo>
                  <a:lnTo>
                    <a:pt x="23" y="123"/>
                  </a:lnTo>
                  <a:close/>
                  <a:moveTo>
                    <a:pt x="23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3" y="40"/>
                    <a:pt x="23" y="40"/>
                    <a:pt x="23" y="40"/>
                  </a:cubicBezTo>
                  <a:lnTo>
                    <a:pt x="23" y="80"/>
                  </a:lnTo>
                  <a:close/>
                  <a:moveTo>
                    <a:pt x="23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34"/>
                  </a:lnTo>
                  <a:close/>
                  <a:moveTo>
                    <a:pt x="21" y="14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21" y="14"/>
                  </a:lnTo>
                  <a:close/>
                  <a:moveTo>
                    <a:pt x="22" y="134"/>
                  </a:moveTo>
                  <a:cubicBezTo>
                    <a:pt x="21" y="135"/>
                    <a:pt x="19" y="135"/>
                    <a:pt x="18" y="134"/>
                  </a:cubicBezTo>
                  <a:cubicBezTo>
                    <a:pt x="17" y="133"/>
                    <a:pt x="17" y="133"/>
                    <a:pt x="17" y="132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3"/>
                    <a:pt x="23" y="133"/>
                    <a:pt x="22" y="134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Freeform 979"/>
            <p:cNvSpPr>
              <a:spLocks/>
            </p:cNvSpPr>
            <p:nvPr/>
          </p:nvSpPr>
          <p:spPr bwMode="auto">
            <a:xfrm>
              <a:off x="1818816" y="2645136"/>
              <a:ext cx="598573" cy="662247"/>
            </a:xfrm>
            <a:custGeom>
              <a:avLst/>
              <a:gdLst>
                <a:gd name="T0" fmla="*/ 136 w 156"/>
                <a:gd name="T1" fmla="*/ 0 h 173"/>
                <a:gd name="T2" fmla="*/ 20 w 156"/>
                <a:gd name="T3" fmla="*/ 0 h 173"/>
                <a:gd name="T4" fmla="*/ 6 w 156"/>
                <a:gd name="T5" fmla="*/ 6 h 173"/>
                <a:gd name="T6" fmla="*/ 0 w 156"/>
                <a:gd name="T7" fmla="*/ 21 h 173"/>
                <a:gd name="T8" fmla="*/ 0 w 156"/>
                <a:gd name="T9" fmla="*/ 173 h 173"/>
                <a:gd name="T10" fmla="*/ 15 w 156"/>
                <a:gd name="T11" fmla="*/ 173 h 173"/>
                <a:gd name="T12" fmla="*/ 15 w 156"/>
                <a:gd name="T13" fmla="*/ 167 h 173"/>
                <a:gd name="T14" fmla="*/ 6 w 156"/>
                <a:gd name="T15" fmla="*/ 167 h 173"/>
                <a:gd name="T16" fmla="*/ 6 w 156"/>
                <a:gd name="T17" fmla="*/ 21 h 173"/>
                <a:gd name="T18" fmla="*/ 10 w 156"/>
                <a:gd name="T19" fmla="*/ 10 h 173"/>
                <a:gd name="T20" fmla="*/ 20 w 156"/>
                <a:gd name="T21" fmla="*/ 6 h 173"/>
                <a:gd name="T22" fmla="*/ 121 w 156"/>
                <a:gd name="T23" fmla="*/ 6 h 173"/>
                <a:gd name="T24" fmla="*/ 121 w 156"/>
                <a:gd name="T25" fmla="*/ 6 h 173"/>
                <a:gd name="T26" fmla="*/ 115 w 156"/>
                <a:gd name="T27" fmla="*/ 21 h 173"/>
                <a:gd name="T28" fmla="*/ 115 w 156"/>
                <a:gd name="T29" fmla="*/ 167 h 173"/>
                <a:gd name="T30" fmla="*/ 43 w 156"/>
                <a:gd name="T31" fmla="*/ 167 h 173"/>
                <a:gd name="T32" fmla="*/ 43 w 156"/>
                <a:gd name="T33" fmla="*/ 173 h 173"/>
                <a:gd name="T34" fmla="*/ 121 w 156"/>
                <a:gd name="T35" fmla="*/ 173 h 173"/>
                <a:gd name="T36" fmla="*/ 121 w 156"/>
                <a:gd name="T37" fmla="*/ 21 h 173"/>
                <a:gd name="T38" fmla="*/ 125 w 156"/>
                <a:gd name="T39" fmla="*/ 10 h 173"/>
                <a:gd name="T40" fmla="*/ 136 w 156"/>
                <a:gd name="T41" fmla="*/ 6 h 173"/>
                <a:gd name="T42" fmla="*/ 150 w 156"/>
                <a:gd name="T43" fmla="*/ 21 h 173"/>
                <a:gd name="T44" fmla="*/ 150 w 156"/>
                <a:gd name="T45" fmla="*/ 32 h 173"/>
                <a:gd name="T46" fmla="*/ 127 w 156"/>
                <a:gd name="T47" fmla="*/ 32 h 173"/>
                <a:gd name="T48" fmla="*/ 127 w 156"/>
                <a:gd name="T49" fmla="*/ 38 h 173"/>
                <a:gd name="T50" fmla="*/ 156 w 156"/>
                <a:gd name="T51" fmla="*/ 38 h 173"/>
                <a:gd name="T52" fmla="*/ 156 w 156"/>
                <a:gd name="T53" fmla="*/ 21 h 173"/>
                <a:gd name="T54" fmla="*/ 136 w 156"/>
                <a:gd name="T5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3">
                  <a:moveTo>
                    <a:pt x="13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5"/>
                    <a:pt x="0" y="2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7"/>
                    <a:pt x="7" y="13"/>
                    <a:pt x="10" y="10"/>
                  </a:cubicBezTo>
                  <a:cubicBezTo>
                    <a:pt x="13" y="8"/>
                    <a:pt x="17" y="6"/>
                    <a:pt x="20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7" y="10"/>
                    <a:pt x="115" y="15"/>
                    <a:pt x="115" y="21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17"/>
                    <a:pt x="123" y="13"/>
                    <a:pt x="125" y="10"/>
                  </a:cubicBezTo>
                  <a:cubicBezTo>
                    <a:pt x="128" y="8"/>
                    <a:pt x="132" y="6"/>
                    <a:pt x="136" y="6"/>
                  </a:cubicBezTo>
                  <a:cubicBezTo>
                    <a:pt x="143" y="6"/>
                    <a:pt x="150" y="13"/>
                    <a:pt x="150" y="21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6" y="9"/>
                    <a:pt x="147" y="0"/>
                    <a:pt x="136" y="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Rectangle 980"/>
            <p:cNvSpPr>
              <a:spLocks noChangeArrowheads="1"/>
            </p:cNvSpPr>
            <p:nvPr/>
          </p:nvSpPr>
          <p:spPr bwMode="auto">
            <a:xfrm>
              <a:off x="1869758" y="2721549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Rectangle 981"/>
            <p:cNvSpPr>
              <a:spLocks noChangeArrowheads="1"/>
            </p:cNvSpPr>
            <p:nvPr/>
          </p:nvSpPr>
          <p:spPr bwMode="auto">
            <a:xfrm>
              <a:off x="1920700" y="2721549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" name="Rectangle 982"/>
            <p:cNvSpPr>
              <a:spLocks noChangeArrowheads="1"/>
            </p:cNvSpPr>
            <p:nvPr/>
          </p:nvSpPr>
          <p:spPr bwMode="auto">
            <a:xfrm>
              <a:off x="1958911" y="2721549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Freeform 983"/>
            <p:cNvSpPr>
              <a:spLocks noEditPoints="1"/>
            </p:cNvSpPr>
            <p:nvPr/>
          </p:nvSpPr>
          <p:spPr bwMode="auto">
            <a:xfrm>
              <a:off x="1869758" y="2899846"/>
              <a:ext cx="76413" cy="63682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5 h 5"/>
                <a:gd name="T4" fmla="*/ 0 w 6"/>
                <a:gd name="T5" fmla="*/ 0 h 5"/>
                <a:gd name="T6" fmla="*/ 6 w 6"/>
                <a:gd name="T7" fmla="*/ 0 h 5"/>
                <a:gd name="T8" fmla="*/ 6 w 6"/>
                <a:gd name="T9" fmla="*/ 5 h 5"/>
                <a:gd name="T10" fmla="*/ 2 w 6"/>
                <a:gd name="T11" fmla="*/ 3 h 5"/>
                <a:gd name="T12" fmla="*/ 4 w 6"/>
                <a:gd name="T13" fmla="*/ 3 h 5"/>
                <a:gd name="T14" fmla="*/ 4 w 6"/>
                <a:gd name="T15" fmla="*/ 1 h 5"/>
                <a:gd name="T16" fmla="*/ 2 w 6"/>
                <a:gd name="T17" fmla="*/ 1 h 5"/>
                <a:gd name="T18" fmla="*/ 2 w 6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5" name="Freeform 984"/>
            <p:cNvSpPr>
              <a:spLocks noEditPoints="1"/>
            </p:cNvSpPr>
            <p:nvPr/>
          </p:nvSpPr>
          <p:spPr bwMode="auto">
            <a:xfrm>
              <a:off x="1869758" y="2988991"/>
              <a:ext cx="76413" cy="63682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5 h 5"/>
                <a:gd name="T4" fmla="*/ 0 w 6"/>
                <a:gd name="T5" fmla="*/ 0 h 5"/>
                <a:gd name="T6" fmla="*/ 6 w 6"/>
                <a:gd name="T7" fmla="*/ 0 h 5"/>
                <a:gd name="T8" fmla="*/ 6 w 6"/>
                <a:gd name="T9" fmla="*/ 5 h 5"/>
                <a:gd name="T10" fmla="*/ 2 w 6"/>
                <a:gd name="T11" fmla="*/ 3 h 5"/>
                <a:gd name="T12" fmla="*/ 4 w 6"/>
                <a:gd name="T13" fmla="*/ 3 h 5"/>
                <a:gd name="T14" fmla="*/ 4 w 6"/>
                <a:gd name="T15" fmla="*/ 1 h 5"/>
                <a:gd name="T16" fmla="*/ 2 w 6"/>
                <a:gd name="T17" fmla="*/ 1 h 5"/>
                <a:gd name="T18" fmla="*/ 2 w 6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6" name="Rectangle 985"/>
            <p:cNvSpPr>
              <a:spLocks noChangeArrowheads="1"/>
            </p:cNvSpPr>
            <p:nvPr/>
          </p:nvSpPr>
          <p:spPr bwMode="auto">
            <a:xfrm>
              <a:off x="1958911" y="2899846"/>
              <a:ext cx="152826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Rectangle 986"/>
            <p:cNvSpPr>
              <a:spLocks noChangeArrowheads="1"/>
            </p:cNvSpPr>
            <p:nvPr/>
          </p:nvSpPr>
          <p:spPr bwMode="auto">
            <a:xfrm>
              <a:off x="2137208" y="2899846"/>
              <a:ext cx="89153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Rectangle 987"/>
            <p:cNvSpPr>
              <a:spLocks noChangeArrowheads="1"/>
            </p:cNvSpPr>
            <p:nvPr/>
          </p:nvSpPr>
          <p:spPr bwMode="auto">
            <a:xfrm>
              <a:off x="1958911" y="2938049"/>
              <a:ext cx="114624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Rectangle 988"/>
            <p:cNvSpPr>
              <a:spLocks noChangeArrowheads="1"/>
            </p:cNvSpPr>
            <p:nvPr/>
          </p:nvSpPr>
          <p:spPr bwMode="auto">
            <a:xfrm>
              <a:off x="1958911" y="2988991"/>
              <a:ext cx="267450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Rectangle 989"/>
            <p:cNvSpPr>
              <a:spLocks noChangeArrowheads="1"/>
            </p:cNvSpPr>
            <p:nvPr/>
          </p:nvSpPr>
          <p:spPr bwMode="auto">
            <a:xfrm>
              <a:off x="2048055" y="3027201"/>
              <a:ext cx="152826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Rectangle 990"/>
            <p:cNvSpPr>
              <a:spLocks noChangeArrowheads="1"/>
            </p:cNvSpPr>
            <p:nvPr/>
          </p:nvSpPr>
          <p:spPr bwMode="auto">
            <a:xfrm>
              <a:off x="1958911" y="3027201"/>
              <a:ext cx="63682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Rectangle 991"/>
            <p:cNvSpPr>
              <a:spLocks noChangeArrowheads="1"/>
            </p:cNvSpPr>
            <p:nvPr/>
          </p:nvSpPr>
          <p:spPr bwMode="auto">
            <a:xfrm>
              <a:off x="2175411" y="3078143"/>
              <a:ext cx="50942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Rectangle 992"/>
            <p:cNvSpPr>
              <a:spLocks noChangeArrowheads="1"/>
            </p:cNvSpPr>
            <p:nvPr/>
          </p:nvSpPr>
          <p:spPr bwMode="auto">
            <a:xfrm>
              <a:off x="2073527" y="3078143"/>
              <a:ext cx="76413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" name="Rectangle 993"/>
            <p:cNvSpPr>
              <a:spLocks noChangeArrowheads="1"/>
            </p:cNvSpPr>
            <p:nvPr/>
          </p:nvSpPr>
          <p:spPr bwMode="auto">
            <a:xfrm>
              <a:off x="1869758" y="3078143"/>
              <a:ext cx="178297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Rectangle 994"/>
            <p:cNvSpPr>
              <a:spLocks noChangeArrowheads="1"/>
            </p:cNvSpPr>
            <p:nvPr/>
          </p:nvSpPr>
          <p:spPr bwMode="auto">
            <a:xfrm>
              <a:off x="1869758" y="3116346"/>
              <a:ext cx="28018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Rectangle 995"/>
            <p:cNvSpPr>
              <a:spLocks noChangeArrowheads="1"/>
            </p:cNvSpPr>
            <p:nvPr/>
          </p:nvSpPr>
          <p:spPr bwMode="auto">
            <a:xfrm>
              <a:off x="1869758" y="2759751"/>
              <a:ext cx="356594" cy="114624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7" name="Freeform 996"/>
            <p:cNvSpPr>
              <a:spLocks/>
            </p:cNvSpPr>
            <p:nvPr/>
          </p:nvSpPr>
          <p:spPr bwMode="auto">
            <a:xfrm>
              <a:off x="2035324" y="3192759"/>
              <a:ext cx="63682" cy="38211"/>
            </a:xfrm>
            <a:custGeom>
              <a:avLst/>
              <a:gdLst>
                <a:gd name="T0" fmla="*/ 11 w 16"/>
                <a:gd name="T1" fmla="*/ 8 h 8"/>
                <a:gd name="T2" fmla="*/ 4 w 16"/>
                <a:gd name="T3" fmla="*/ 8 h 8"/>
                <a:gd name="T4" fmla="*/ 0 w 16"/>
                <a:gd name="T5" fmla="*/ 4 h 8"/>
                <a:gd name="T6" fmla="*/ 8 w 16"/>
                <a:gd name="T7" fmla="*/ 0 h 8"/>
                <a:gd name="T8" fmla="*/ 16 w 16"/>
                <a:gd name="T9" fmla="*/ 4 h 8"/>
                <a:gd name="T10" fmla="*/ 11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1" y="8"/>
                  </a:moveTo>
                  <a:cubicBezTo>
                    <a:pt x="9" y="6"/>
                    <a:pt x="6" y="6"/>
                    <a:pt x="4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1" y="0"/>
                    <a:pt x="13" y="2"/>
                    <a:pt x="16" y="4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Freeform 997"/>
            <p:cNvSpPr>
              <a:spLocks/>
            </p:cNvSpPr>
            <p:nvPr/>
          </p:nvSpPr>
          <p:spPr bwMode="auto">
            <a:xfrm>
              <a:off x="2124469" y="3192759"/>
              <a:ext cx="63682" cy="38211"/>
            </a:xfrm>
            <a:custGeom>
              <a:avLst/>
              <a:gdLst>
                <a:gd name="T0" fmla="*/ 11 w 16"/>
                <a:gd name="T1" fmla="*/ 8 h 8"/>
                <a:gd name="T2" fmla="*/ 4 w 16"/>
                <a:gd name="T3" fmla="*/ 8 h 8"/>
                <a:gd name="T4" fmla="*/ 0 w 16"/>
                <a:gd name="T5" fmla="*/ 4 h 8"/>
                <a:gd name="T6" fmla="*/ 8 w 16"/>
                <a:gd name="T7" fmla="*/ 0 h 8"/>
                <a:gd name="T8" fmla="*/ 16 w 16"/>
                <a:gd name="T9" fmla="*/ 4 h 8"/>
                <a:gd name="T10" fmla="*/ 11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1" y="8"/>
                  </a:moveTo>
                  <a:cubicBezTo>
                    <a:pt x="9" y="6"/>
                    <a:pt x="6" y="6"/>
                    <a:pt x="4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1" y="0"/>
                    <a:pt x="13" y="2"/>
                    <a:pt x="16" y="4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Freeform 998"/>
            <p:cNvSpPr>
              <a:spLocks/>
            </p:cNvSpPr>
            <p:nvPr/>
          </p:nvSpPr>
          <p:spPr bwMode="auto">
            <a:xfrm>
              <a:off x="2073527" y="3205498"/>
              <a:ext cx="63682" cy="38211"/>
            </a:xfrm>
            <a:custGeom>
              <a:avLst/>
              <a:gdLst>
                <a:gd name="T0" fmla="*/ 8 w 16"/>
                <a:gd name="T1" fmla="*/ 8 h 8"/>
                <a:gd name="T2" fmla="*/ 0 w 16"/>
                <a:gd name="T3" fmla="*/ 4 h 8"/>
                <a:gd name="T4" fmla="*/ 5 w 16"/>
                <a:gd name="T5" fmla="*/ 0 h 8"/>
                <a:gd name="T6" fmla="*/ 12 w 16"/>
                <a:gd name="T7" fmla="*/ 0 h 8"/>
                <a:gd name="T8" fmla="*/ 16 w 16"/>
                <a:gd name="T9" fmla="*/ 4 h 8"/>
                <a:gd name="T10" fmla="*/ 8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cubicBezTo>
                    <a:pt x="5" y="8"/>
                    <a:pt x="2" y="6"/>
                    <a:pt x="0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3"/>
                    <a:pt x="10" y="3"/>
                    <a:pt x="12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6"/>
                    <a:pt x="11" y="8"/>
                    <a:pt x="8" y="8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0" name="Freeform 999"/>
            <p:cNvSpPr>
              <a:spLocks/>
            </p:cNvSpPr>
            <p:nvPr/>
          </p:nvSpPr>
          <p:spPr bwMode="auto">
            <a:xfrm>
              <a:off x="2162679" y="3205498"/>
              <a:ext cx="63682" cy="38211"/>
            </a:xfrm>
            <a:custGeom>
              <a:avLst/>
              <a:gdLst>
                <a:gd name="T0" fmla="*/ 8 w 16"/>
                <a:gd name="T1" fmla="*/ 8 h 8"/>
                <a:gd name="T2" fmla="*/ 0 w 16"/>
                <a:gd name="T3" fmla="*/ 4 h 8"/>
                <a:gd name="T4" fmla="*/ 5 w 16"/>
                <a:gd name="T5" fmla="*/ 0 h 8"/>
                <a:gd name="T6" fmla="*/ 12 w 16"/>
                <a:gd name="T7" fmla="*/ 0 h 8"/>
                <a:gd name="T8" fmla="*/ 16 w 16"/>
                <a:gd name="T9" fmla="*/ 4 h 8"/>
                <a:gd name="T10" fmla="*/ 8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cubicBezTo>
                    <a:pt x="5" y="8"/>
                    <a:pt x="2" y="6"/>
                    <a:pt x="0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3"/>
                    <a:pt x="10" y="3"/>
                    <a:pt x="12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6"/>
                    <a:pt x="11" y="8"/>
                    <a:pt x="8" y="8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1" name="Freeform 1000"/>
            <p:cNvSpPr>
              <a:spLocks/>
            </p:cNvSpPr>
            <p:nvPr/>
          </p:nvSpPr>
          <p:spPr bwMode="auto">
            <a:xfrm>
              <a:off x="1895229" y="3256441"/>
              <a:ext cx="63682" cy="89153"/>
            </a:xfrm>
            <a:custGeom>
              <a:avLst/>
              <a:gdLst>
                <a:gd name="T0" fmla="*/ 5 w 5"/>
                <a:gd name="T1" fmla="*/ 7 h 7"/>
                <a:gd name="T2" fmla="*/ 3 w 5"/>
                <a:gd name="T3" fmla="*/ 6 h 7"/>
                <a:gd name="T4" fmla="*/ 0 w 5"/>
                <a:gd name="T5" fmla="*/ 7 h 7"/>
                <a:gd name="T6" fmla="*/ 0 w 5"/>
                <a:gd name="T7" fmla="*/ 0 h 7"/>
                <a:gd name="T8" fmla="*/ 5 w 5"/>
                <a:gd name="T9" fmla="*/ 0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3" y="6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2" name="Freeform 1001"/>
            <p:cNvSpPr>
              <a:spLocks noEditPoints="1"/>
            </p:cNvSpPr>
            <p:nvPr/>
          </p:nvSpPr>
          <p:spPr bwMode="auto">
            <a:xfrm>
              <a:off x="1869758" y="3167288"/>
              <a:ext cx="114624" cy="101884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5 h 28"/>
                <a:gd name="T12" fmla="*/ 5 w 28"/>
                <a:gd name="T13" fmla="*/ 14 h 28"/>
                <a:gd name="T14" fmla="*/ 14 w 28"/>
                <a:gd name="T15" fmla="*/ 23 h 28"/>
                <a:gd name="T16" fmla="*/ 23 w 28"/>
                <a:gd name="T17" fmla="*/ 14 h 28"/>
                <a:gd name="T18" fmla="*/ 14 w 28"/>
                <a:gd name="T1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5"/>
                  </a:moveTo>
                  <a:cubicBezTo>
                    <a:pt x="9" y="5"/>
                    <a:pt x="5" y="9"/>
                    <a:pt x="5" y="14"/>
                  </a:cubicBezTo>
                  <a:cubicBezTo>
                    <a:pt x="5" y="19"/>
                    <a:pt x="9" y="23"/>
                    <a:pt x="14" y="23"/>
                  </a:cubicBezTo>
                  <a:cubicBezTo>
                    <a:pt x="19" y="23"/>
                    <a:pt x="23" y="19"/>
                    <a:pt x="23" y="14"/>
                  </a:cubicBezTo>
                  <a:cubicBezTo>
                    <a:pt x="23" y="9"/>
                    <a:pt x="19" y="5"/>
                    <a:pt x="14" y="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3" name="Rectangle 1002"/>
            <p:cNvSpPr>
              <a:spLocks noChangeArrowheads="1"/>
            </p:cNvSpPr>
            <p:nvPr/>
          </p:nvSpPr>
          <p:spPr bwMode="auto">
            <a:xfrm>
              <a:off x="1920700" y="320549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4" name="Grupa 214"/>
          <p:cNvGrpSpPr>
            <a:grpSpLocks noChangeAspect="1"/>
          </p:cNvGrpSpPr>
          <p:nvPr/>
        </p:nvGrpSpPr>
        <p:grpSpPr>
          <a:xfrm>
            <a:off x="8376375" y="3487778"/>
            <a:ext cx="501404" cy="485266"/>
            <a:chOff x="10487025" y="1239838"/>
            <a:chExt cx="690563" cy="668337"/>
          </a:xfrm>
        </p:grpSpPr>
        <p:sp>
          <p:nvSpPr>
            <p:cNvPr id="175" name="Freeform 598"/>
            <p:cNvSpPr>
              <a:spLocks noEditPoints="1"/>
            </p:cNvSpPr>
            <p:nvPr/>
          </p:nvSpPr>
          <p:spPr bwMode="auto">
            <a:xfrm>
              <a:off x="10610850" y="1470025"/>
              <a:ext cx="314325" cy="314325"/>
            </a:xfrm>
            <a:custGeom>
              <a:avLst/>
              <a:gdLst>
                <a:gd name="T0" fmla="*/ 41 w 83"/>
                <a:gd name="T1" fmla="*/ 0 h 83"/>
                <a:gd name="T2" fmla="*/ 0 w 83"/>
                <a:gd name="T3" fmla="*/ 41 h 83"/>
                <a:gd name="T4" fmla="*/ 41 w 83"/>
                <a:gd name="T5" fmla="*/ 83 h 83"/>
                <a:gd name="T6" fmla="*/ 83 w 83"/>
                <a:gd name="T7" fmla="*/ 41 h 83"/>
                <a:gd name="T8" fmla="*/ 41 w 83"/>
                <a:gd name="T9" fmla="*/ 0 h 83"/>
                <a:gd name="T10" fmla="*/ 41 w 83"/>
                <a:gd name="T11" fmla="*/ 64 h 83"/>
                <a:gd name="T12" fmla="*/ 19 w 83"/>
                <a:gd name="T13" fmla="*/ 41 h 83"/>
                <a:gd name="T14" fmla="*/ 41 w 83"/>
                <a:gd name="T15" fmla="*/ 19 h 83"/>
                <a:gd name="T16" fmla="*/ 64 w 83"/>
                <a:gd name="T17" fmla="*/ 41 h 83"/>
                <a:gd name="T18" fmla="*/ 41 w 83"/>
                <a:gd name="T19" fmla="*/ 6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19" y="83"/>
                    <a:pt x="41" y="83"/>
                  </a:cubicBezTo>
                  <a:cubicBezTo>
                    <a:pt x="64" y="83"/>
                    <a:pt x="83" y="64"/>
                    <a:pt x="83" y="41"/>
                  </a:cubicBezTo>
                  <a:cubicBezTo>
                    <a:pt x="83" y="18"/>
                    <a:pt x="64" y="0"/>
                    <a:pt x="41" y="0"/>
                  </a:cubicBezTo>
                  <a:close/>
                  <a:moveTo>
                    <a:pt x="41" y="64"/>
                  </a:moveTo>
                  <a:cubicBezTo>
                    <a:pt x="29" y="64"/>
                    <a:pt x="19" y="54"/>
                    <a:pt x="19" y="41"/>
                  </a:cubicBezTo>
                  <a:cubicBezTo>
                    <a:pt x="19" y="29"/>
                    <a:pt x="29" y="19"/>
                    <a:pt x="41" y="19"/>
                  </a:cubicBezTo>
                  <a:cubicBezTo>
                    <a:pt x="54" y="19"/>
                    <a:pt x="64" y="29"/>
                    <a:pt x="64" y="41"/>
                  </a:cubicBezTo>
                  <a:cubicBezTo>
                    <a:pt x="64" y="54"/>
                    <a:pt x="54" y="64"/>
                    <a:pt x="41" y="64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6" name="Oval 599"/>
            <p:cNvSpPr>
              <a:spLocks noChangeArrowheads="1"/>
            </p:cNvSpPr>
            <p:nvPr/>
          </p:nvSpPr>
          <p:spPr bwMode="auto">
            <a:xfrm>
              <a:off x="10725150" y="1584325"/>
              <a:ext cx="85725" cy="85725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7" name="Freeform 600"/>
            <p:cNvSpPr>
              <a:spLocks noEditPoints="1"/>
            </p:cNvSpPr>
            <p:nvPr/>
          </p:nvSpPr>
          <p:spPr bwMode="auto">
            <a:xfrm>
              <a:off x="10487025" y="1343025"/>
              <a:ext cx="561975" cy="565150"/>
            </a:xfrm>
            <a:custGeom>
              <a:avLst/>
              <a:gdLst>
                <a:gd name="T0" fmla="*/ 74 w 149"/>
                <a:gd name="T1" fmla="*/ 150 h 150"/>
                <a:gd name="T2" fmla="*/ 0 w 149"/>
                <a:gd name="T3" fmla="*/ 75 h 150"/>
                <a:gd name="T4" fmla="*/ 74 w 149"/>
                <a:gd name="T5" fmla="*/ 0 h 150"/>
                <a:gd name="T6" fmla="*/ 149 w 149"/>
                <a:gd name="T7" fmla="*/ 75 h 150"/>
                <a:gd name="T8" fmla="*/ 74 w 149"/>
                <a:gd name="T9" fmla="*/ 150 h 150"/>
                <a:gd name="T10" fmla="*/ 74 w 149"/>
                <a:gd name="T11" fmla="*/ 7 h 150"/>
                <a:gd name="T12" fmla="*/ 6 w 149"/>
                <a:gd name="T13" fmla="*/ 75 h 150"/>
                <a:gd name="T14" fmla="*/ 74 w 149"/>
                <a:gd name="T15" fmla="*/ 143 h 150"/>
                <a:gd name="T16" fmla="*/ 143 w 149"/>
                <a:gd name="T17" fmla="*/ 75 h 150"/>
                <a:gd name="T18" fmla="*/ 74 w 149"/>
                <a:gd name="T19" fmla="*/ 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50">
                  <a:moveTo>
                    <a:pt x="74" y="150"/>
                  </a:move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4" y="0"/>
                  </a:cubicBezTo>
                  <a:cubicBezTo>
                    <a:pt x="116" y="0"/>
                    <a:pt x="149" y="34"/>
                    <a:pt x="149" y="75"/>
                  </a:cubicBezTo>
                  <a:cubicBezTo>
                    <a:pt x="149" y="116"/>
                    <a:pt x="116" y="150"/>
                    <a:pt x="74" y="150"/>
                  </a:cubicBezTo>
                  <a:close/>
                  <a:moveTo>
                    <a:pt x="74" y="7"/>
                  </a:moveTo>
                  <a:cubicBezTo>
                    <a:pt x="37" y="7"/>
                    <a:pt x="6" y="38"/>
                    <a:pt x="6" y="75"/>
                  </a:cubicBezTo>
                  <a:cubicBezTo>
                    <a:pt x="6" y="113"/>
                    <a:pt x="37" y="143"/>
                    <a:pt x="74" y="143"/>
                  </a:cubicBezTo>
                  <a:cubicBezTo>
                    <a:pt x="112" y="143"/>
                    <a:pt x="143" y="113"/>
                    <a:pt x="143" y="75"/>
                  </a:cubicBezTo>
                  <a:cubicBezTo>
                    <a:pt x="143" y="38"/>
                    <a:pt x="112" y="7"/>
                    <a:pt x="74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8" name="Rectangle 601"/>
            <p:cNvSpPr>
              <a:spLocks noChangeArrowheads="1"/>
            </p:cNvSpPr>
            <p:nvPr/>
          </p:nvSpPr>
          <p:spPr bwMode="auto">
            <a:xfrm>
              <a:off x="10755313" y="1289050"/>
              <a:ext cx="25400" cy="6826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9" name="Freeform 602"/>
            <p:cNvSpPr>
              <a:spLocks noEditPoints="1"/>
            </p:cNvSpPr>
            <p:nvPr/>
          </p:nvSpPr>
          <p:spPr bwMode="auto">
            <a:xfrm>
              <a:off x="10687050" y="1239838"/>
              <a:ext cx="161925" cy="95250"/>
            </a:xfrm>
            <a:custGeom>
              <a:avLst/>
              <a:gdLst>
                <a:gd name="T0" fmla="*/ 30 w 43"/>
                <a:gd name="T1" fmla="*/ 25 h 25"/>
                <a:gd name="T2" fmla="*/ 13 w 43"/>
                <a:gd name="T3" fmla="*/ 25 h 25"/>
                <a:gd name="T4" fmla="*/ 4 w 43"/>
                <a:gd name="T5" fmla="*/ 21 h 25"/>
                <a:gd name="T6" fmla="*/ 0 w 43"/>
                <a:gd name="T7" fmla="*/ 13 h 25"/>
                <a:gd name="T8" fmla="*/ 4 w 43"/>
                <a:gd name="T9" fmla="*/ 4 h 25"/>
                <a:gd name="T10" fmla="*/ 13 w 43"/>
                <a:gd name="T11" fmla="*/ 0 h 25"/>
                <a:gd name="T12" fmla="*/ 30 w 43"/>
                <a:gd name="T13" fmla="*/ 0 h 25"/>
                <a:gd name="T14" fmla="*/ 39 w 43"/>
                <a:gd name="T15" fmla="*/ 4 h 25"/>
                <a:gd name="T16" fmla="*/ 43 w 43"/>
                <a:gd name="T17" fmla="*/ 13 h 25"/>
                <a:gd name="T18" fmla="*/ 39 w 43"/>
                <a:gd name="T19" fmla="*/ 21 h 25"/>
                <a:gd name="T20" fmla="*/ 30 w 43"/>
                <a:gd name="T21" fmla="*/ 25 h 25"/>
                <a:gd name="T22" fmla="*/ 13 w 43"/>
                <a:gd name="T23" fmla="*/ 7 h 25"/>
                <a:gd name="T24" fmla="*/ 9 w 43"/>
                <a:gd name="T25" fmla="*/ 9 h 25"/>
                <a:gd name="T26" fmla="*/ 7 w 43"/>
                <a:gd name="T27" fmla="*/ 13 h 25"/>
                <a:gd name="T28" fmla="*/ 9 w 43"/>
                <a:gd name="T29" fmla="*/ 17 h 25"/>
                <a:gd name="T30" fmla="*/ 13 w 43"/>
                <a:gd name="T31" fmla="*/ 18 h 25"/>
                <a:gd name="T32" fmla="*/ 30 w 43"/>
                <a:gd name="T33" fmla="*/ 18 h 25"/>
                <a:gd name="T34" fmla="*/ 34 w 43"/>
                <a:gd name="T35" fmla="*/ 17 h 25"/>
                <a:gd name="T36" fmla="*/ 36 w 43"/>
                <a:gd name="T37" fmla="*/ 13 h 25"/>
                <a:gd name="T38" fmla="*/ 34 w 43"/>
                <a:gd name="T39" fmla="*/ 9 h 25"/>
                <a:gd name="T40" fmla="*/ 30 w 43"/>
                <a:gd name="T41" fmla="*/ 7 h 25"/>
                <a:gd name="T42" fmla="*/ 13 w 43"/>
                <a:gd name="T4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5">
                  <a:moveTo>
                    <a:pt x="30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9" y="25"/>
                    <a:pt x="6" y="24"/>
                    <a:pt x="4" y="21"/>
                  </a:cubicBezTo>
                  <a:cubicBezTo>
                    <a:pt x="2" y="19"/>
                    <a:pt x="0" y="16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2"/>
                    <a:pt x="9" y="0"/>
                    <a:pt x="1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7" y="2"/>
                    <a:pt x="39" y="4"/>
                  </a:cubicBezTo>
                  <a:cubicBezTo>
                    <a:pt x="41" y="6"/>
                    <a:pt x="43" y="9"/>
                    <a:pt x="43" y="13"/>
                  </a:cubicBezTo>
                  <a:cubicBezTo>
                    <a:pt x="43" y="16"/>
                    <a:pt x="41" y="19"/>
                    <a:pt x="39" y="21"/>
                  </a:cubicBezTo>
                  <a:cubicBezTo>
                    <a:pt x="37" y="24"/>
                    <a:pt x="34" y="25"/>
                    <a:pt x="30" y="25"/>
                  </a:cubicBezTo>
                  <a:close/>
                  <a:moveTo>
                    <a:pt x="13" y="7"/>
                  </a:moveTo>
                  <a:cubicBezTo>
                    <a:pt x="11" y="7"/>
                    <a:pt x="10" y="8"/>
                    <a:pt x="9" y="9"/>
                  </a:cubicBezTo>
                  <a:cubicBezTo>
                    <a:pt x="7" y="10"/>
                    <a:pt x="7" y="11"/>
                    <a:pt x="7" y="13"/>
                  </a:cubicBezTo>
                  <a:cubicBezTo>
                    <a:pt x="7" y="14"/>
                    <a:pt x="7" y="16"/>
                    <a:pt x="9" y="17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8"/>
                    <a:pt x="33" y="18"/>
                    <a:pt x="34" y="17"/>
                  </a:cubicBezTo>
                  <a:cubicBezTo>
                    <a:pt x="35" y="16"/>
                    <a:pt x="36" y="14"/>
                    <a:pt x="36" y="13"/>
                  </a:cubicBezTo>
                  <a:cubicBezTo>
                    <a:pt x="36" y="11"/>
                    <a:pt x="35" y="10"/>
                    <a:pt x="34" y="9"/>
                  </a:cubicBezTo>
                  <a:cubicBezTo>
                    <a:pt x="33" y="8"/>
                    <a:pt x="32" y="7"/>
                    <a:pt x="30" y="7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0" name="Freeform 603"/>
            <p:cNvSpPr>
              <a:spLocks/>
            </p:cNvSpPr>
            <p:nvPr/>
          </p:nvSpPr>
          <p:spPr bwMode="auto">
            <a:xfrm>
              <a:off x="10950575" y="1360488"/>
              <a:ext cx="84137" cy="84137"/>
            </a:xfrm>
            <a:custGeom>
              <a:avLst/>
              <a:gdLst>
                <a:gd name="T0" fmla="*/ 15 w 22"/>
                <a:gd name="T1" fmla="*/ 22 h 22"/>
                <a:gd name="T2" fmla="*/ 10 w 22"/>
                <a:gd name="T3" fmla="*/ 17 h 22"/>
                <a:gd name="T4" fmla="*/ 14 w 22"/>
                <a:gd name="T5" fmla="*/ 13 h 22"/>
                <a:gd name="T6" fmla="*/ 15 w 22"/>
                <a:gd name="T7" fmla="*/ 12 h 22"/>
                <a:gd name="T8" fmla="*/ 14 w 22"/>
                <a:gd name="T9" fmla="*/ 11 h 22"/>
                <a:gd name="T10" fmla="*/ 11 w 22"/>
                <a:gd name="T11" fmla="*/ 7 h 22"/>
                <a:gd name="T12" fmla="*/ 10 w 22"/>
                <a:gd name="T13" fmla="*/ 7 h 22"/>
                <a:gd name="T14" fmla="*/ 9 w 22"/>
                <a:gd name="T15" fmla="*/ 7 h 22"/>
                <a:gd name="T16" fmla="*/ 5 w 22"/>
                <a:gd name="T17" fmla="*/ 11 h 22"/>
                <a:gd name="T18" fmla="*/ 0 w 22"/>
                <a:gd name="T19" fmla="*/ 7 h 22"/>
                <a:gd name="T20" fmla="*/ 4 w 22"/>
                <a:gd name="T21" fmla="*/ 2 h 22"/>
                <a:gd name="T22" fmla="*/ 10 w 22"/>
                <a:gd name="T23" fmla="*/ 0 h 22"/>
                <a:gd name="T24" fmla="*/ 16 w 22"/>
                <a:gd name="T25" fmla="*/ 2 h 22"/>
                <a:gd name="T26" fmla="*/ 19 w 22"/>
                <a:gd name="T27" fmla="*/ 6 h 22"/>
                <a:gd name="T28" fmla="*/ 22 w 22"/>
                <a:gd name="T29" fmla="*/ 12 h 22"/>
                <a:gd name="T30" fmla="*/ 19 w 22"/>
                <a:gd name="T31" fmla="*/ 17 h 22"/>
                <a:gd name="T32" fmla="*/ 15 w 22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15" y="22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7"/>
                    <a:pt x="22" y="9"/>
                    <a:pt x="22" y="12"/>
                  </a:cubicBezTo>
                  <a:cubicBezTo>
                    <a:pt x="22" y="14"/>
                    <a:pt x="21" y="16"/>
                    <a:pt x="19" y="17"/>
                  </a:cubicBezTo>
                  <a:lnTo>
                    <a:pt x="15" y="2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1" name="Freeform 604"/>
            <p:cNvSpPr>
              <a:spLocks/>
            </p:cNvSpPr>
            <p:nvPr/>
          </p:nvSpPr>
          <p:spPr bwMode="auto">
            <a:xfrm>
              <a:off x="10502900" y="1360488"/>
              <a:ext cx="82550" cy="84137"/>
            </a:xfrm>
            <a:custGeom>
              <a:avLst/>
              <a:gdLst>
                <a:gd name="T0" fmla="*/ 7 w 22"/>
                <a:gd name="T1" fmla="*/ 22 h 22"/>
                <a:gd name="T2" fmla="*/ 3 w 22"/>
                <a:gd name="T3" fmla="*/ 17 h 22"/>
                <a:gd name="T4" fmla="*/ 0 w 22"/>
                <a:gd name="T5" fmla="*/ 12 h 22"/>
                <a:gd name="T6" fmla="*/ 3 w 22"/>
                <a:gd name="T7" fmla="*/ 6 h 22"/>
                <a:gd name="T8" fmla="*/ 6 w 22"/>
                <a:gd name="T9" fmla="*/ 2 h 22"/>
                <a:gd name="T10" fmla="*/ 12 w 22"/>
                <a:gd name="T11" fmla="*/ 0 h 22"/>
                <a:gd name="T12" fmla="*/ 18 w 22"/>
                <a:gd name="T13" fmla="*/ 2 h 22"/>
                <a:gd name="T14" fmla="*/ 22 w 22"/>
                <a:gd name="T15" fmla="*/ 7 h 22"/>
                <a:gd name="T16" fmla="*/ 17 w 22"/>
                <a:gd name="T17" fmla="*/ 11 h 22"/>
                <a:gd name="T18" fmla="*/ 13 w 22"/>
                <a:gd name="T19" fmla="*/ 7 h 22"/>
                <a:gd name="T20" fmla="*/ 12 w 22"/>
                <a:gd name="T21" fmla="*/ 7 h 22"/>
                <a:gd name="T22" fmla="*/ 11 w 22"/>
                <a:gd name="T23" fmla="*/ 7 h 22"/>
                <a:gd name="T24" fmla="*/ 7 w 22"/>
                <a:gd name="T25" fmla="*/ 11 h 22"/>
                <a:gd name="T26" fmla="*/ 7 w 22"/>
                <a:gd name="T27" fmla="*/ 12 h 22"/>
                <a:gd name="T28" fmla="*/ 7 w 22"/>
                <a:gd name="T29" fmla="*/ 13 h 22"/>
                <a:gd name="T30" fmla="*/ 12 w 22"/>
                <a:gd name="T31" fmla="*/ 17 h 22"/>
                <a:gd name="T32" fmla="*/ 7 w 22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7" y="22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9"/>
                    <a:pt x="1" y="7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2" name="Rectangle 605"/>
            <p:cNvSpPr>
              <a:spLocks noChangeArrowheads="1"/>
            </p:cNvSpPr>
            <p:nvPr/>
          </p:nvSpPr>
          <p:spPr bwMode="auto">
            <a:xfrm>
              <a:off x="10755313" y="1398588"/>
              <a:ext cx="25400" cy="26987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3" name="Freeform 606"/>
            <p:cNvSpPr>
              <a:spLocks/>
            </p:cNvSpPr>
            <p:nvPr/>
          </p:nvSpPr>
          <p:spPr bwMode="auto">
            <a:xfrm>
              <a:off x="10641013" y="1420813"/>
              <a:ext cx="38100" cy="38100"/>
            </a:xfrm>
            <a:custGeom>
              <a:avLst/>
              <a:gdLst>
                <a:gd name="T0" fmla="*/ 10 w 24"/>
                <a:gd name="T1" fmla="*/ 24 h 24"/>
                <a:gd name="T2" fmla="*/ 0 w 24"/>
                <a:gd name="T3" fmla="*/ 10 h 24"/>
                <a:gd name="T4" fmla="*/ 15 w 24"/>
                <a:gd name="T5" fmla="*/ 0 h 24"/>
                <a:gd name="T6" fmla="*/ 24 w 24"/>
                <a:gd name="T7" fmla="*/ 17 h 24"/>
                <a:gd name="T8" fmla="*/ 1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0" y="24"/>
                  </a:moveTo>
                  <a:lnTo>
                    <a:pt x="0" y="10"/>
                  </a:lnTo>
                  <a:lnTo>
                    <a:pt x="15" y="0"/>
                  </a:lnTo>
                  <a:lnTo>
                    <a:pt x="24" y="17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" name="Freeform 607"/>
            <p:cNvSpPr>
              <a:spLocks/>
            </p:cNvSpPr>
            <p:nvPr/>
          </p:nvSpPr>
          <p:spPr bwMode="auto">
            <a:xfrm>
              <a:off x="10566400" y="1500188"/>
              <a:ext cx="33337" cy="38100"/>
            </a:xfrm>
            <a:custGeom>
              <a:avLst/>
              <a:gdLst>
                <a:gd name="T0" fmla="*/ 14 w 21"/>
                <a:gd name="T1" fmla="*/ 24 h 24"/>
                <a:gd name="T2" fmla="*/ 0 w 21"/>
                <a:gd name="T3" fmla="*/ 15 h 24"/>
                <a:gd name="T4" fmla="*/ 7 w 21"/>
                <a:gd name="T5" fmla="*/ 0 h 24"/>
                <a:gd name="T6" fmla="*/ 21 w 21"/>
                <a:gd name="T7" fmla="*/ 10 h 24"/>
                <a:gd name="T8" fmla="*/ 14 w 2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14" y="24"/>
                  </a:moveTo>
                  <a:lnTo>
                    <a:pt x="0" y="15"/>
                  </a:lnTo>
                  <a:lnTo>
                    <a:pt x="7" y="0"/>
                  </a:lnTo>
                  <a:lnTo>
                    <a:pt x="21" y="1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5" name="Rectangle 608"/>
            <p:cNvSpPr>
              <a:spLocks noChangeArrowheads="1"/>
            </p:cNvSpPr>
            <p:nvPr/>
          </p:nvSpPr>
          <p:spPr bwMode="auto">
            <a:xfrm>
              <a:off x="10539413" y="1614488"/>
              <a:ext cx="30162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6" name="Freeform 609"/>
            <p:cNvSpPr>
              <a:spLocks/>
            </p:cNvSpPr>
            <p:nvPr/>
          </p:nvSpPr>
          <p:spPr bwMode="auto">
            <a:xfrm>
              <a:off x="10566400" y="1716088"/>
              <a:ext cx="33337" cy="33337"/>
            </a:xfrm>
            <a:custGeom>
              <a:avLst/>
              <a:gdLst>
                <a:gd name="T0" fmla="*/ 7 w 21"/>
                <a:gd name="T1" fmla="*/ 21 h 21"/>
                <a:gd name="T2" fmla="*/ 0 w 21"/>
                <a:gd name="T3" fmla="*/ 7 h 21"/>
                <a:gd name="T4" fmla="*/ 14 w 21"/>
                <a:gd name="T5" fmla="*/ 0 h 21"/>
                <a:gd name="T6" fmla="*/ 21 w 21"/>
                <a:gd name="T7" fmla="*/ 12 h 21"/>
                <a:gd name="T8" fmla="*/ 7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7" y="21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1" y="12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7" name="Freeform 610"/>
            <p:cNvSpPr>
              <a:spLocks/>
            </p:cNvSpPr>
            <p:nvPr/>
          </p:nvSpPr>
          <p:spPr bwMode="auto">
            <a:xfrm>
              <a:off x="10641013" y="1790700"/>
              <a:ext cx="38100" cy="38100"/>
            </a:xfrm>
            <a:custGeom>
              <a:avLst/>
              <a:gdLst>
                <a:gd name="T0" fmla="*/ 15 w 24"/>
                <a:gd name="T1" fmla="*/ 24 h 24"/>
                <a:gd name="T2" fmla="*/ 0 w 24"/>
                <a:gd name="T3" fmla="*/ 17 h 24"/>
                <a:gd name="T4" fmla="*/ 10 w 24"/>
                <a:gd name="T5" fmla="*/ 0 h 24"/>
                <a:gd name="T6" fmla="*/ 24 w 24"/>
                <a:gd name="T7" fmla="*/ 10 h 24"/>
                <a:gd name="T8" fmla="*/ 15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lnTo>
                    <a:pt x="0" y="17"/>
                  </a:lnTo>
                  <a:lnTo>
                    <a:pt x="10" y="0"/>
                  </a:lnTo>
                  <a:lnTo>
                    <a:pt x="24" y="1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8" name="Rectangle 611"/>
            <p:cNvSpPr>
              <a:spLocks noChangeArrowheads="1"/>
            </p:cNvSpPr>
            <p:nvPr/>
          </p:nvSpPr>
          <p:spPr bwMode="auto">
            <a:xfrm>
              <a:off x="10755313" y="1825625"/>
              <a:ext cx="25400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9" name="Freeform 612"/>
            <p:cNvSpPr>
              <a:spLocks/>
            </p:cNvSpPr>
            <p:nvPr/>
          </p:nvSpPr>
          <p:spPr bwMode="auto">
            <a:xfrm>
              <a:off x="10856913" y="1790700"/>
              <a:ext cx="33337" cy="38100"/>
            </a:xfrm>
            <a:custGeom>
              <a:avLst/>
              <a:gdLst>
                <a:gd name="T0" fmla="*/ 9 w 21"/>
                <a:gd name="T1" fmla="*/ 24 h 24"/>
                <a:gd name="T2" fmla="*/ 0 w 21"/>
                <a:gd name="T3" fmla="*/ 10 h 24"/>
                <a:gd name="T4" fmla="*/ 14 w 21"/>
                <a:gd name="T5" fmla="*/ 0 h 24"/>
                <a:gd name="T6" fmla="*/ 21 w 21"/>
                <a:gd name="T7" fmla="*/ 17 h 24"/>
                <a:gd name="T8" fmla="*/ 9 w 2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9" y="24"/>
                  </a:moveTo>
                  <a:lnTo>
                    <a:pt x="0" y="10"/>
                  </a:lnTo>
                  <a:lnTo>
                    <a:pt x="14" y="0"/>
                  </a:lnTo>
                  <a:lnTo>
                    <a:pt x="21" y="17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0" name="Freeform 613"/>
            <p:cNvSpPr>
              <a:spLocks/>
            </p:cNvSpPr>
            <p:nvPr/>
          </p:nvSpPr>
          <p:spPr bwMode="auto">
            <a:xfrm>
              <a:off x="10936288" y="1716088"/>
              <a:ext cx="33337" cy="33337"/>
            </a:xfrm>
            <a:custGeom>
              <a:avLst/>
              <a:gdLst>
                <a:gd name="T0" fmla="*/ 14 w 21"/>
                <a:gd name="T1" fmla="*/ 21 h 21"/>
                <a:gd name="T2" fmla="*/ 0 w 21"/>
                <a:gd name="T3" fmla="*/ 12 h 21"/>
                <a:gd name="T4" fmla="*/ 7 w 21"/>
                <a:gd name="T5" fmla="*/ 0 h 21"/>
                <a:gd name="T6" fmla="*/ 21 w 21"/>
                <a:gd name="T7" fmla="*/ 7 h 21"/>
                <a:gd name="T8" fmla="*/ 14 w 2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4" y="21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21" y="7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1" name="Rectangle 614"/>
            <p:cNvSpPr>
              <a:spLocks noChangeArrowheads="1"/>
            </p:cNvSpPr>
            <p:nvPr/>
          </p:nvSpPr>
          <p:spPr bwMode="auto">
            <a:xfrm>
              <a:off x="10966450" y="1614488"/>
              <a:ext cx="30162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2" name="Freeform 615"/>
            <p:cNvSpPr>
              <a:spLocks/>
            </p:cNvSpPr>
            <p:nvPr/>
          </p:nvSpPr>
          <p:spPr bwMode="auto">
            <a:xfrm>
              <a:off x="10936288" y="1500188"/>
              <a:ext cx="33337" cy="38100"/>
            </a:xfrm>
            <a:custGeom>
              <a:avLst/>
              <a:gdLst>
                <a:gd name="T0" fmla="*/ 7 w 21"/>
                <a:gd name="T1" fmla="*/ 24 h 24"/>
                <a:gd name="T2" fmla="*/ 0 w 21"/>
                <a:gd name="T3" fmla="*/ 10 h 24"/>
                <a:gd name="T4" fmla="*/ 14 w 21"/>
                <a:gd name="T5" fmla="*/ 0 h 24"/>
                <a:gd name="T6" fmla="*/ 21 w 21"/>
                <a:gd name="T7" fmla="*/ 15 h 24"/>
                <a:gd name="T8" fmla="*/ 7 w 2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24"/>
                  </a:moveTo>
                  <a:lnTo>
                    <a:pt x="0" y="10"/>
                  </a:lnTo>
                  <a:lnTo>
                    <a:pt x="14" y="0"/>
                  </a:lnTo>
                  <a:lnTo>
                    <a:pt x="21" y="1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3" name="Freeform 616"/>
            <p:cNvSpPr>
              <a:spLocks/>
            </p:cNvSpPr>
            <p:nvPr/>
          </p:nvSpPr>
          <p:spPr bwMode="auto">
            <a:xfrm>
              <a:off x="10856913" y="1420813"/>
              <a:ext cx="33337" cy="38100"/>
            </a:xfrm>
            <a:custGeom>
              <a:avLst/>
              <a:gdLst>
                <a:gd name="T0" fmla="*/ 14 w 21"/>
                <a:gd name="T1" fmla="*/ 24 h 24"/>
                <a:gd name="T2" fmla="*/ 0 w 21"/>
                <a:gd name="T3" fmla="*/ 17 h 24"/>
                <a:gd name="T4" fmla="*/ 9 w 21"/>
                <a:gd name="T5" fmla="*/ 0 h 24"/>
                <a:gd name="T6" fmla="*/ 21 w 21"/>
                <a:gd name="T7" fmla="*/ 10 h 24"/>
                <a:gd name="T8" fmla="*/ 14 w 2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14" y="24"/>
                  </a:moveTo>
                  <a:lnTo>
                    <a:pt x="0" y="17"/>
                  </a:lnTo>
                  <a:lnTo>
                    <a:pt x="9" y="0"/>
                  </a:lnTo>
                  <a:lnTo>
                    <a:pt x="21" y="1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4" name="Freeform 617"/>
            <p:cNvSpPr>
              <a:spLocks/>
            </p:cNvSpPr>
            <p:nvPr/>
          </p:nvSpPr>
          <p:spPr bwMode="auto">
            <a:xfrm>
              <a:off x="11056938" y="1584325"/>
              <a:ext cx="120650" cy="82550"/>
            </a:xfrm>
            <a:custGeom>
              <a:avLst/>
              <a:gdLst>
                <a:gd name="T0" fmla="*/ 76 w 76"/>
                <a:gd name="T1" fmla="*/ 0 h 52"/>
                <a:gd name="T2" fmla="*/ 24 w 76"/>
                <a:gd name="T3" fmla="*/ 0 h 52"/>
                <a:gd name="T4" fmla="*/ 0 w 76"/>
                <a:gd name="T5" fmla="*/ 26 h 52"/>
                <a:gd name="T6" fmla="*/ 24 w 76"/>
                <a:gd name="T7" fmla="*/ 52 h 52"/>
                <a:gd name="T8" fmla="*/ 76 w 76"/>
                <a:gd name="T9" fmla="*/ 52 h 52"/>
                <a:gd name="T10" fmla="*/ 52 w 76"/>
                <a:gd name="T11" fmla="*/ 26 h 52"/>
                <a:gd name="T12" fmla="*/ 76 w 7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2">
                  <a:moveTo>
                    <a:pt x="76" y="0"/>
                  </a:moveTo>
                  <a:lnTo>
                    <a:pt x="24" y="0"/>
                  </a:lnTo>
                  <a:lnTo>
                    <a:pt x="0" y="26"/>
                  </a:lnTo>
                  <a:lnTo>
                    <a:pt x="24" y="52"/>
                  </a:lnTo>
                  <a:lnTo>
                    <a:pt x="76" y="52"/>
                  </a:lnTo>
                  <a:lnTo>
                    <a:pt x="52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5" name="Rectangle 618"/>
            <p:cNvSpPr>
              <a:spLocks noChangeArrowheads="1"/>
            </p:cNvSpPr>
            <p:nvPr/>
          </p:nvSpPr>
          <p:spPr bwMode="auto">
            <a:xfrm>
              <a:off x="10766425" y="1614488"/>
              <a:ext cx="411162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6" name="Grupa 465"/>
          <p:cNvGrpSpPr>
            <a:grpSpLocks noChangeAspect="1"/>
          </p:cNvGrpSpPr>
          <p:nvPr/>
        </p:nvGrpSpPr>
        <p:grpSpPr>
          <a:xfrm>
            <a:off x="639753" y="2605874"/>
            <a:ext cx="493139" cy="493134"/>
            <a:chOff x="698091" y="1269700"/>
            <a:chExt cx="713197" cy="713189"/>
          </a:xfrm>
        </p:grpSpPr>
        <p:sp>
          <p:nvSpPr>
            <p:cNvPr id="197" name="Oval 853"/>
            <p:cNvSpPr>
              <a:spLocks noChangeArrowheads="1"/>
            </p:cNvSpPr>
            <p:nvPr/>
          </p:nvSpPr>
          <p:spPr bwMode="auto">
            <a:xfrm>
              <a:off x="749033" y="1893736"/>
              <a:ext cx="89153" cy="89153"/>
            </a:xfrm>
            <a:prstGeom prst="ellipse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8" name="Oval 854"/>
            <p:cNvSpPr>
              <a:spLocks noChangeArrowheads="1"/>
            </p:cNvSpPr>
            <p:nvPr/>
          </p:nvSpPr>
          <p:spPr bwMode="auto">
            <a:xfrm>
              <a:off x="698091" y="1269700"/>
              <a:ext cx="114624" cy="114624"/>
            </a:xfrm>
            <a:prstGeom prst="ellipse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9" name="Oval 855"/>
            <p:cNvSpPr>
              <a:spLocks noChangeArrowheads="1"/>
            </p:cNvSpPr>
            <p:nvPr/>
          </p:nvSpPr>
          <p:spPr bwMode="auto">
            <a:xfrm>
              <a:off x="1322135" y="1333374"/>
              <a:ext cx="89153" cy="89153"/>
            </a:xfrm>
            <a:prstGeom prst="ellipse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0" name="Rectangle 856"/>
            <p:cNvSpPr>
              <a:spLocks noChangeArrowheads="1"/>
            </p:cNvSpPr>
            <p:nvPr/>
          </p:nvSpPr>
          <p:spPr bwMode="auto">
            <a:xfrm>
              <a:off x="1322135" y="1549881"/>
              <a:ext cx="38211" cy="369334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1" name="Freeform 857"/>
            <p:cNvSpPr>
              <a:spLocks noEditPoints="1"/>
            </p:cNvSpPr>
            <p:nvPr/>
          </p:nvSpPr>
          <p:spPr bwMode="auto">
            <a:xfrm>
              <a:off x="1309396" y="1447997"/>
              <a:ext cx="63682" cy="534892"/>
            </a:xfrm>
            <a:custGeom>
              <a:avLst/>
              <a:gdLst>
                <a:gd name="T0" fmla="*/ 14 w 17"/>
                <a:gd name="T1" fmla="*/ 8 h 141"/>
                <a:gd name="T2" fmla="*/ 11 w 17"/>
                <a:gd name="T3" fmla="*/ 8 h 141"/>
                <a:gd name="T4" fmla="*/ 11 w 17"/>
                <a:gd name="T5" fmla="*/ 0 h 141"/>
                <a:gd name="T6" fmla="*/ 6 w 17"/>
                <a:gd name="T7" fmla="*/ 0 h 141"/>
                <a:gd name="T8" fmla="*/ 6 w 17"/>
                <a:gd name="T9" fmla="*/ 8 h 141"/>
                <a:gd name="T10" fmla="*/ 3 w 17"/>
                <a:gd name="T11" fmla="*/ 8 h 141"/>
                <a:gd name="T12" fmla="*/ 0 w 17"/>
                <a:gd name="T13" fmla="*/ 28 h 141"/>
                <a:gd name="T14" fmla="*/ 0 w 17"/>
                <a:gd name="T15" fmla="*/ 126 h 141"/>
                <a:gd name="T16" fmla="*/ 0 w 17"/>
                <a:gd name="T17" fmla="*/ 132 h 141"/>
                <a:gd name="T18" fmla="*/ 2 w 17"/>
                <a:gd name="T19" fmla="*/ 138 h 141"/>
                <a:gd name="T20" fmla="*/ 8 w 17"/>
                <a:gd name="T21" fmla="*/ 141 h 141"/>
                <a:gd name="T22" fmla="*/ 15 w 17"/>
                <a:gd name="T23" fmla="*/ 138 h 141"/>
                <a:gd name="T24" fmla="*/ 17 w 17"/>
                <a:gd name="T25" fmla="*/ 132 h 141"/>
                <a:gd name="T26" fmla="*/ 17 w 17"/>
                <a:gd name="T27" fmla="*/ 126 h 141"/>
                <a:gd name="T28" fmla="*/ 17 w 17"/>
                <a:gd name="T29" fmla="*/ 28 h 141"/>
                <a:gd name="T30" fmla="*/ 14 w 17"/>
                <a:gd name="T31" fmla="*/ 8 h 141"/>
                <a:gd name="T32" fmla="*/ 11 w 17"/>
                <a:gd name="T33" fmla="*/ 121 h 141"/>
                <a:gd name="T34" fmla="*/ 6 w 17"/>
                <a:gd name="T35" fmla="*/ 121 h 141"/>
                <a:gd name="T36" fmla="*/ 6 w 17"/>
                <a:gd name="T37" fmla="*/ 77 h 141"/>
                <a:gd name="T38" fmla="*/ 11 w 17"/>
                <a:gd name="T39" fmla="*/ 77 h 141"/>
                <a:gd name="T40" fmla="*/ 11 w 17"/>
                <a:gd name="T41" fmla="*/ 121 h 141"/>
                <a:gd name="T42" fmla="*/ 11 w 17"/>
                <a:gd name="T43" fmla="*/ 72 h 141"/>
                <a:gd name="T44" fmla="*/ 6 w 17"/>
                <a:gd name="T45" fmla="*/ 72 h 141"/>
                <a:gd name="T46" fmla="*/ 6 w 17"/>
                <a:gd name="T47" fmla="*/ 31 h 141"/>
                <a:gd name="T48" fmla="*/ 11 w 17"/>
                <a:gd name="T49" fmla="*/ 31 h 141"/>
                <a:gd name="T50" fmla="*/ 11 w 17"/>
                <a:gd name="T51" fmla="*/ 72 h 141"/>
                <a:gd name="T52" fmla="*/ 9 w 17"/>
                <a:gd name="T53" fmla="*/ 14 h 141"/>
                <a:gd name="T54" fmla="*/ 11 w 17"/>
                <a:gd name="T55" fmla="*/ 26 h 141"/>
                <a:gd name="T56" fmla="*/ 6 w 17"/>
                <a:gd name="T57" fmla="*/ 26 h 141"/>
                <a:gd name="T58" fmla="*/ 8 w 17"/>
                <a:gd name="T59" fmla="*/ 14 h 141"/>
                <a:gd name="T60" fmla="*/ 9 w 17"/>
                <a:gd name="T61" fmla="*/ 14 h 141"/>
                <a:gd name="T62" fmla="*/ 11 w 17"/>
                <a:gd name="T63" fmla="*/ 132 h 141"/>
                <a:gd name="T64" fmla="*/ 10 w 17"/>
                <a:gd name="T65" fmla="*/ 134 h 141"/>
                <a:gd name="T66" fmla="*/ 6 w 17"/>
                <a:gd name="T67" fmla="*/ 134 h 141"/>
                <a:gd name="T68" fmla="*/ 6 w 17"/>
                <a:gd name="T69" fmla="*/ 132 h 141"/>
                <a:gd name="T70" fmla="*/ 6 w 17"/>
                <a:gd name="T71" fmla="*/ 126 h 141"/>
                <a:gd name="T72" fmla="*/ 11 w 17"/>
                <a:gd name="T73" fmla="*/ 126 h 141"/>
                <a:gd name="T74" fmla="*/ 11 w 17"/>
                <a:gd name="T7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141">
                  <a:moveTo>
                    <a:pt x="14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1" y="137"/>
                    <a:pt x="2" y="138"/>
                  </a:cubicBezTo>
                  <a:cubicBezTo>
                    <a:pt x="4" y="140"/>
                    <a:pt x="6" y="141"/>
                    <a:pt x="8" y="141"/>
                  </a:cubicBezTo>
                  <a:cubicBezTo>
                    <a:pt x="11" y="141"/>
                    <a:pt x="13" y="140"/>
                    <a:pt x="15" y="138"/>
                  </a:cubicBezTo>
                  <a:cubicBezTo>
                    <a:pt x="16" y="137"/>
                    <a:pt x="17" y="134"/>
                    <a:pt x="17" y="132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28"/>
                    <a:pt x="17" y="28"/>
                    <a:pt x="17" y="28"/>
                  </a:cubicBezTo>
                  <a:lnTo>
                    <a:pt x="14" y="8"/>
                  </a:lnTo>
                  <a:close/>
                  <a:moveTo>
                    <a:pt x="11" y="121"/>
                  </a:moveTo>
                  <a:cubicBezTo>
                    <a:pt x="6" y="121"/>
                    <a:pt x="6" y="121"/>
                    <a:pt x="6" y="121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7"/>
                    <a:pt x="11" y="77"/>
                    <a:pt x="11" y="77"/>
                  </a:cubicBezTo>
                  <a:lnTo>
                    <a:pt x="11" y="121"/>
                  </a:lnTo>
                  <a:close/>
                  <a:moveTo>
                    <a:pt x="11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11" y="31"/>
                    <a:pt x="11" y="31"/>
                    <a:pt x="11" y="31"/>
                  </a:cubicBezTo>
                  <a:lnTo>
                    <a:pt x="11" y="72"/>
                  </a:lnTo>
                  <a:close/>
                  <a:moveTo>
                    <a:pt x="9" y="14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9" y="14"/>
                  </a:lnTo>
                  <a:close/>
                  <a:moveTo>
                    <a:pt x="11" y="132"/>
                  </a:moveTo>
                  <a:cubicBezTo>
                    <a:pt x="11" y="133"/>
                    <a:pt x="11" y="134"/>
                    <a:pt x="10" y="134"/>
                  </a:cubicBezTo>
                  <a:cubicBezTo>
                    <a:pt x="9" y="135"/>
                    <a:pt x="7" y="135"/>
                    <a:pt x="6" y="134"/>
                  </a:cubicBezTo>
                  <a:cubicBezTo>
                    <a:pt x="6" y="134"/>
                    <a:pt x="6" y="133"/>
                    <a:pt x="6" y="132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11" y="126"/>
                    <a:pt x="11" y="126"/>
                    <a:pt x="11" y="126"/>
                  </a:cubicBezTo>
                  <a:lnTo>
                    <a:pt x="11" y="13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2" name="Rectangle 858"/>
            <p:cNvSpPr>
              <a:spLocks noChangeArrowheads="1"/>
            </p:cNvSpPr>
            <p:nvPr/>
          </p:nvSpPr>
          <p:spPr bwMode="auto">
            <a:xfrm>
              <a:off x="850917" y="1384316"/>
              <a:ext cx="420276" cy="178297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3" name="Freeform 859"/>
            <p:cNvSpPr>
              <a:spLocks noEditPoints="1"/>
            </p:cNvSpPr>
            <p:nvPr/>
          </p:nvSpPr>
          <p:spPr bwMode="auto">
            <a:xfrm>
              <a:off x="838186" y="1269700"/>
              <a:ext cx="445747" cy="662247"/>
            </a:xfrm>
            <a:custGeom>
              <a:avLst/>
              <a:gdLst>
                <a:gd name="T0" fmla="*/ 109 w 115"/>
                <a:gd name="T1" fmla="*/ 170 h 170"/>
                <a:gd name="T2" fmla="*/ 6 w 115"/>
                <a:gd name="T3" fmla="*/ 170 h 170"/>
                <a:gd name="T4" fmla="*/ 2 w 115"/>
                <a:gd name="T5" fmla="*/ 169 h 170"/>
                <a:gd name="T6" fmla="*/ 0 w 115"/>
                <a:gd name="T7" fmla="*/ 165 h 170"/>
                <a:gd name="T8" fmla="*/ 0 w 115"/>
                <a:gd name="T9" fmla="*/ 6 h 170"/>
                <a:gd name="T10" fmla="*/ 2 w 115"/>
                <a:gd name="T11" fmla="*/ 2 h 170"/>
                <a:gd name="T12" fmla="*/ 6 w 115"/>
                <a:gd name="T13" fmla="*/ 0 h 170"/>
                <a:gd name="T14" fmla="*/ 109 w 115"/>
                <a:gd name="T15" fmla="*/ 0 h 170"/>
                <a:gd name="T16" fmla="*/ 113 w 115"/>
                <a:gd name="T17" fmla="*/ 2 h 170"/>
                <a:gd name="T18" fmla="*/ 115 w 115"/>
                <a:gd name="T19" fmla="*/ 6 h 170"/>
                <a:gd name="T20" fmla="*/ 115 w 115"/>
                <a:gd name="T21" fmla="*/ 165 h 170"/>
                <a:gd name="T22" fmla="*/ 113 w 115"/>
                <a:gd name="T23" fmla="*/ 169 h 170"/>
                <a:gd name="T24" fmla="*/ 109 w 115"/>
                <a:gd name="T25" fmla="*/ 170 h 170"/>
                <a:gd name="T26" fmla="*/ 109 w 115"/>
                <a:gd name="T27" fmla="*/ 6 h 170"/>
                <a:gd name="T28" fmla="*/ 6 w 115"/>
                <a:gd name="T29" fmla="*/ 6 h 170"/>
                <a:gd name="T30" fmla="*/ 6 w 115"/>
                <a:gd name="T31" fmla="*/ 165 h 170"/>
                <a:gd name="T32" fmla="*/ 109 w 115"/>
                <a:gd name="T33" fmla="*/ 165 h 170"/>
                <a:gd name="T34" fmla="*/ 109 w 115"/>
                <a:gd name="T3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0">
                  <a:moveTo>
                    <a:pt x="109" y="170"/>
                  </a:moveTo>
                  <a:cubicBezTo>
                    <a:pt x="6" y="170"/>
                    <a:pt x="6" y="170"/>
                    <a:pt x="6" y="170"/>
                  </a:cubicBezTo>
                  <a:cubicBezTo>
                    <a:pt x="4" y="170"/>
                    <a:pt x="3" y="170"/>
                    <a:pt x="2" y="169"/>
                  </a:cubicBezTo>
                  <a:cubicBezTo>
                    <a:pt x="0" y="168"/>
                    <a:pt x="0" y="166"/>
                    <a:pt x="0" y="1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1"/>
                    <a:pt x="113" y="2"/>
                  </a:cubicBezTo>
                  <a:cubicBezTo>
                    <a:pt x="114" y="3"/>
                    <a:pt x="115" y="5"/>
                    <a:pt x="115" y="6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5" y="166"/>
                    <a:pt x="114" y="168"/>
                    <a:pt x="113" y="169"/>
                  </a:cubicBezTo>
                  <a:cubicBezTo>
                    <a:pt x="112" y="170"/>
                    <a:pt x="111" y="170"/>
                    <a:pt x="109" y="170"/>
                  </a:cubicBezTo>
                  <a:close/>
                  <a:moveTo>
                    <a:pt x="109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109" y="165"/>
                    <a:pt x="109" y="165"/>
                    <a:pt x="109" y="165"/>
                  </a:cubicBezTo>
                  <a:lnTo>
                    <a:pt x="109" y="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4" name="Rectangle 860"/>
            <p:cNvSpPr>
              <a:spLocks noChangeArrowheads="1"/>
            </p:cNvSpPr>
            <p:nvPr/>
          </p:nvSpPr>
          <p:spPr bwMode="auto">
            <a:xfrm>
              <a:off x="914599" y="1639026"/>
              <a:ext cx="38211" cy="50942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" name="Rectangle 861"/>
            <p:cNvSpPr>
              <a:spLocks noChangeArrowheads="1"/>
            </p:cNvSpPr>
            <p:nvPr/>
          </p:nvSpPr>
          <p:spPr bwMode="auto">
            <a:xfrm>
              <a:off x="1080156" y="1817323"/>
              <a:ext cx="140095" cy="50942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" name="Freeform 862"/>
            <p:cNvSpPr>
              <a:spLocks noEditPoints="1"/>
            </p:cNvSpPr>
            <p:nvPr/>
          </p:nvSpPr>
          <p:spPr bwMode="auto">
            <a:xfrm>
              <a:off x="901859" y="1639026"/>
              <a:ext cx="63682" cy="63682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5 h 5"/>
                <a:gd name="T4" fmla="*/ 0 w 5"/>
                <a:gd name="T5" fmla="*/ 0 h 5"/>
                <a:gd name="T6" fmla="*/ 5 w 5"/>
                <a:gd name="T7" fmla="*/ 0 h 5"/>
                <a:gd name="T8" fmla="*/ 5 w 5"/>
                <a:gd name="T9" fmla="*/ 5 h 5"/>
                <a:gd name="T10" fmla="*/ 2 w 5"/>
                <a:gd name="T11" fmla="*/ 3 h 5"/>
                <a:gd name="T12" fmla="*/ 3 w 5"/>
                <a:gd name="T13" fmla="*/ 3 h 5"/>
                <a:gd name="T14" fmla="*/ 3 w 5"/>
                <a:gd name="T15" fmla="*/ 1 h 5"/>
                <a:gd name="T16" fmla="*/ 2 w 5"/>
                <a:gd name="T17" fmla="*/ 1 h 5"/>
                <a:gd name="T18" fmla="*/ 2 w 5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" name="Freeform 863"/>
            <p:cNvSpPr>
              <a:spLocks noEditPoints="1"/>
            </p:cNvSpPr>
            <p:nvPr/>
          </p:nvSpPr>
          <p:spPr bwMode="auto">
            <a:xfrm>
              <a:off x="901859" y="1715439"/>
              <a:ext cx="63682" cy="76413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2 w 5"/>
                <a:gd name="T11" fmla="*/ 4 h 6"/>
                <a:gd name="T12" fmla="*/ 3 w 5"/>
                <a:gd name="T13" fmla="*/ 4 h 6"/>
                <a:gd name="T14" fmla="*/ 3 w 5"/>
                <a:gd name="T15" fmla="*/ 2 h 6"/>
                <a:gd name="T16" fmla="*/ 2 w 5"/>
                <a:gd name="T17" fmla="*/ 2 h 6"/>
                <a:gd name="T18" fmla="*/ 2 w 5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  <a:moveTo>
                    <a:pt x="2" y="4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" name="Freeform 864"/>
            <p:cNvSpPr>
              <a:spLocks noEditPoints="1"/>
            </p:cNvSpPr>
            <p:nvPr/>
          </p:nvSpPr>
          <p:spPr bwMode="auto">
            <a:xfrm>
              <a:off x="901859" y="1804592"/>
              <a:ext cx="63682" cy="76413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2 w 5"/>
                <a:gd name="T11" fmla="*/ 4 h 6"/>
                <a:gd name="T12" fmla="*/ 3 w 5"/>
                <a:gd name="T13" fmla="*/ 4 h 6"/>
                <a:gd name="T14" fmla="*/ 3 w 5"/>
                <a:gd name="T15" fmla="*/ 2 h 6"/>
                <a:gd name="T16" fmla="*/ 2 w 5"/>
                <a:gd name="T17" fmla="*/ 2 h 6"/>
                <a:gd name="T18" fmla="*/ 2 w 5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  <a:moveTo>
                    <a:pt x="2" y="4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" name="Freeform 865"/>
            <p:cNvSpPr>
              <a:spLocks noEditPoints="1"/>
            </p:cNvSpPr>
            <p:nvPr/>
          </p:nvSpPr>
          <p:spPr bwMode="auto">
            <a:xfrm>
              <a:off x="991012" y="1639026"/>
              <a:ext cx="63682" cy="63682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5 h 5"/>
                <a:gd name="T4" fmla="*/ 0 w 5"/>
                <a:gd name="T5" fmla="*/ 0 h 5"/>
                <a:gd name="T6" fmla="*/ 5 w 5"/>
                <a:gd name="T7" fmla="*/ 0 h 5"/>
                <a:gd name="T8" fmla="*/ 5 w 5"/>
                <a:gd name="T9" fmla="*/ 5 h 5"/>
                <a:gd name="T10" fmla="*/ 1 w 5"/>
                <a:gd name="T11" fmla="*/ 3 h 5"/>
                <a:gd name="T12" fmla="*/ 3 w 5"/>
                <a:gd name="T13" fmla="*/ 3 h 5"/>
                <a:gd name="T14" fmla="*/ 3 w 5"/>
                <a:gd name="T15" fmla="*/ 1 h 5"/>
                <a:gd name="T16" fmla="*/ 1 w 5"/>
                <a:gd name="T17" fmla="*/ 1 h 5"/>
                <a:gd name="T18" fmla="*/ 1 w 5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1" y="3"/>
                  </a:moveTo>
                  <a:lnTo>
                    <a:pt x="3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" name="Freeform 866"/>
            <p:cNvSpPr>
              <a:spLocks noEditPoints="1"/>
            </p:cNvSpPr>
            <p:nvPr/>
          </p:nvSpPr>
          <p:spPr bwMode="auto">
            <a:xfrm>
              <a:off x="991012" y="1715439"/>
              <a:ext cx="63682" cy="76413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1 w 5"/>
                <a:gd name="T11" fmla="*/ 4 h 6"/>
                <a:gd name="T12" fmla="*/ 3 w 5"/>
                <a:gd name="T13" fmla="*/ 4 h 6"/>
                <a:gd name="T14" fmla="*/ 3 w 5"/>
                <a:gd name="T15" fmla="*/ 2 h 6"/>
                <a:gd name="T16" fmla="*/ 1 w 5"/>
                <a:gd name="T17" fmla="*/ 2 h 6"/>
                <a:gd name="T18" fmla="*/ 1 w 5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  <a:moveTo>
                    <a:pt x="1" y="4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" name="Freeform 867"/>
            <p:cNvSpPr>
              <a:spLocks noEditPoints="1"/>
            </p:cNvSpPr>
            <p:nvPr/>
          </p:nvSpPr>
          <p:spPr bwMode="auto">
            <a:xfrm>
              <a:off x="991012" y="1804592"/>
              <a:ext cx="63682" cy="76413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1 w 5"/>
                <a:gd name="T11" fmla="*/ 4 h 6"/>
                <a:gd name="T12" fmla="*/ 3 w 5"/>
                <a:gd name="T13" fmla="*/ 4 h 6"/>
                <a:gd name="T14" fmla="*/ 3 w 5"/>
                <a:gd name="T15" fmla="*/ 2 h 6"/>
                <a:gd name="T16" fmla="*/ 1 w 5"/>
                <a:gd name="T17" fmla="*/ 2 h 6"/>
                <a:gd name="T18" fmla="*/ 1 w 5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  <a:moveTo>
                    <a:pt x="1" y="4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" name="Freeform 868"/>
            <p:cNvSpPr>
              <a:spLocks noEditPoints="1"/>
            </p:cNvSpPr>
            <p:nvPr/>
          </p:nvSpPr>
          <p:spPr bwMode="auto">
            <a:xfrm>
              <a:off x="1080156" y="1639026"/>
              <a:ext cx="63682" cy="63682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5 h 5"/>
                <a:gd name="T4" fmla="*/ 0 w 5"/>
                <a:gd name="T5" fmla="*/ 0 h 5"/>
                <a:gd name="T6" fmla="*/ 5 w 5"/>
                <a:gd name="T7" fmla="*/ 0 h 5"/>
                <a:gd name="T8" fmla="*/ 5 w 5"/>
                <a:gd name="T9" fmla="*/ 5 h 5"/>
                <a:gd name="T10" fmla="*/ 1 w 5"/>
                <a:gd name="T11" fmla="*/ 3 h 5"/>
                <a:gd name="T12" fmla="*/ 3 w 5"/>
                <a:gd name="T13" fmla="*/ 3 h 5"/>
                <a:gd name="T14" fmla="*/ 3 w 5"/>
                <a:gd name="T15" fmla="*/ 1 h 5"/>
                <a:gd name="T16" fmla="*/ 1 w 5"/>
                <a:gd name="T17" fmla="*/ 1 h 5"/>
                <a:gd name="T18" fmla="*/ 1 w 5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1" y="3"/>
                  </a:moveTo>
                  <a:lnTo>
                    <a:pt x="3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" name="Freeform 869"/>
            <p:cNvSpPr>
              <a:spLocks noEditPoints="1"/>
            </p:cNvSpPr>
            <p:nvPr/>
          </p:nvSpPr>
          <p:spPr bwMode="auto">
            <a:xfrm>
              <a:off x="1080156" y="1715439"/>
              <a:ext cx="63682" cy="76413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1 w 5"/>
                <a:gd name="T11" fmla="*/ 4 h 6"/>
                <a:gd name="T12" fmla="*/ 3 w 5"/>
                <a:gd name="T13" fmla="*/ 4 h 6"/>
                <a:gd name="T14" fmla="*/ 3 w 5"/>
                <a:gd name="T15" fmla="*/ 2 h 6"/>
                <a:gd name="T16" fmla="*/ 1 w 5"/>
                <a:gd name="T17" fmla="*/ 2 h 6"/>
                <a:gd name="T18" fmla="*/ 1 w 5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  <a:moveTo>
                    <a:pt x="1" y="4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" name="Freeform 870"/>
            <p:cNvSpPr>
              <a:spLocks noEditPoints="1"/>
            </p:cNvSpPr>
            <p:nvPr/>
          </p:nvSpPr>
          <p:spPr bwMode="auto">
            <a:xfrm>
              <a:off x="1169309" y="1639026"/>
              <a:ext cx="63682" cy="63682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5 h 5"/>
                <a:gd name="T4" fmla="*/ 0 w 5"/>
                <a:gd name="T5" fmla="*/ 0 h 5"/>
                <a:gd name="T6" fmla="*/ 5 w 5"/>
                <a:gd name="T7" fmla="*/ 0 h 5"/>
                <a:gd name="T8" fmla="*/ 5 w 5"/>
                <a:gd name="T9" fmla="*/ 5 h 5"/>
                <a:gd name="T10" fmla="*/ 1 w 5"/>
                <a:gd name="T11" fmla="*/ 3 h 5"/>
                <a:gd name="T12" fmla="*/ 3 w 5"/>
                <a:gd name="T13" fmla="*/ 3 h 5"/>
                <a:gd name="T14" fmla="*/ 3 w 5"/>
                <a:gd name="T15" fmla="*/ 1 h 5"/>
                <a:gd name="T16" fmla="*/ 1 w 5"/>
                <a:gd name="T17" fmla="*/ 1 h 5"/>
                <a:gd name="T18" fmla="*/ 1 w 5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1" y="3"/>
                  </a:moveTo>
                  <a:lnTo>
                    <a:pt x="3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" name="Freeform 871"/>
            <p:cNvSpPr>
              <a:spLocks noEditPoints="1"/>
            </p:cNvSpPr>
            <p:nvPr/>
          </p:nvSpPr>
          <p:spPr bwMode="auto">
            <a:xfrm>
              <a:off x="1169309" y="1715439"/>
              <a:ext cx="63682" cy="76413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1 w 5"/>
                <a:gd name="T11" fmla="*/ 4 h 6"/>
                <a:gd name="T12" fmla="*/ 3 w 5"/>
                <a:gd name="T13" fmla="*/ 4 h 6"/>
                <a:gd name="T14" fmla="*/ 3 w 5"/>
                <a:gd name="T15" fmla="*/ 2 h 6"/>
                <a:gd name="T16" fmla="*/ 1 w 5"/>
                <a:gd name="T17" fmla="*/ 2 h 6"/>
                <a:gd name="T18" fmla="*/ 1 w 5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  <a:moveTo>
                    <a:pt x="1" y="4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6" name="Freeform 872"/>
            <p:cNvSpPr>
              <a:spLocks noEditPoints="1"/>
            </p:cNvSpPr>
            <p:nvPr/>
          </p:nvSpPr>
          <p:spPr bwMode="auto">
            <a:xfrm>
              <a:off x="1080156" y="1804592"/>
              <a:ext cx="152826" cy="76413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6 h 6"/>
                <a:gd name="T4" fmla="*/ 0 w 12"/>
                <a:gd name="T5" fmla="*/ 0 h 6"/>
                <a:gd name="T6" fmla="*/ 12 w 12"/>
                <a:gd name="T7" fmla="*/ 0 h 6"/>
                <a:gd name="T8" fmla="*/ 12 w 12"/>
                <a:gd name="T9" fmla="*/ 6 h 6"/>
                <a:gd name="T10" fmla="*/ 1 w 12"/>
                <a:gd name="T11" fmla="*/ 4 h 6"/>
                <a:gd name="T12" fmla="*/ 10 w 12"/>
                <a:gd name="T13" fmla="*/ 4 h 6"/>
                <a:gd name="T14" fmla="*/ 10 w 12"/>
                <a:gd name="T15" fmla="*/ 2 h 6"/>
                <a:gd name="T16" fmla="*/ 1 w 12"/>
                <a:gd name="T17" fmla="*/ 2 h 6"/>
                <a:gd name="T18" fmla="*/ 1 w 1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close/>
                  <a:moveTo>
                    <a:pt x="1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7" name="Rectangle 873"/>
            <p:cNvSpPr>
              <a:spLocks noChangeArrowheads="1"/>
            </p:cNvSpPr>
            <p:nvPr/>
          </p:nvSpPr>
          <p:spPr bwMode="auto">
            <a:xfrm>
              <a:off x="901859" y="1333374"/>
              <a:ext cx="331123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8" name="Rectangle 874"/>
            <p:cNvSpPr>
              <a:spLocks noChangeArrowheads="1"/>
            </p:cNvSpPr>
            <p:nvPr/>
          </p:nvSpPr>
          <p:spPr bwMode="auto">
            <a:xfrm>
              <a:off x="901859" y="1588084"/>
              <a:ext cx="152826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9" name="Rectangle 875"/>
            <p:cNvSpPr>
              <a:spLocks noChangeArrowheads="1"/>
            </p:cNvSpPr>
            <p:nvPr/>
          </p:nvSpPr>
          <p:spPr bwMode="auto">
            <a:xfrm>
              <a:off x="901859" y="1498939"/>
              <a:ext cx="25471" cy="3821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0" name="Rectangle 876"/>
            <p:cNvSpPr>
              <a:spLocks noChangeArrowheads="1"/>
            </p:cNvSpPr>
            <p:nvPr/>
          </p:nvSpPr>
          <p:spPr bwMode="auto">
            <a:xfrm>
              <a:off x="940070" y="1447997"/>
              <a:ext cx="25471" cy="8915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1" name="Rectangle 877"/>
            <p:cNvSpPr>
              <a:spLocks noChangeArrowheads="1"/>
            </p:cNvSpPr>
            <p:nvPr/>
          </p:nvSpPr>
          <p:spPr bwMode="auto">
            <a:xfrm>
              <a:off x="991012" y="1486200"/>
              <a:ext cx="12740" cy="5094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2" name="Rectangle 878"/>
            <p:cNvSpPr>
              <a:spLocks noChangeArrowheads="1"/>
            </p:cNvSpPr>
            <p:nvPr/>
          </p:nvSpPr>
          <p:spPr bwMode="auto">
            <a:xfrm>
              <a:off x="1029214" y="1460729"/>
              <a:ext cx="25471" cy="764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3" name="Rectangle 879"/>
            <p:cNvSpPr>
              <a:spLocks noChangeArrowheads="1"/>
            </p:cNvSpPr>
            <p:nvPr/>
          </p:nvSpPr>
          <p:spPr bwMode="auto">
            <a:xfrm>
              <a:off x="1080156" y="1473468"/>
              <a:ext cx="12740" cy="6368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4" name="Rectangle 880"/>
            <p:cNvSpPr>
              <a:spLocks noChangeArrowheads="1"/>
            </p:cNvSpPr>
            <p:nvPr/>
          </p:nvSpPr>
          <p:spPr bwMode="auto">
            <a:xfrm>
              <a:off x="1118367" y="1435258"/>
              <a:ext cx="25471" cy="101884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5" name="Rectangle 881"/>
            <p:cNvSpPr>
              <a:spLocks noChangeArrowheads="1"/>
            </p:cNvSpPr>
            <p:nvPr/>
          </p:nvSpPr>
          <p:spPr bwMode="auto">
            <a:xfrm>
              <a:off x="1169309" y="1460729"/>
              <a:ext cx="12740" cy="764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6" name="Rectangle 882"/>
            <p:cNvSpPr>
              <a:spLocks noChangeArrowheads="1"/>
            </p:cNvSpPr>
            <p:nvPr/>
          </p:nvSpPr>
          <p:spPr bwMode="auto">
            <a:xfrm>
              <a:off x="1207512" y="1422526"/>
              <a:ext cx="25471" cy="114624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27" name="Grupa 1128"/>
          <p:cNvGrpSpPr>
            <a:grpSpLocks noChangeAspect="1"/>
          </p:cNvGrpSpPr>
          <p:nvPr/>
        </p:nvGrpSpPr>
        <p:grpSpPr>
          <a:xfrm>
            <a:off x="4506412" y="2587529"/>
            <a:ext cx="488456" cy="462687"/>
            <a:chOff x="3125788" y="4249738"/>
            <a:chExt cx="661987" cy="627063"/>
          </a:xfrm>
        </p:grpSpPr>
        <p:sp>
          <p:nvSpPr>
            <p:cNvPr id="228" name="Freeform 1045"/>
            <p:cNvSpPr>
              <a:spLocks/>
            </p:cNvSpPr>
            <p:nvPr/>
          </p:nvSpPr>
          <p:spPr bwMode="auto">
            <a:xfrm>
              <a:off x="3265488" y="4448176"/>
              <a:ext cx="387350" cy="428625"/>
            </a:xfrm>
            <a:custGeom>
              <a:avLst/>
              <a:gdLst>
                <a:gd name="T0" fmla="*/ 63 w 105"/>
                <a:gd name="T1" fmla="*/ 97 h 116"/>
                <a:gd name="T2" fmla="*/ 71 w 105"/>
                <a:gd name="T3" fmla="*/ 97 h 116"/>
                <a:gd name="T4" fmla="*/ 71 w 105"/>
                <a:gd name="T5" fmla="*/ 76 h 116"/>
                <a:gd name="T6" fmla="*/ 73 w 105"/>
                <a:gd name="T7" fmla="*/ 68 h 116"/>
                <a:gd name="T8" fmla="*/ 77 w 105"/>
                <a:gd name="T9" fmla="*/ 62 h 116"/>
                <a:gd name="T10" fmla="*/ 105 w 105"/>
                <a:gd name="T11" fmla="*/ 34 h 116"/>
                <a:gd name="T12" fmla="*/ 105 w 105"/>
                <a:gd name="T13" fmla="*/ 34 h 116"/>
                <a:gd name="T14" fmla="*/ 52 w 105"/>
                <a:gd name="T15" fmla="*/ 0 h 116"/>
                <a:gd name="T16" fmla="*/ 0 w 105"/>
                <a:gd name="T17" fmla="*/ 34 h 116"/>
                <a:gd name="T18" fmla="*/ 0 w 105"/>
                <a:gd name="T19" fmla="*/ 34 h 116"/>
                <a:gd name="T20" fmla="*/ 28 w 105"/>
                <a:gd name="T21" fmla="*/ 62 h 116"/>
                <a:gd name="T22" fmla="*/ 32 w 105"/>
                <a:gd name="T23" fmla="*/ 68 h 116"/>
                <a:gd name="T24" fmla="*/ 33 w 105"/>
                <a:gd name="T25" fmla="*/ 76 h 116"/>
                <a:gd name="T26" fmla="*/ 33 w 105"/>
                <a:gd name="T27" fmla="*/ 97 h 116"/>
                <a:gd name="T28" fmla="*/ 41 w 105"/>
                <a:gd name="T29" fmla="*/ 97 h 116"/>
                <a:gd name="T30" fmla="*/ 41 w 105"/>
                <a:gd name="T31" fmla="*/ 115 h 116"/>
                <a:gd name="T32" fmla="*/ 52 w 105"/>
                <a:gd name="T33" fmla="*/ 116 h 116"/>
                <a:gd name="T34" fmla="*/ 63 w 105"/>
                <a:gd name="T35" fmla="*/ 115 h 116"/>
                <a:gd name="T36" fmla="*/ 63 w 105"/>
                <a:gd name="T37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16">
                  <a:moveTo>
                    <a:pt x="63" y="97"/>
                  </a:moveTo>
                  <a:cubicBezTo>
                    <a:pt x="71" y="97"/>
                    <a:pt x="71" y="97"/>
                    <a:pt x="71" y="97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3"/>
                    <a:pt x="72" y="71"/>
                    <a:pt x="73" y="68"/>
                  </a:cubicBezTo>
                  <a:cubicBezTo>
                    <a:pt x="74" y="66"/>
                    <a:pt x="75" y="64"/>
                    <a:pt x="77" y="62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96" y="14"/>
                    <a:pt x="76" y="0"/>
                    <a:pt x="52" y="0"/>
                  </a:cubicBezTo>
                  <a:cubicBezTo>
                    <a:pt x="29" y="0"/>
                    <a:pt x="9" y="1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4"/>
                    <a:pt x="31" y="66"/>
                    <a:pt x="32" y="68"/>
                  </a:cubicBezTo>
                  <a:cubicBezTo>
                    <a:pt x="33" y="71"/>
                    <a:pt x="33" y="73"/>
                    <a:pt x="33" y="76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5" y="116"/>
                    <a:pt x="49" y="116"/>
                    <a:pt x="52" y="116"/>
                  </a:cubicBezTo>
                  <a:cubicBezTo>
                    <a:pt x="56" y="116"/>
                    <a:pt x="60" y="116"/>
                    <a:pt x="63" y="115"/>
                  </a:cubicBezTo>
                  <a:lnTo>
                    <a:pt x="63" y="9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9" name="Rectangle 1046"/>
            <p:cNvSpPr>
              <a:spLocks noChangeArrowheads="1"/>
            </p:cNvSpPr>
            <p:nvPr/>
          </p:nvSpPr>
          <p:spPr bwMode="auto">
            <a:xfrm>
              <a:off x="3497263" y="4806951"/>
              <a:ext cx="192087" cy="69850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0" name="Freeform 1047"/>
            <p:cNvSpPr>
              <a:spLocks/>
            </p:cNvSpPr>
            <p:nvPr/>
          </p:nvSpPr>
          <p:spPr bwMode="auto">
            <a:xfrm>
              <a:off x="3486150" y="4386263"/>
              <a:ext cx="301625" cy="490538"/>
            </a:xfrm>
            <a:custGeom>
              <a:avLst/>
              <a:gdLst>
                <a:gd name="T0" fmla="*/ 79 w 82"/>
                <a:gd name="T1" fmla="*/ 4 h 133"/>
                <a:gd name="T2" fmla="*/ 70 w 82"/>
                <a:gd name="T3" fmla="*/ 0 h 133"/>
                <a:gd name="T4" fmla="*/ 61 w 82"/>
                <a:gd name="T5" fmla="*/ 4 h 133"/>
                <a:gd name="T6" fmla="*/ 57 w 82"/>
                <a:gd name="T7" fmla="*/ 13 h 133"/>
                <a:gd name="T8" fmla="*/ 57 w 82"/>
                <a:gd name="T9" fmla="*/ 40 h 133"/>
                <a:gd name="T10" fmla="*/ 63 w 82"/>
                <a:gd name="T11" fmla="*/ 40 h 133"/>
                <a:gd name="T12" fmla="*/ 63 w 82"/>
                <a:gd name="T13" fmla="*/ 13 h 133"/>
                <a:gd name="T14" fmla="*/ 65 w 82"/>
                <a:gd name="T15" fmla="*/ 9 h 133"/>
                <a:gd name="T16" fmla="*/ 70 w 82"/>
                <a:gd name="T17" fmla="*/ 7 h 133"/>
                <a:gd name="T18" fmla="*/ 74 w 82"/>
                <a:gd name="T19" fmla="*/ 9 h 133"/>
                <a:gd name="T20" fmla="*/ 76 w 82"/>
                <a:gd name="T21" fmla="*/ 13 h 133"/>
                <a:gd name="T22" fmla="*/ 76 w 82"/>
                <a:gd name="T23" fmla="*/ 67 h 133"/>
                <a:gd name="T24" fmla="*/ 75 w 82"/>
                <a:gd name="T25" fmla="*/ 69 h 133"/>
                <a:gd name="T26" fmla="*/ 74 w 82"/>
                <a:gd name="T27" fmla="*/ 71 h 133"/>
                <a:gd name="T28" fmla="*/ 53 w 82"/>
                <a:gd name="T29" fmla="*/ 92 h 133"/>
                <a:gd name="T30" fmla="*/ 46 w 82"/>
                <a:gd name="T31" fmla="*/ 102 h 133"/>
                <a:gd name="T32" fmla="*/ 44 w 82"/>
                <a:gd name="T33" fmla="*/ 111 h 133"/>
                <a:gd name="T34" fmla="*/ 15 w 82"/>
                <a:gd name="T35" fmla="*/ 111 h 133"/>
                <a:gd name="T36" fmla="*/ 15 w 82"/>
                <a:gd name="T37" fmla="*/ 93 h 133"/>
                <a:gd name="T38" fmla="*/ 16 w 82"/>
                <a:gd name="T39" fmla="*/ 87 h 133"/>
                <a:gd name="T40" fmla="*/ 19 w 82"/>
                <a:gd name="T41" fmla="*/ 82 h 133"/>
                <a:gd name="T42" fmla="*/ 47 w 82"/>
                <a:gd name="T43" fmla="*/ 54 h 133"/>
                <a:gd name="T44" fmla="*/ 52 w 82"/>
                <a:gd name="T45" fmla="*/ 52 h 133"/>
                <a:gd name="T46" fmla="*/ 56 w 82"/>
                <a:gd name="T47" fmla="*/ 54 h 133"/>
                <a:gd name="T48" fmla="*/ 58 w 82"/>
                <a:gd name="T49" fmla="*/ 58 h 133"/>
                <a:gd name="T50" fmla="*/ 56 w 82"/>
                <a:gd name="T51" fmla="*/ 62 h 133"/>
                <a:gd name="T52" fmla="*/ 35 w 82"/>
                <a:gd name="T53" fmla="*/ 83 h 133"/>
                <a:gd name="T54" fmla="*/ 31 w 82"/>
                <a:gd name="T55" fmla="*/ 85 h 133"/>
                <a:gd name="T56" fmla="*/ 31 w 82"/>
                <a:gd name="T57" fmla="*/ 91 h 133"/>
                <a:gd name="T58" fmla="*/ 40 w 82"/>
                <a:gd name="T59" fmla="*/ 88 h 133"/>
                <a:gd name="T60" fmla="*/ 61 w 82"/>
                <a:gd name="T61" fmla="*/ 67 h 133"/>
                <a:gd name="T62" fmla="*/ 64 w 82"/>
                <a:gd name="T63" fmla="*/ 58 h 133"/>
                <a:gd name="T64" fmla="*/ 61 w 82"/>
                <a:gd name="T65" fmla="*/ 49 h 133"/>
                <a:gd name="T66" fmla="*/ 52 w 82"/>
                <a:gd name="T67" fmla="*/ 45 h 133"/>
                <a:gd name="T68" fmla="*/ 43 w 82"/>
                <a:gd name="T69" fmla="*/ 49 h 133"/>
                <a:gd name="T70" fmla="*/ 15 w 82"/>
                <a:gd name="T71" fmla="*/ 77 h 133"/>
                <a:gd name="T72" fmla="*/ 10 w 82"/>
                <a:gd name="T73" fmla="*/ 84 h 133"/>
                <a:gd name="T74" fmla="*/ 8 w 82"/>
                <a:gd name="T75" fmla="*/ 93 h 133"/>
                <a:gd name="T76" fmla="*/ 8 w 82"/>
                <a:gd name="T77" fmla="*/ 111 h 133"/>
                <a:gd name="T78" fmla="*/ 0 w 82"/>
                <a:gd name="T79" fmla="*/ 111 h 133"/>
                <a:gd name="T80" fmla="*/ 0 w 82"/>
                <a:gd name="T81" fmla="*/ 133 h 133"/>
                <a:gd name="T82" fmla="*/ 7 w 82"/>
                <a:gd name="T83" fmla="*/ 133 h 133"/>
                <a:gd name="T84" fmla="*/ 7 w 82"/>
                <a:gd name="T85" fmla="*/ 118 h 133"/>
                <a:gd name="T86" fmla="*/ 8 w 82"/>
                <a:gd name="T87" fmla="*/ 118 h 133"/>
                <a:gd name="T88" fmla="*/ 51 w 82"/>
                <a:gd name="T89" fmla="*/ 118 h 133"/>
                <a:gd name="T90" fmla="*/ 52 w 82"/>
                <a:gd name="T91" fmla="*/ 118 h 133"/>
                <a:gd name="T92" fmla="*/ 52 w 82"/>
                <a:gd name="T93" fmla="*/ 133 h 133"/>
                <a:gd name="T94" fmla="*/ 59 w 82"/>
                <a:gd name="T95" fmla="*/ 133 h 133"/>
                <a:gd name="T96" fmla="*/ 59 w 82"/>
                <a:gd name="T97" fmla="*/ 111 h 133"/>
                <a:gd name="T98" fmla="*/ 51 w 82"/>
                <a:gd name="T99" fmla="*/ 111 h 133"/>
                <a:gd name="T100" fmla="*/ 53 w 82"/>
                <a:gd name="T101" fmla="*/ 105 h 133"/>
                <a:gd name="T102" fmla="*/ 58 w 82"/>
                <a:gd name="T103" fmla="*/ 97 h 133"/>
                <a:gd name="T104" fmla="*/ 79 w 82"/>
                <a:gd name="T105" fmla="*/ 76 h 133"/>
                <a:gd name="T106" fmla="*/ 81 w 82"/>
                <a:gd name="T107" fmla="*/ 72 h 133"/>
                <a:gd name="T108" fmla="*/ 82 w 82"/>
                <a:gd name="T109" fmla="*/ 67 h 133"/>
                <a:gd name="T110" fmla="*/ 82 w 82"/>
                <a:gd name="T111" fmla="*/ 13 h 133"/>
                <a:gd name="T112" fmla="*/ 79 w 82"/>
                <a:gd name="T113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33">
                  <a:moveTo>
                    <a:pt x="79" y="4"/>
                  </a:moveTo>
                  <a:cubicBezTo>
                    <a:pt x="76" y="2"/>
                    <a:pt x="73" y="0"/>
                    <a:pt x="70" y="0"/>
                  </a:cubicBezTo>
                  <a:cubicBezTo>
                    <a:pt x="66" y="0"/>
                    <a:pt x="63" y="2"/>
                    <a:pt x="61" y="4"/>
                  </a:cubicBezTo>
                  <a:cubicBezTo>
                    <a:pt x="58" y="6"/>
                    <a:pt x="57" y="10"/>
                    <a:pt x="57" y="1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1"/>
                    <a:pt x="64" y="10"/>
                    <a:pt x="65" y="9"/>
                  </a:cubicBezTo>
                  <a:cubicBezTo>
                    <a:pt x="66" y="7"/>
                    <a:pt x="68" y="7"/>
                    <a:pt x="70" y="7"/>
                  </a:cubicBezTo>
                  <a:cubicBezTo>
                    <a:pt x="71" y="7"/>
                    <a:pt x="73" y="7"/>
                    <a:pt x="74" y="9"/>
                  </a:cubicBezTo>
                  <a:cubicBezTo>
                    <a:pt x="75" y="10"/>
                    <a:pt x="76" y="11"/>
                    <a:pt x="76" y="13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8"/>
                    <a:pt x="76" y="68"/>
                    <a:pt x="75" y="69"/>
                  </a:cubicBezTo>
                  <a:cubicBezTo>
                    <a:pt x="75" y="70"/>
                    <a:pt x="75" y="71"/>
                    <a:pt x="74" y="7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0" y="95"/>
                    <a:pt x="48" y="98"/>
                    <a:pt x="46" y="102"/>
                  </a:cubicBezTo>
                  <a:cubicBezTo>
                    <a:pt x="45" y="105"/>
                    <a:pt x="45" y="108"/>
                    <a:pt x="44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1"/>
                    <a:pt x="15" y="89"/>
                    <a:pt x="16" y="87"/>
                  </a:cubicBezTo>
                  <a:cubicBezTo>
                    <a:pt x="17" y="85"/>
                    <a:pt x="18" y="83"/>
                    <a:pt x="19" y="82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8" y="53"/>
                    <a:pt x="50" y="52"/>
                    <a:pt x="52" y="52"/>
                  </a:cubicBezTo>
                  <a:cubicBezTo>
                    <a:pt x="53" y="52"/>
                    <a:pt x="55" y="53"/>
                    <a:pt x="56" y="54"/>
                  </a:cubicBezTo>
                  <a:cubicBezTo>
                    <a:pt x="57" y="55"/>
                    <a:pt x="58" y="56"/>
                    <a:pt x="58" y="58"/>
                  </a:cubicBezTo>
                  <a:cubicBezTo>
                    <a:pt x="58" y="60"/>
                    <a:pt x="57" y="61"/>
                    <a:pt x="56" y="6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4" y="84"/>
                    <a:pt x="33" y="85"/>
                    <a:pt x="31" y="85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4" y="91"/>
                    <a:pt x="38" y="90"/>
                    <a:pt x="40" y="88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3" y="65"/>
                    <a:pt x="64" y="61"/>
                    <a:pt x="64" y="58"/>
                  </a:cubicBezTo>
                  <a:cubicBezTo>
                    <a:pt x="64" y="55"/>
                    <a:pt x="63" y="51"/>
                    <a:pt x="61" y="49"/>
                  </a:cubicBezTo>
                  <a:cubicBezTo>
                    <a:pt x="58" y="47"/>
                    <a:pt x="55" y="45"/>
                    <a:pt x="52" y="45"/>
                  </a:cubicBezTo>
                  <a:cubicBezTo>
                    <a:pt x="48" y="45"/>
                    <a:pt x="45" y="47"/>
                    <a:pt x="43" y="49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3" y="79"/>
                    <a:pt x="11" y="81"/>
                    <a:pt x="10" y="84"/>
                  </a:cubicBezTo>
                  <a:cubicBezTo>
                    <a:pt x="9" y="87"/>
                    <a:pt x="8" y="90"/>
                    <a:pt x="8" y="93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09"/>
                    <a:pt x="52" y="107"/>
                    <a:pt x="53" y="105"/>
                  </a:cubicBezTo>
                  <a:cubicBezTo>
                    <a:pt x="54" y="102"/>
                    <a:pt x="56" y="99"/>
                    <a:pt x="58" y="97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5"/>
                    <a:pt x="81" y="73"/>
                    <a:pt x="81" y="72"/>
                  </a:cubicBezTo>
                  <a:cubicBezTo>
                    <a:pt x="82" y="70"/>
                    <a:pt x="82" y="69"/>
                    <a:pt x="82" y="6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0"/>
                    <a:pt x="81" y="6"/>
                    <a:pt x="79" y="4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1" name="Rectangle 1048"/>
            <p:cNvSpPr>
              <a:spLocks noChangeArrowheads="1"/>
            </p:cNvSpPr>
            <p:nvPr/>
          </p:nvSpPr>
          <p:spPr bwMode="auto">
            <a:xfrm>
              <a:off x="3225800" y="4806951"/>
              <a:ext cx="190500" cy="69850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2" name="Freeform 1049"/>
            <p:cNvSpPr>
              <a:spLocks/>
            </p:cNvSpPr>
            <p:nvPr/>
          </p:nvSpPr>
          <p:spPr bwMode="auto">
            <a:xfrm>
              <a:off x="3125788" y="4386263"/>
              <a:ext cx="306387" cy="490538"/>
            </a:xfrm>
            <a:custGeom>
              <a:avLst/>
              <a:gdLst>
                <a:gd name="T0" fmla="*/ 75 w 83"/>
                <a:gd name="T1" fmla="*/ 111 h 133"/>
                <a:gd name="T2" fmla="*/ 75 w 83"/>
                <a:gd name="T3" fmla="*/ 93 h 133"/>
                <a:gd name="T4" fmla="*/ 73 w 83"/>
                <a:gd name="T5" fmla="*/ 84 h 133"/>
                <a:gd name="T6" fmla="*/ 68 w 83"/>
                <a:gd name="T7" fmla="*/ 77 h 133"/>
                <a:gd name="T8" fmla="*/ 40 w 83"/>
                <a:gd name="T9" fmla="*/ 49 h 133"/>
                <a:gd name="T10" fmla="*/ 31 w 83"/>
                <a:gd name="T11" fmla="*/ 45 h 133"/>
                <a:gd name="T12" fmla="*/ 22 w 83"/>
                <a:gd name="T13" fmla="*/ 49 h 133"/>
                <a:gd name="T14" fmla="*/ 18 w 83"/>
                <a:gd name="T15" fmla="*/ 58 h 133"/>
                <a:gd name="T16" fmla="*/ 22 w 83"/>
                <a:gd name="T17" fmla="*/ 67 h 133"/>
                <a:gd name="T18" fmla="*/ 43 w 83"/>
                <a:gd name="T19" fmla="*/ 88 h 133"/>
                <a:gd name="T20" fmla="*/ 52 w 83"/>
                <a:gd name="T21" fmla="*/ 91 h 133"/>
                <a:gd name="T22" fmla="*/ 52 w 83"/>
                <a:gd name="T23" fmla="*/ 85 h 133"/>
                <a:gd name="T24" fmla="*/ 48 w 83"/>
                <a:gd name="T25" fmla="*/ 83 h 133"/>
                <a:gd name="T26" fmla="*/ 27 w 83"/>
                <a:gd name="T27" fmla="*/ 62 h 133"/>
                <a:gd name="T28" fmla="*/ 25 w 83"/>
                <a:gd name="T29" fmla="*/ 58 h 133"/>
                <a:gd name="T30" fmla="*/ 27 w 83"/>
                <a:gd name="T31" fmla="*/ 54 h 133"/>
                <a:gd name="T32" fmla="*/ 31 w 83"/>
                <a:gd name="T33" fmla="*/ 52 h 133"/>
                <a:gd name="T34" fmla="*/ 36 w 83"/>
                <a:gd name="T35" fmla="*/ 54 h 133"/>
                <a:gd name="T36" fmla="*/ 64 w 83"/>
                <a:gd name="T37" fmla="*/ 82 h 133"/>
                <a:gd name="T38" fmla="*/ 67 w 83"/>
                <a:gd name="T39" fmla="*/ 87 h 133"/>
                <a:gd name="T40" fmla="*/ 68 w 83"/>
                <a:gd name="T41" fmla="*/ 93 h 133"/>
                <a:gd name="T42" fmla="*/ 68 w 83"/>
                <a:gd name="T43" fmla="*/ 111 h 133"/>
                <a:gd name="T44" fmla="*/ 39 w 83"/>
                <a:gd name="T45" fmla="*/ 111 h 133"/>
                <a:gd name="T46" fmla="*/ 36 w 83"/>
                <a:gd name="T47" fmla="*/ 102 h 133"/>
                <a:gd name="T48" fmla="*/ 30 w 83"/>
                <a:gd name="T49" fmla="*/ 92 h 133"/>
                <a:gd name="T50" fmla="*/ 9 w 83"/>
                <a:gd name="T51" fmla="*/ 71 h 133"/>
                <a:gd name="T52" fmla="*/ 8 w 83"/>
                <a:gd name="T53" fmla="*/ 69 h 133"/>
                <a:gd name="T54" fmla="*/ 7 w 83"/>
                <a:gd name="T55" fmla="*/ 67 h 133"/>
                <a:gd name="T56" fmla="*/ 7 w 83"/>
                <a:gd name="T57" fmla="*/ 13 h 133"/>
                <a:gd name="T58" fmla="*/ 9 w 83"/>
                <a:gd name="T59" fmla="*/ 9 h 133"/>
                <a:gd name="T60" fmla="*/ 13 w 83"/>
                <a:gd name="T61" fmla="*/ 7 h 133"/>
                <a:gd name="T62" fmla="*/ 18 w 83"/>
                <a:gd name="T63" fmla="*/ 9 h 133"/>
                <a:gd name="T64" fmla="*/ 19 w 83"/>
                <a:gd name="T65" fmla="*/ 13 h 133"/>
                <a:gd name="T66" fmla="*/ 19 w 83"/>
                <a:gd name="T67" fmla="*/ 40 h 133"/>
                <a:gd name="T68" fmla="*/ 26 w 83"/>
                <a:gd name="T69" fmla="*/ 40 h 133"/>
                <a:gd name="T70" fmla="*/ 26 w 83"/>
                <a:gd name="T71" fmla="*/ 13 h 133"/>
                <a:gd name="T72" fmla="*/ 22 w 83"/>
                <a:gd name="T73" fmla="*/ 4 h 133"/>
                <a:gd name="T74" fmla="*/ 13 w 83"/>
                <a:gd name="T75" fmla="*/ 0 h 133"/>
                <a:gd name="T76" fmla="*/ 4 w 83"/>
                <a:gd name="T77" fmla="*/ 4 h 133"/>
                <a:gd name="T78" fmla="*/ 0 w 83"/>
                <a:gd name="T79" fmla="*/ 13 h 133"/>
                <a:gd name="T80" fmla="*/ 0 w 83"/>
                <a:gd name="T81" fmla="*/ 67 h 133"/>
                <a:gd name="T82" fmla="*/ 1 w 83"/>
                <a:gd name="T83" fmla="*/ 72 h 133"/>
                <a:gd name="T84" fmla="*/ 4 w 83"/>
                <a:gd name="T85" fmla="*/ 76 h 133"/>
                <a:gd name="T86" fmla="*/ 25 w 83"/>
                <a:gd name="T87" fmla="*/ 97 h 133"/>
                <a:gd name="T88" fmla="*/ 30 w 83"/>
                <a:gd name="T89" fmla="*/ 105 h 133"/>
                <a:gd name="T90" fmla="*/ 32 w 83"/>
                <a:gd name="T91" fmla="*/ 111 h 133"/>
                <a:gd name="T92" fmla="*/ 24 w 83"/>
                <a:gd name="T93" fmla="*/ 111 h 133"/>
                <a:gd name="T94" fmla="*/ 24 w 83"/>
                <a:gd name="T95" fmla="*/ 133 h 133"/>
                <a:gd name="T96" fmla="*/ 31 w 83"/>
                <a:gd name="T97" fmla="*/ 133 h 133"/>
                <a:gd name="T98" fmla="*/ 31 w 83"/>
                <a:gd name="T99" fmla="*/ 118 h 133"/>
                <a:gd name="T100" fmla="*/ 32 w 83"/>
                <a:gd name="T101" fmla="*/ 118 h 133"/>
                <a:gd name="T102" fmla="*/ 75 w 83"/>
                <a:gd name="T103" fmla="*/ 118 h 133"/>
                <a:gd name="T104" fmla="*/ 76 w 83"/>
                <a:gd name="T105" fmla="*/ 118 h 133"/>
                <a:gd name="T106" fmla="*/ 76 w 83"/>
                <a:gd name="T107" fmla="*/ 133 h 133"/>
                <a:gd name="T108" fmla="*/ 83 w 83"/>
                <a:gd name="T109" fmla="*/ 133 h 133"/>
                <a:gd name="T110" fmla="*/ 83 w 83"/>
                <a:gd name="T111" fmla="*/ 111 h 133"/>
                <a:gd name="T112" fmla="*/ 75 w 83"/>
                <a:gd name="T11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133">
                  <a:moveTo>
                    <a:pt x="75" y="111"/>
                  </a:moveTo>
                  <a:cubicBezTo>
                    <a:pt x="75" y="93"/>
                    <a:pt x="75" y="93"/>
                    <a:pt x="75" y="93"/>
                  </a:cubicBezTo>
                  <a:cubicBezTo>
                    <a:pt x="75" y="90"/>
                    <a:pt x="74" y="87"/>
                    <a:pt x="73" y="84"/>
                  </a:cubicBezTo>
                  <a:cubicBezTo>
                    <a:pt x="72" y="81"/>
                    <a:pt x="70" y="79"/>
                    <a:pt x="68" y="77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7"/>
                    <a:pt x="35" y="45"/>
                    <a:pt x="31" y="45"/>
                  </a:cubicBezTo>
                  <a:cubicBezTo>
                    <a:pt x="28" y="45"/>
                    <a:pt x="25" y="47"/>
                    <a:pt x="22" y="49"/>
                  </a:cubicBezTo>
                  <a:cubicBezTo>
                    <a:pt x="20" y="51"/>
                    <a:pt x="18" y="55"/>
                    <a:pt x="18" y="58"/>
                  </a:cubicBezTo>
                  <a:cubicBezTo>
                    <a:pt x="18" y="61"/>
                    <a:pt x="20" y="65"/>
                    <a:pt x="22" y="67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90"/>
                    <a:pt x="48" y="91"/>
                    <a:pt x="52" y="91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0" y="85"/>
                    <a:pt x="49" y="84"/>
                    <a:pt x="48" y="8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1"/>
                    <a:pt x="25" y="60"/>
                    <a:pt x="25" y="58"/>
                  </a:cubicBez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30" y="52"/>
                    <a:pt x="31" y="52"/>
                  </a:cubicBezTo>
                  <a:cubicBezTo>
                    <a:pt x="33" y="52"/>
                    <a:pt x="34" y="53"/>
                    <a:pt x="36" y="54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5" y="83"/>
                    <a:pt x="66" y="85"/>
                    <a:pt x="67" y="87"/>
                  </a:cubicBezTo>
                  <a:cubicBezTo>
                    <a:pt x="68" y="89"/>
                    <a:pt x="68" y="91"/>
                    <a:pt x="68" y="93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8" y="108"/>
                    <a:pt x="38" y="105"/>
                    <a:pt x="36" y="102"/>
                  </a:cubicBezTo>
                  <a:cubicBezTo>
                    <a:pt x="35" y="98"/>
                    <a:pt x="32" y="95"/>
                    <a:pt x="30" y="9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0"/>
                    <a:pt x="8" y="69"/>
                  </a:cubicBezTo>
                  <a:cubicBezTo>
                    <a:pt x="7" y="68"/>
                    <a:pt x="7" y="68"/>
                    <a:pt x="7" y="6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7"/>
                    <a:pt x="12" y="7"/>
                    <a:pt x="13" y="7"/>
                  </a:cubicBezTo>
                  <a:cubicBezTo>
                    <a:pt x="15" y="7"/>
                    <a:pt x="16" y="7"/>
                    <a:pt x="18" y="9"/>
                  </a:cubicBezTo>
                  <a:cubicBezTo>
                    <a:pt x="19" y="10"/>
                    <a:pt x="19" y="11"/>
                    <a:pt x="19" y="13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0"/>
                    <a:pt x="25" y="6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10" y="0"/>
                    <a:pt x="7" y="2"/>
                    <a:pt x="4" y="4"/>
                  </a:cubicBezTo>
                  <a:cubicBezTo>
                    <a:pt x="2" y="6"/>
                    <a:pt x="0" y="10"/>
                    <a:pt x="0" y="1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1" y="70"/>
                    <a:pt x="1" y="72"/>
                  </a:cubicBezTo>
                  <a:cubicBezTo>
                    <a:pt x="2" y="73"/>
                    <a:pt x="3" y="75"/>
                    <a:pt x="4" y="7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7" y="99"/>
                    <a:pt x="29" y="102"/>
                    <a:pt x="30" y="105"/>
                  </a:cubicBezTo>
                  <a:cubicBezTo>
                    <a:pt x="31" y="107"/>
                    <a:pt x="32" y="109"/>
                    <a:pt x="32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11"/>
                    <a:pt x="83" y="111"/>
                    <a:pt x="83" y="111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3" name="Freeform 1050"/>
            <p:cNvSpPr>
              <a:spLocks/>
            </p:cNvSpPr>
            <p:nvPr/>
          </p:nvSpPr>
          <p:spPr bwMode="auto">
            <a:xfrm>
              <a:off x="3276600" y="4249738"/>
              <a:ext cx="173037" cy="173038"/>
            </a:xfrm>
            <a:custGeom>
              <a:avLst/>
              <a:gdLst>
                <a:gd name="T0" fmla="*/ 39 w 47"/>
                <a:gd name="T1" fmla="*/ 39 h 47"/>
                <a:gd name="T2" fmla="*/ 39 w 47"/>
                <a:gd name="T3" fmla="*/ 10 h 47"/>
                <a:gd name="T4" fmla="*/ 27 w 47"/>
                <a:gd name="T5" fmla="*/ 4 h 47"/>
                <a:gd name="T6" fmla="*/ 0 w 47"/>
                <a:gd name="T7" fmla="*/ 0 h 47"/>
                <a:gd name="T8" fmla="*/ 4 w 47"/>
                <a:gd name="T9" fmla="*/ 27 h 47"/>
                <a:gd name="T10" fmla="*/ 10 w 47"/>
                <a:gd name="T11" fmla="*/ 39 h 47"/>
                <a:gd name="T12" fmla="*/ 39 w 47"/>
                <a:gd name="T1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39" y="39"/>
                  </a:moveTo>
                  <a:cubicBezTo>
                    <a:pt x="47" y="31"/>
                    <a:pt x="47" y="18"/>
                    <a:pt x="39" y="10"/>
                  </a:cubicBezTo>
                  <a:cubicBezTo>
                    <a:pt x="36" y="7"/>
                    <a:pt x="32" y="5"/>
                    <a:pt x="2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4" y="27"/>
                  </a:cubicBezTo>
                  <a:cubicBezTo>
                    <a:pt x="5" y="31"/>
                    <a:pt x="7" y="36"/>
                    <a:pt x="10" y="39"/>
                  </a:cubicBezTo>
                  <a:cubicBezTo>
                    <a:pt x="18" y="47"/>
                    <a:pt x="31" y="47"/>
                    <a:pt x="39" y="39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4" name="Freeform 1051"/>
            <p:cNvSpPr>
              <a:spLocks/>
            </p:cNvSpPr>
            <p:nvPr/>
          </p:nvSpPr>
          <p:spPr bwMode="auto">
            <a:xfrm>
              <a:off x="3468688" y="4249738"/>
              <a:ext cx="173037" cy="173038"/>
            </a:xfrm>
            <a:custGeom>
              <a:avLst/>
              <a:gdLst>
                <a:gd name="T0" fmla="*/ 8 w 47"/>
                <a:gd name="T1" fmla="*/ 39 h 47"/>
                <a:gd name="T2" fmla="*/ 8 w 47"/>
                <a:gd name="T3" fmla="*/ 10 h 47"/>
                <a:gd name="T4" fmla="*/ 20 w 47"/>
                <a:gd name="T5" fmla="*/ 4 h 47"/>
                <a:gd name="T6" fmla="*/ 47 w 47"/>
                <a:gd name="T7" fmla="*/ 0 h 47"/>
                <a:gd name="T8" fmla="*/ 42 w 47"/>
                <a:gd name="T9" fmla="*/ 27 h 47"/>
                <a:gd name="T10" fmla="*/ 37 w 47"/>
                <a:gd name="T11" fmla="*/ 39 h 47"/>
                <a:gd name="T12" fmla="*/ 8 w 47"/>
                <a:gd name="T1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8" y="39"/>
                  </a:moveTo>
                  <a:cubicBezTo>
                    <a:pt x="0" y="31"/>
                    <a:pt x="0" y="18"/>
                    <a:pt x="8" y="10"/>
                  </a:cubicBezTo>
                  <a:cubicBezTo>
                    <a:pt x="11" y="7"/>
                    <a:pt x="15" y="5"/>
                    <a:pt x="20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2" y="27"/>
                  </a:cubicBezTo>
                  <a:cubicBezTo>
                    <a:pt x="42" y="31"/>
                    <a:pt x="40" y="36"/>
                    <a:pt x="37" y="39"/>
                  </a:cubicBezTo>
                  <a:cubicBezTo>
                    <a:pt x="29" y="47"/>
                    <a:pt x="16" y="47"/>
                    <a:pt x="8" y="39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" name="Rectangle 1052"/>
            <p:cNvSpPr>
              <a:spLocks noChangeArrowheads="1"/>
            </p:cNvSpPr>
            <p:nvPr/>
          </p:nvSpPr>
          <p:spPr bwMode="auto">
            <a:xfrm>
              <a:off x="3446463" y="4430713"/>
              <a:ext cx="25400" cy="23177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6" name="Freeform 1053"/>
            <p:cNvSpPr>
              <a:spLocks/>
            </p:cNvSpPr>
            <p:nvPr/>
          </p:nvSpPr>
          <p:spPr bwMode="auto">
            <a:xfrm>
              <a:off x="3357563" y="4330701"/>
              <a:ext cx="203200" cy="117475"/>
            </a:xfrm>
            <a:custGeom>
              <a:avLst/>
              <a:gdLst>
                <a:gd name="T0" fmla="*/ 63 w 128"/>
                <a:gd name="T1" fmla="*/ 74 h 74"/>
                <a:gd name="T2" fmla="*/ 0 w 128"/>
                <a:gd name="T3" fmla="*/ 12 h 74"/>
                <a:gd name="T4" fmla="*/ 12 w 128"/>
                <a:gd name="T5" fmla="*/ 0 h 74"/>
                <a:gd name="T6" fmla="*/ 63 w 128"/>
                <a:gd name="T7" fmla="*/ 51 h 74"/>
                <a:gd name="T8" fmla="*/ 116 w 128"/>
                <a:gd name="T9" fmla="*/ 0 h 74"/>
                <a:gd name="T10" fmla="*/ 128 w 128"/>
                <a:gd name="T11" fmla="*/ 12 h 74"/>
                <a:gd name="T12" fmla="*/ 63 w 128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74">
                  <a:moveTo>
                    <a:pt x="63" y="7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63" y="51"/>
                  </a:lnTo>
                  <a:lnTo>
                    <a:pt x="116" y="0"/>
                  </a:lnTo>
                  <a:lnTo>
                    <a:pt x="128" y="12"/>
                  </a:lnTo>
                  <a:lnTo>
                    <a:pt x="63" y="7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37" name="Grupa 920"/>
          <p:cNvGrpSpPr>
            <a:grpSpLocks noChangeAspect="1"/>
          </p:cNvGrpSpPr>
          <p:nvPr/>
        </p:nvGrpSpPr>
        <p:grpSpPr>
          <a:xfrm>
            <a:off x="4483653" y="4381733"/>
            <a:ext cx="450972" cy="459172"/>
            <a:chOff x="1189038" y="2286001"/>
            <a:chExt cx="611187" cy="622300"/>
          </a:xfrm>
        </p:grpSpPr>
        <p:sp>
          <p:nvSpPr>
            <p:cNvPr id="238" name="Freeform 848"/>
            <p:cNvSpPr>
              <a:spLocks/>
            </p:cNvSpPr>
            <p:nvPr/>
          </p:nvSpPr>
          <p:spPr bwMode="auto">
            <a:xfrm>
              <a:off x="1189038" y="2481263"/>
              <a:ext cx="611187" cy="427038"/>
            </a:xfrm>
            <a:custGeom>
              <a:avLst/>
              <a:gdLst>
                <a:gd name="T0" fmla="*/ 385 w 385"/>
                <a:gd name="T1" fmla="*/ 269 h 269"/>
                <a:gd name="T2" fmla="*/ 0 w 385"/>
                <a:gd name="T3" fmla="*/ 269 h 269"/>
                <a:gd name="T4" fmla="*/ 0 w 385"/>
                <a:gd name="T5" fmla="*/ 0 h 269"/>
                <a:gd name="T6" fmla="*/ 14 w 385"/>
                <a:gd name="T7" fmla="*/ 0 h 269"/>
                <a:gd name="T8" fmla="*/ 14 w 385"/>
                <a:gd name="T9" fmla="*/ 255 h 269"/>
                <a:gd name="T10" fmla="*/ 371 w 385"/>
                <a:gd name="T11" fmla="*/ 255 h 269"/>
                <a:gd name="T12" fmla="*/ 371 w 385"/>
                <a:gd name="T13" fmla="*/ 49 h 269"/>
                <a:gd name="T14" fmla="*/ 385 w 385"/>
                <a:gd name="T15" fmla="*/ 49 h 269"/>
                <a:gd name="T16" fmla="*/ 385 w 385"/>
                <a:gd name="T1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269">
                  <a:moveTo>
                    <a:pt x="385" y="269"/>
                  </a:moveTo>
                  <a:lnTo>
                    <a:pt x="0" y="26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5"/>
                  </a:lnTo>
                  <a:lnTo>
                    <a:pt x="371" y="255"/>
                  </a:lnTo>
                  <a:lnTo>
                    <a:pt x="371" y="49"/>
                  </a:lnTo>
                  <a:lnTo>
                    <a:pt x="385" y="49"/>
                  </a:lnTo>
                  <a:lnTo>
                    <a:pt x="385" y="26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9" name="Freeform 849"/>
            <p:cNvSpPr>
              <a:spLocks/>
            </p:cNvSpPr>
            <p:nvPr/>
          </p:nvSpPr>
          <p:spPr bwMode="auto">
            <a:xfrm>
              <a:off x="1189038" y="2397126"/>
              <a:ext cx="195262" cy="95250"/>
            </a:xfrm>
            <a:custGeom>
              <a:avLst/>
              <a:gdLst>
                <a:gd name="T0" fmla="*/ 123 w 123"/>
                <a:gd name="T1" fmla="*/ 60 h 60"/>
                <a:gd name="T2" fmla="*/ 0 w 123"/>
                <a:gd name="T3" fmla="*/ 60 h 60"/>
                <a:gd name="T4" fmla="*/ 0 w 123"/>
                <a:gd name="T5" fmla="*/ 0 h 60"/>
                <a:gd name="T6" fmla="*/ 123 w 123"/>
                <a:gd name="T7" fmla="*/ 0 h 60"/>
                <a:gd name="T8" fmla="*/ 123 w 123"/>
                <a:gd name="T9" fmla="*/ 14 h 60"/>
                <a:gd name="T10" fmla="*/ 14 w 123"/>
                <a:gd name="T11" fmla="*/ 14 h 60"/>
                <a:gd name="T12" fmla="*/ 14 w 123"/>
                <a:gd name="T13" fmla="*/ 46 h 60"/>
                <a:gd name="T14" fmla="*/ 123 w 123"/>
                <a:gd name="T15" fmla="*/ 46 h 60"/>
                <a:gd name="T16" fmla="*/ 123 w 123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60">
                  <a:moveTo>
                    <a:pt x="123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14"/>
                  </a:lnTo>
                  <a:lnTo>
                    <a:pt x="14" y="14"/>
                  </a:lnTo>
                  <a:lnTo>
                    <a:pt x="14" y="46"/>
                  </a:lnTo>
                  <a:lnTo>
                    <a:pt x="123" y="46"/>
                  </a:lnTo>
                  <a:lnTo>
                    <a:pt x="123" y="6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0" name="Rectangle 850"/>
            <p:cNvSpPr>
              <a:spLocks noChangeArrowheads="1"/>
            </p:cNvSpPr>
            <p:nvPr/>
          </p:nvSpPr>
          <p:spPr bwMode="auto">
            <a:xfrm>
              <a:off x="1241425" y="2433638"/>
              <a:ext cx="22225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1" name="Rectangle 851"/>
            <p:cNvSpPr>
              <a:spLocks noChangeArrowheads="1"/>
            </p:cNvSpPr>
            <p:nvPr/>
          </p:nvSpPr>
          <p:spPr bwMode="auto">
            <a:xfrm>
              <a:off x="1289050" y="2433638"/>
              <a:ext cx="25400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2" name="Rectangle 852"/>
            <p:cNvSpPr>
              <a:spLocks noChangeArrowheads="1"/>
            </p:cNvSpPr>
            <p:nvPr/>
          </p:nvSpPr>
          <p:spPr bwMode="auto">
            <a:xfrm>
              <a:off x="1336675" y="2433638"/>
              <a:ext cx="25400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3" name="Freeform 853"/>
            <p:cNvSpPr>
              <a:spLocks/>
            </p:cNvSpPr>
            <p:nvPr/>
          </p:nvSpPr>
          <p:spPr bwMode="auto">
            <a:xfrm>
              <a:off x="1241425" y="2522538"/>
              <a:ext cx="508000" cy="334963"/>
            </a:xfrm>
            <a:custGeom>
              <a:avLst/>
              <a:gdLst>
                <a:gd name="T0" fmla="*/ 139 w 320"/>
                <a:gd name="T1" fmla="*/ 44 h 211"/>
                <a:gd name="T2" fmla="*/ 139 w 320"/>
                <a:gd name="T3" fmla="*/ 0 h 211"/>
                <a:gd name="T4" fmla="*/ 116 w 320"/>
                <a:gd name="T5" fmla="*/ 0 h 211"/>
                <a:gd name="T6" fmla="*/ 0 w 320"/>
                <a:gd name="T7" fmla="*/ 0 h 211"/>
                <a:gd name="T8" fmla="*/ 0 w 320"/>
                <a:gd name="T9" fmla="*/ 211 h 211"/>
                <a:gd name="T10" fmla="*/ 320 w 320"/>
                <a:gd name="T11" fmla="*/ 211 h 211"/>
                <a:gd name="T12" fmla="*/ 320 w 320"/>
                <a:gd name="T13" fmla="*/ 0 h 211"/>
                <a:gd name="T14" fmla="*/ 183 w 320"/>
                <a:gd name="T15" fmla="*/ 0 h 211"/>
                <a:gd name="T16" fmla="*/ 139 w 320"/>
                <a:gd name="T17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11">
                  <a:moveTo>
                    <a:pt x="139" y="44"/>
                  </a:moveTo>
                  <a:lnTo>
                    <a:pt x="139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11"/>
                  </a:lnTo>
                  <a:lnTo>
                    <a:pt x="320" y="211"/>
                  </a:lnTo>
                  <a:lnTo>
                    <a:pt x="320" y="0"/>
                  </a:lnTo>
                  <a:lnTo>
                    <a:pt x="183" y="0"/>
                  </a:lnTo>
                  <a:lnTo>
                    <a:pt x="139" y="44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4" name="Rectangle 854"/>
            <p:cNvSpPr>
              <a:spLocks noChangeArrowheads="1"/>
            </p:cNvSpPr>
            <p:nvPr/>
          </p:nvSpPr>
          <p:spPr bwMode="auto">
            <a:xfrm>
              <a:off x="1546225" y="2668588"/>
              <a:ext cx="26987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5" name="Rectangle 855"/>
            <p:cNvSpPr>
              <a:spLocks noChangeArrowheads="1"/>
            </p:cNvSpPr>
            <p:nvPr/>
          </p:nvSpPr>
          <p:spPr bwMode="auto">
            <a:xfrm>
              <a:off x="1593850" y="2668588"/>
              <a:ext cx="26987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6" name="Rectangle 856"/>
            <p:cNvSpPr>
              <a:spLocks noChangeArrowheads="1"/>
            </p:cNvSpPr>
            <p:nvPr/>
          </p:nvSpPr>
          <p:spPr bwMode="auto">
            <a:xfrm>
              <a:off x="1646238" y="2668588"/>
              <a:ext cx="22225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7" name="Freeform 857"/>
            <p:cNvSpPr>
              <a:spLocks/>
            </p:cNvSpPr>
            <p:nvPr/>
          </p:nvSpPr>
          <p:spPr bwMode="auto">
            <a:xfrm>
              <a:off x="1292225" y="2749551"/>
              <a:ext cx="169862" cy="107950"/>
            </a:xfrm>
            <a:custGeom>
              <a:avLst/>
              <a:gdLst>
                <a:gd name="T0" fmla="*/ 46 w 46"/>
                <a:gd name="T1" fmla="*/ 29 h 29"/>
                <a:gd name="T2" fmla="*/ 0 w 46"/>
                <a:gd name="T3" fmla="*/ 29 h 29"/>
                <a:gd name="T4" fmla="*/ 0 w 46"/>
                <a:gd name="T5" fmla="*/ 14 h 29"/>
                <a:gd name="T6" fmla="*/ 4 w 46"/>
                <a:gd name="T7" fmla="*/ 4 h 29"/>
                <a:gd name="T8" fmla="*/ 14 w 46"/>
                <a:gd name="T9" fmla="*/ 0 h 29"/>
                <a:gd name="T10" fmla="*/ 33 w 46"/>
                <a:gd name="T11" fmla="*/ 0 h 29"/>
                <a:gd name="T12" fmla="*/ 42 w 46"/>
                <a:gd name="T13" fmla="*/ 4 h 29"/>
                <a:gd name="T14" fmla="*/ 46 w 46"/>
                <a:gd name="T15" fmla="*/ 14 h 29"/>
                <a:gd name="T16" fmla="*/ 46 w 4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9">
                  <a:moveTo>
                    <a:pt x="46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40" y="2"/>
                    <a:pt x="42" y="4"/>
                  </a:cubicBezTo>
                  <a:cubicBezTo>
                    <a:pt x="45" y="7"/>
                    <a:pt x="46" y="10"/>
                    <a:pt x="46" y="14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8" name="Oval 858"/>
            <p:cNvSpPr>
              <a:spLocks noChangeArrowheads="1"/>
            </p:cNvSpPr>
            <p:nvPr/>
          </p:nvSpPr>
          <p:spPr bwMode="auto">
            <a:xfrm>
              <a:off x="1330325" y="2628901"/>
              <a:ext cx="98425" cy="1000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9" name="Freeform 859"/>
            <p:cNvSpPr>
              <a:spLocks noEditPoints="1"/>
            </p:cNvSpPr>
            <p:nvPr/>
          </p:nvSpPr>
          <p:spPr bwMode="auto">
            <a:xfrm>
              <a:off x="1414463" y="2286001"/>
              <a:ext cx="385762" cy="334963"/>
            </a:xfrm>
            <a:custGeom>
              <a:avLst/>
              <a:gdLst>
                <a:gd name="T0" fmla="*/ 21 w 243"/>
                <a:gd name="T1" fmla="*/ 211 h 211"/>
                <a:gd name="T2" fmla="*/ 21 w 243"/>
                <a:gd name="T3" fmla="*/ 156 h 211"/>
                <a:gd name="T4" fmla="*/ 0 w 243"/>
                <a:gd name="T5" fmla="*/ 156 h 211"/>
                <a:gd name="T6" fmla="*/ 0 w 243"/>
                <a:gd name="T7" fmla="*/ 0 h 211"/>
                <a:gd name="T8" fmla="*/ 243 w 243"/>
                <a:gd name="T9" fmla="*/ 0 h 211"/>
                <a:gd name="T10" fmla="*/ 243 w 243"/>
                <a:gd name="T11" fmla="*/ 156 h 211"/>
                <a:gd name="T12" fmla="*/ 76 w 243"/>
                <a:gd name="T13" fmla="*/ 156 h 211"/>
                <a:gd name="T14" fmla="*/ 21 w 243"/>
                <a:gd name="T15" fmla="*/ 211 h 211"/>
                <a:gd name="T16" fmla="*/ 14 w 243"/>
                <a:gd name="T17" fmla="*/ 139 h 211"/>
                <a:gd name="T18" fmla="*/ 37 w 243"/>
                <a:gd name="T19" fmla="*/ 139 h 211"/>
                <a:gd name="T20" fmla="*/ 37 w 243"/>
                <a:gd name="T21" fmla="*/ 174 h 211"/>
                <a:gd name="T22" fmla="*/ 72 w 243"/>
                <a:gd name="T23" fmla="*/ 139 h 211"/>
                <a:gd name="T24" fmla="*/ 229 w 243"/>
                <a:gd name="T25" fmla="*/ 139 h 211"/>
                <a:gd name="T26" fmla="*/ 229 w 243"/>
                <a:gd name="T27" fmla="*/ 14 h 211"/>
                <a:gd name="T28" fmla="*/ 14 w 243"/>
                <a:gd name="T29" fmla="*/ 14 h 211"/>
                <a:gd name="T30" fmla="*/ 14 w 243"/>
                <a:gd name="T31" fmla="*/ 13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211">
                  <a:moveTo>
                    <a:pt x="21" y="211"/>
                  </a:moveTo>
                  <a:lnTo>
                    <a:pt x="21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43" y="0"/>
                  </a:lnTo>
                  <a:lnTo>
                    <a:pt x="243" y="156"/>
                  </a:lnTo>
                  <a:lnTo>
                    <a:pt x="76" y="156"/>
                  </a:lnTo>
                  <a:lnTo>
                    <a:pt x="21" y="211"/>
                  </a:lnTo>
                  <a:close/>
                  <a:moveTo>
                    <a:pt x="14" y="139"/>
                  </a:moveTo>
                  <a:lnTo>
                    <a:pt x="37" y="139"/>
                  </a:lnTo>
                  <a:lnTo>
                    <a:pt x="37" y="174"/>
                  </a:lnTo>
                  <a:lnTo>
                    <a:pt x="72" y="139"/>
                  </a:lnTo>
                  <a:lnTo>
                    <a:pt x="229" y="139"/>
                  </a:lnTo>
                  <a:lnTo>
                    <a:pt x="229" y="14"/>
                  </a:lnTo>
                  <a:lnTo>
                    <a:pt x="14" y="14"/>
                  </a:lnTo>
                  <a:lnTo>
                    <a:pt x="14" y="13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0" name="Rectangle 860"/>
            <p:cNvSpPr>
              <a:spLocks noChangeArrowheads="1"/>
            </p:cNvSpPr>
            <p:nvPr/>
          </p:nvSpPr>
          <p:spPr bwMode="auto">
            <a:xfrm>
              <a:off x="1465263" y="2336801"/>
              <a:ext cx="284162" cy="144463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1" name="Line 861"/>
            <p:cNvSpPr>
              <a:spLocks noChangeShapeType="1"/>
            </p:cNvSpPr>
            <p:nvPr/>
          </p:nvSpPr>
          <p:spPr bwMode="auto">
            <a:xfrm>
              <a:off x="1506538" y="2386013"/>
              <a:ext cx="206375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2" name="Line 862"/>
            <p:cNvSpPr>
              <a:spLocks noChangeShapeType="1"/>
            </p:cNvSpPr>
            <p:nvPr/>
          </p:nvSpPr>
          <p:spPr bwMode="auto">
            <a:xfrm>
              <a:off x="1506538" y="2433638"/>
              <a:ext cx="103187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53" name="Tytuł 4"/>
          <p:cNvSpPr txBox="1">
            <a:spLocks/>
          </p:cNvSpPr>
          <p:nvPr/>
        </p:nvSpPr>
        <p:spPr>
          <a:xfrm>
            <a:off x="695325" y="260351"/>
            <a:ext cx="10808665" cy="86306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Specyfika dystrybucji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 err="1" smtClean="0"/>
              <a:t>Tracking</a:t>
            </a:r>
            <a:r>
              <a:rPr lang="pl-PL" sz="2000" dirty="0" smtClean="0"/>
              <a:t> i seria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299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Specyfika dystrybucji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 smtClean="0"/>
              <a:t>Produkty szczególne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0"/>
          </p:nvPr>
        </p:nvSpPr>
        <p:spPr>
          <a:xfrm>
            <a:off x="1313074" y="1736725"/>
            <a:ext cx="9707204" cy="4392613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</a:pPr>
            <a:r>
              <a:rPr lang="pl-PL" b="1" dirty="0" smtClean="0"/>
              <a:t>Produkty „zimnego łańcucha” dostaw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Kwalifikowane urządzenia do przechowywania i monitorowania warunków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/>
              <a:t>O</a:t>
            </a:r>
            <a:r>
              <a:rPr lang="pl-PL" dirty="0" smtClean="0"/>
              <a:t>graniczenie czasu operacji</a:t>
            </a:r>
          </a:p>
          <a:p>
            <a:pPr marL="742950" lvl="1" indent="-285750">
              <a:spcBef>
                <a:spcPts val="0"/>
              </a:spcBef>
              <a:buFont typeface="Arial" charset="0"/>
              <a:buChar char="•"/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b="1" dirty="0" smtClean="0"/>
              <a:t>Środki kontrolowane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Kwalifikowane urządzenia zabezpieczające przed kradzieżą; postępowanie w przypadku kradzieży 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Szczególny nadzór podczas przekazania towaru</a:t>
            </a:r>
            <a:endParaRPr lang="pl-PL" dirty="0"/>
          </a:p>
          <a:p>
            <a:pPr marL="742950" lvl="1" indent="-285750">
              <a:spcBef>
                <a:spcPts val="0"/>
              </a:spcBef>
              <a:buFont typeface="Arial" charset="0"/>
              <a:buChar char="•"/>
            </a:pPr>
            <a:endParaRPr lang="pl-PL" dirty="0"/>
          </a:p>
          <a:p>
            <a:pPr>
              <a:spcBef>
                <a:spcPts val="0"/>
              </a:spcBef>
            </a:pPr>
            <a:r>
              <a:rPr lang="pl-PL" b="1" dirty="0" smtClean="0"/>
              <a:t>Produkty niebezpieczne (ADR)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Wydzielone magazynowanie, zabezpieczenia na czas transportu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Szkolenia i procedury awaryjne w przypadku skażenia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b="1" dirty="0" smtClean="0"/>
              <a:t>Produkty cytostatyczne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/>
              <a:t>Wydzielone </a:t>
            </a:r>
            <a:r>
              <a:rPr lang="pl-PL" dirty="0" smtClean="0"/>
              <a:t>magazynowanie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/>
              <a:t>Szkolenia i procedury awaryjne w przypadku skażenia</a:t>
            </a: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endParaRPr lang="pl-PL" dirty="0" smtClean="0"/>
          </a:p>
          <a:p>
            <a:pPr>
              <a:spcBef>
                <a:spcPts val="0"/>
              </a:spcBef>
            </a:pPr>
            <a:r>
              <a:rPr lang="pl-PL" b="1" dirty="0" smtClean="0"/>
              <a:t>Produkty drogie i/lub wrażliwe</a:t>
            </a:r>
            <a:endParaRPr lang="pl-PL" b="1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 smtClean="0"/>
              <a:t>Zabezpieczenia</a:t>
            </a:r>
            <a:r>
              <a:rPr lang="pl-PL" dirty="0"/>
              <a:t> przed </a:t>
            </a:r>
            <a:r>
              <a:rPr lang="pl-PL" dirty="0" smtClean="0"/>
              <a:t>kradzieżą i uszkodzeniami</a:t>
            </a:r>
            <a:endParaRPr lang="pl-PL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pl-PL" dirty="0"/>
              <a:t>U</a:t>
            </a:r>
            <a:r>
              <a:rPr lang="pl-PL" dirty="0" smtClean="0"/>
              <a:t>bezpieczenia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15</a:t>
            </a:fld>
            <a:endParaRPr lang="pl-PL" dirty="0"/>
          </a:p>
        </p:txBody>
      </p:sp>
      <p:grpSp>
        <p:nvGrpSpPr>
          <p:cNvPr id="8" name="Grupa 48"/>
          <p:cNvGrpSpPr>
            <a:grpSpLocks noChangeAspect="1"/>
          </p:cNvGrpSpPr>
          <p:nvPr/>
        </p:nvGrpSpPr>
        <p:grpSpPr>
          <a:xfrm>
            <a:off x="762353" y="2692238"/>
            <a:ext cx="441630" cy="442777"/>
            <a:chOff x="4037013" y="1247775"/>
            <a:chExt cx="611188" cy="612775"/>
          </a:xfrm>
        </p:grpSpPr>
        <p:sp>
          <p:nvSpPr>
            <p:cNvPr id="9" name="Oval 982"/>
            <p:cNvSpPr>
              <a:spLocks noChangeArrowheads="1"/>
            </p:cNvSpPr>
            <p:nvPr/>
          </p:nvSpPr>
          <p:spPr bwMode="auto">
            <a:xfrm>
              <a:off x="4121150" y="1331913"/>
              <a:ext cx="442913" cy="444500"/>
            </a:xfrm>
            <a:prstGeom prst="ellipse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983"/>
            <p:cNvSpPr>
              <a:spLocks noEditPoints="1"/>
            </p:cNvSpPr>
            <p:nvPr/>
          </p:nvSpPr>
          <p:spPr bwMode="auto">
            <a:xfrm>
              <a:off x="4037013" y="1247775"/>
              <a:ext cx="611188" cy="612775"/>
            </a:xfrm>
            <a:custGeom>
              <a:avLst/>
              <a:gdLst>
                <a:gd name="T0" fmla="*/ 80 w 160"/>
                <a:gd name="T1" fmla="*/ 160 h 160"/>
                <a:gd name="T2" fmla="*/ 0 w 160"/>
                <a:gd name="T3" fmla="*/ 80 h 160"/>
                <a:gd name="T4" fmla="*/ 80 w 160"/>
                <a:gd name="T5" fmla="*/ 0 h 160"/>
                <a:gd name="T6" fmla="*/ 160 w 160"/>
                <a:gd name="T7" fmla="*/ 80 h 160"/>
                <a:gd name="T8" fmla="*/ 80 w 160"/>
                <a:gd name="T9" fmla="*/ 160 h 160"/>
                <a:gd name="T10" fmla="*/ 80 w 160"/>
                <a:gd name="T11" fmla="*/ 7 h 160"/>
                <a:gd name="T12" fmla="*/ 7 w 160"/>
                <a:gd name="T13" fmla="*/ 80 h 160"/>
                <a:gd name="T14" fmla="*/ 80 w 160"/>
                <a:gd name="T15" fmla="*/ 153 h 160"/>
                <a:gd name="T16" fmla="*/ 154 w 160"/>
                <a:gd name="T17" fmla="*/ 80 h 160"/>
                <a:gd name="T18" fmla="*/ 80 w 160"/>
                <a:gd name="T19" fmla="*/ 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lose/>
                  <a:moveTo>
                    <a:pt x="80" y="7"/>
                  </a:moveTo>
                  <a:cubicBezTo>
                    <a:pt x="40" y="7"/>
                    <a:pt x="7" y="40"/>
                    <a:pt x="7" y="80"/>
                  </a:cubicBezTo>
                  <a:cubicBezTo>
                    <a:pt x="7" y="120"/>
                    <a:pt x="40" y="153"/>
                    <a:pt x="80" y="153"/>
                  </a:cubicBezTo>
                  <a:cubicBezTo>
                    <a:pt x="121" y="153"/>
                    <a:pt x="154" y="120"/>
                    <a:pt x="154" y="80"/>
                  </a:cubicBezTo>
                  <a:cubicBezTo>
                    <a:pt x="154" y="40"/>
                    <a:pt x="121" y="7"/>
                    <a:pt x="80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984"/>
            <p:cNvSpPr>
              <a:spLocks/>
            </p:cNvSpPr>
            <p:nvPr/>
          </p:nvSpPr>
          <p:spPr bwMode="auto">
            <a:xfrm>
              <a:off x="4186238" y="1247775"/>
              <a:ext cx="155575" cy="612775"/>
            </a:xfrm>
            <a:custGeom>
              <a:avLst/>
              <a:gdLst>
                <a:gd name="T0" fmla="*/ 41 w 41"/>
                <a:gd name="T1" fmla="*/ 160 h 160"/>
                <a:gd name="T2" fmla="*/ 0 w 41"/>
                <a:gd name="T3" fmla="*/ 80 h 160"/>
                <a:gd name="T4" fmla="*/ 41 w 41"/>
                <a:gd name="T5" fmla="*/ 0 h 160"/>
                <a:gd name="T6" fmla="*/ 41 w 41"/>
                <a:gd name="T7" fmla="*/ 7 h 160"/>
                <a:gd name="T8" fmla="*/ 6 w 41"/>
                <a:gd name="T9" fmla="*/ 80 h 160"/>
                <a:gd name="T10" fmla="*/ 41 w 41"/>
                <a:gd name="T11" fmla="*/ 153 h 160"/>
                <a:gd name="T12" fmla="*/ 41 w 41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0">
                  <a:moveTo>
                    <a:pt x="41" y="160"/>
                  </a:moveTo>
                  <a:cubicBezTo>
                    <a:pt x="18" y="160"/>
                    <a:pt x="0" y="125"/>
                    <a:pt x="0" y="80"/>
                  </a:cubicBezTo>
                  <a:cubicBezTo>
                    <a:pt x="0" y="35"/>
                    <a:pt x="18" y="0"/>
                    <a:pt x="41" y="0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22" y="7"/>
                    <a:pt x="6" y="40"/>
                    <a:pt x="6" y="80"/>
                  </a:cubicBezTo>
                  <a:cubicBezTo>
                    <a:pt x="6" y="120"/>
                    <a:pt x="22" y="153"/>
                    <a:pt x="41" y="153"/>
                  </a:cubicBezTo>
                  <a:lnTo>
                    <a:pt x="41" y="16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985"/>
            <p:cNvSpPr>
              <a:spLocks/>
            </p:cNvSpPr>
            <p:nvPr/>
          </p:nvSpPr>
          <p:spPr bwMode="auto">
            <a:xfrm>
              <a:off x="4341813" y="1247775"/>
              <a:ext cx="161925" cy="612775"/>
            </a:xfrm>
            <a:custGeom>
              <a:avLst/>
              <a:gdLst>
                <a:gd name="T0" fmla="*/ 0 w 42"/>
                <a:gd name="T1" fmla="*/ 160 h 160"/>
                <a:gd name="T2" fmla="*/ 0 w 42"/>
                <a:gd name="T3" fmla="*/ 153 h 160"/>
                <a:gd name="T4" fmla="*/ 35 w 42"/>
                <a:gd name="T5" fmla="*/ 80 h 160"/>
                <a:gd name="T6" fmla="*/ 0 w 42"/>
                <a:gd name="T7" fmla="*/ 7 h 160"/>
                <a:gd name="T8" fmla="*/ 0 w 42"/>
                <a:gd name="T9" fmla="*/ 0 h 160"/>
                <a:gd name="T10" fmla="*/ 42 w 42"/>
                <a:gd name="T11" fmla="*/ 80 h 160"/>
                <a:gd name="T12" fmla="*/ 0 w 42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0">
                  <a:moveTo>
                    <a:pt x="0" y="16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19" y="153"/>
                    <a:pt x="35" y="120"/>
                    <a:pt x="35" y="80"/>
                  </a:cubicBezTo>
                  <a:cubicBezTo>
                    <a:pt x="35" y="40"/>
                    <a:pt x="19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42" y="35"/>
                    <a:pt x="42" y="80"/>
                  </a:cubicBezTo>
                  <a:cubicBezTo>
                    <a:pt x="42" y="125"/>
                    <a:pt x="24" y="160"/>
                    <a:pt x="0" y="16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Rectangle 986"/>
            <p:cNvSpPr>
              <a:spLocks noChangeArrowheads="1"/>
            </p:cNvSpPr>
            <p:nvPr/>
          </p:nvSpPr>
          <p:spPr bwMode="auto">
            <a:xfrm>
              <a:off x="4330700" y="1258888"/>
              <a:ext cx="26988" cy="58896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Rectangle 987"/>
            <p:cNvSpPr>
              <a:spLocks noChangeArrowheads="1"/>
            </p:cNvSpPr>
            <p:nvPr/>
          </p:nvSpPr>
          <p:spPr bwMode="auto">
            <a:xfrm>
              <a:off x="4051300" y="1543050"/>
              <a:ext cx="585788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988"/>
            <p:cNvSpPr>
              <a:spLocks/>
            </p:cNvSpPr>
            <p:nvPr/>
          </p:nvSpPr>
          <p:spPr bwMode="auto">
            <a:xfrm>
              <a:off x="4108450" y="1358900"/>
              <a:ext cx="466725" cy="61912"/>
            </a:xfrm>
            <a:custGeom>
              <a:avLst/>
              <a:gdLst>
                <a:gd name="T0" fmla="*/ 61 w 122"/>
                <a:gd name="T1" fmla="*/ 16 h 16"/>
                <a:gd name="T2" fmla="*/ 0 w 122"/>
                <a:gd name="T3" fmla="*/ 6 h 16"/>
                <a:gd name="T4" fmla="*/ 3 w 122"/>
                <a:gd name="T5" fmla="*/ 0 h 16"/>
                <a:gd name="T6" fmla="*/ 61 w 122"/>
                <a:gd name="T7" fmla="*/ 9 h 16"/>
                <a:gd name="T8" fmla="*/ 120 w 122"/>
                <a:gd name="T9" fmla="*/ 0 h 16"/>
                <a:gd name="T10" fmla="*/ 122 w 122"/>
                <a:gd name="T11" fmla="*/ 6 h 16"/>
                <a:gd name="T12" fmla="*/ 61 w 12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6">
                  <a:moveTo>
                    <a:pt x="61" y="16"/>
                  </a:moveTo>
                  <a:cubicBezTo>
                    <a:pt x="41" y="16"/>
                    <a:pt x="20" y="13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1" y="6"/>
                    <a:pt x="41" y="9"/>
                    <a:pt x="61" y="9"/>
                  </a:cubicBezTo>
                  <a:cubicBezTo>
                    <a:pt x="81" y="9"/>
                    <a:pt x="101" y="6"/>
                    <a:pt x="120" y="0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03" y="13"/>
                    <a:pt x="82" y="16"/>
                    <a:pt x="61" y="1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989"/>
            <p:cNvSpPr>
              <a:spLocks/>
            </p:cNvSpPr>
            <p:nvPr/>
          </p:nvSpPr>
          <p:spPr bwMode="auto">
            <a:xfrm>
              <a:off x="4108450" y="1687513"/>
              <a:ext cx="466725" cy="61912"/>
            </a:xfrm>
            <a:custGeom>
              <a:avLst/>
              <a:gdLst>
                <a:gd name="T0" fmla="*/ 3 w 122"/>
                <a:gd name="T1" fmla="*/ 16 h 16"/>
                <a:gd name="T2" fmla="*/ 0 w 122"/>
                <a:gd name="T3" fmla="*/ 10 h 16"/>
                <a:gd name="T4" fmla="*/ 61 w 122"/>
                <a:gd name="T5" fmla="*/ 0 h 16"/>
                <a:gd name="T6" fmla="*/ 122 w 122"/>
                <a:gd name="T7" fmla="*/ 10 h 16"/>
                <a:gd name="T8" fmla="*/ 120 w 122"/>
                <a:gd name="T9" fmla="*/ 16 h 16"/>
                <a:gd name="T10" fmla="*/ 61 w 122"/>
                <a:gd name="T11" fmla="*/ 7 h 16"/>
                <a:gd name="T12" fmla="*/ 3 w 12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6">
                  <a:moveTo>
                    <a:pt x="3" y="16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0" y="3"/>
                    <a:pt x="41" y="0"/>
                    <a:pt x="61" y="0"/>
                  </a:cubicBezTo>
                  <a:cubicBezTo>
                    <a:pt x="82" y="0"/>
                    <a:pt x="103" y="3"/>
                    <a:pt x="122" y="10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01" y="10"/>
                    <a:pt x="81" y="7"/>
                    <a:pt x="61" y="7"/>
                  </a:cubicBezTo>
                  <a:cubicBezTo>
                    <a:pt x="41" y="7"/>
                    <a:pt x="21" y="10"/>
                    <a:pt x="3" y="1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upa 677"/>
          <p:cNvGrpSpPr>
            <a:grpSpLocks noChangeAspect="1"/>
          </p:cNvGrpSpPr>
          <p:nvPr/>
        </p:nvGrpSpPr>
        <p:grpSpPr>
          <a:xfrm>
            <a:off x="789437" y="1812582"/>
            <a:ext cx="361047" cy="493134"/>
            <a:chOff x="1857027" y="3956890"/>
            <a:chExt cx="522160" cy="713189"/>
          </a:xfrm>
        </p:grpSpPr>
        <p:sp>
          <p:nvSpPr>
            <p:cNvPr id="18" name="Freeform 1056"/>
            <p:cNvSpPr>
              <a:spLocks/>
            </p:cNvSpPr>
            <p:nvPr/>
          </p:nvSpPr>
          <p:spPr bwMode="auto">
            <a:xfrm>
              <a:off x="1984382" y="4491782"/>
              <a:ext cx="267450" cy="127355"/>
            </a:xfrm>
            <a:custGeom>
              <a:avLst/>
              <a:gdLst>
                <a:gd name="T0" fmla="*/ 35 w 70"/>
                <a:gd name="T1" fmla="*/ 0 h 32"/>
                <a:gd name="T2" fmla="*/ 0 w 70"/>
                <a:gd name="T3" fmla="*/ 32 h 32"/>
                <a:gd name="T4" fmla="*/ 70 w 70"/>
                <a:gd name="T5" fmla="*/ 32 h 32"/>
                <a:gd name="T6" fmla="*/ 35 w 70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2">
                  <a:moveTo>
                    <a:pt x="35" y="0"/>
                  </a:moveTo>
                  <a:cubicBezTo>
                    <a:pt x="16" y="0"/>
                    <a:pt x="0" y="1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12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057"/>
            <p:cNvSpPr>
              <a:spLocks/>
            </p:cNvSpPr>
            <p:nvPr/>
          </p:nvSpPr>
          <p:spPr bwMode="auto">
            <a:xfrm>
              <a:off x="1946171" y="4071514"/>
              <a:ext cx="343863" cy="241979"/>
            </a:xfrm>
            <a:custGeom>
              <a:avLst/>
              <a:gdLst>
                <a:gd name="T0" fmla="*/ 46 w 92"/>
                <a:gd name="T1" fmla="*/ 12 h 64"/>
                <a:gd name="T2" fmla="*/ 92 w 92"/>
                <a:gd name="T3" fmla="*/ 12 h 64"/>
                <a:gd name="T4" fmla="*/ 46 w 92"/>
                <a:gd name="T5" fmla="*/ 64 h 64"/>
                <a:gd name="T6" fmla="*/ 0 w 92"/>
                <a:gd name="T7" fmla="*/ 12 h 64"/>
                <a:gd name="T8" fmla="*/ 46 w 92"/>
                <a:gd name="T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4">
                  <a:moveTo>
                    <a:pt x="46" y="12"/>
                  </a:moveTo>
                  <a:cubicBezTo>
                    <a:pt x="59" y="0"/>
                    <a:pt x="79" y="0"/>
                    <a:pt x="92" y="12"/>
                  </a:cubicBezTo>
                  <a:cubicBezTo>
                    <a:pt x="88" y="41"/>
                    <a:pt x="69" y="64"/>
                    <a:pt x="46" y="64"/>
                  </a:cubicBezTo>
                  <a:cubicBezTo>
                    <a:pt x="23" y="64"/>
                    <a:pt x="4" y="41"/>
                    <a:pt x="0" y="12"/>
                  </a:cubicBezTo>
                  <a:cubicBezTo>
                    <a:pt x="13" y="23"/>
                    <a:pt x="33" y="23"/>
                    <a:pt x="46" y="12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058"/>
            <p:cNvSpPr>
              <a:spLocks/>
            </p:cNvSpPr>
            <p:nvPr/>
          </p:nvSpPr>
          <p:spPr bwMode="auto">
            <a:xfrm>
              <a:off x="1946171" y="4109716"/>
              <a:ext cx="343863" cy="203768"/>
            </a:xfrm>
            <a:custGeom>
              <a:avLst/>
              <a:gdLst>
                <a:gd name="T0" fmla="*/ 46 w 92"/>
                <a:gd name="T1" fmla="*/ 20 h 55"/>
                <a:gd name="T2" fmla="*/ 0 w 92"/>
                <a:gd name="T3" fmla="*/ 0 h 55"/>
                <a:gd name="T4" fmla="*/ 46 w 92"/>
                <a:gd name="T5" fmla="*/ 55 h 55"/>
                <a:gd name="T6" fmla="*/ 92 w 92"/>
                <a:gd name="T7" fmla="*/ 0 h 55"/>
                <a:gd name="T8" fmla="*/ 46 w 92"/>
                <a:gd name="T9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5">
                  <a:moveTo>
                    <a:pt x="46" y="20"/>
                  </a:moveTo>
                  <a:cubicBezTo>
                    <a:pt x="23" y="20"/>
                    <a:pt x="3" y="12"/>
                    <a:pt x="0" y="0"/>
                  </a:cubicBezTo>
                  <a:cubicBezTo>
                    <a:pt x="5" y="28"/>
                    <a:pt x="24" y="55"/>
                    <a:pt x="46" y="55"/>
                  </a:cubicBezTo>
                  <a:cubicBezTo>
                    <a:pt x="68" y="55"/>
                    <a:pt x="87" y="28"/>
                    <a:pt x="92" y="0"/>
                  </a:cubicBezTo>
                  <a:cubicBezTo>
                    <a:pt x="89" y="12"/>
                    <a:pt x="69" y="20"/>
                    <a:pt x="46" y="2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059"/>
            <p:cNvSpPr>
              <a:spLocks noEditPoints="1"/>
            </p:cNvSpPr>
            <p:nvPr/>
          </p:nvSpPr>
          <p:spPr bwMode="auto">
            <a:xfrm>
              <a:off x="1857027" y="3956890"/>
              <a:ext cx="509421" cy="713189"/>
            </a:xfrm>
            <a:custGeom>
              <a:avLst/>
              <a:gdLst>
                <a:gd name="T0" fmla="*/ 115 w 132"/>
                <a:gd name="T1" fmla="*/ 17 h 184"/>
                <a:gd name="T2" fmla="*/ 130 w 132"/>
                <a:gd name="T3" fmla="*/ 15 h 184"/>
                <a:gd name="T4" fmla="*/ 132 w 132"/>
                <a:gd name="T5" fmla="*/ 5 h 184"/>
                <a:gd name="T6" fmla="*/ 126 w 132"/>
                <a:gd name="T7" fmla="*/ 0 h 184"/>
                <a:gd name="T8" fmla="*/ 1 w 132"/>
                <a:gd name="T9" fmla="*/ 1 h 184"/>
                <a:gd name="T10" fmla="*/ 0 w 132"/>
                <a:gd name="T11" fmla="*/ 11 h 184"/>
                <a:gd name="T12" fmla="*/ 5 w 132"/>
                <a:gd name="T13" fmla="*/ 17 h 184"/>
                <a:gd name="T14" fmla="*/ 17 w 132"/>
                <a:gd name="T15" fmla="*/ 28 h 184"/>
                <a:gd name="T16" fmla="*/ 57 w 132"/>
                <a:gd name="T17" fmla="*/ 92 h 184"/>
                <a:gd name="T18" fmla="*/ 17 w 132"/>
                <a:gd name="T19" fmla="*/ 167 h 184"/>
                <a:gd name="T20" fmla="*/ 1 w 132"/>
                <a:gd name="T21" fmla="*/ 168 h 184"/>
                <a:gd name="T22" fmla="*/ 0 w 132"/>
                <a:gd name="T23" fmla="*/ 178 h 184"/>
                <a:gd name="T24" fmla="*/ 5 w 132"/>
                <a:gd name="T25" fmla="*/ 184 h 184"/>
                <a:gd name="T26" fmla="*/ 130 w 132"/>
                <a:gd name="T27" fmla="*/ 182 h 184"/>
                <a:gd name="T28" fmla="*/ 132 w 132"/>
                <a:gd name="T29" fmla="*/ 172 h 184"/>
                <a:gd name="T30" fmla="*/ 126 w 132"/>
                <a:gd name="T31" fmla="*/ 167 h 184"/>
                <a:gd name="T32" fmla="*/ 115 w 132"/>
                <a:gd name="T33" fmla="*/ 155 h 184"/>
                <a:gd name="T34" fmla="*/ 75 w 132"/>
                <a:gd name="T35" fmla="*/ 91 h 184"/>
                <a:gd name="T36" fmla="*/ 5 w 132"/>
                <a:gd name="T37" fmla="*/ 11 h 184"/>
                <a:gd name="T38" fmla="*/ 126 w 132"/>
                <a:gd name="T39" fmla="*/ 5 h 184"/>
                <a:gd name="T40" fmla="*/ 115 w 132"/>
                <a:gd name="T41" fmla="*/ 11 h 184"/>
                <a:gd name="T42" fmla="*/ 5 w 132"/>
                <a:gd name="T43" fmla="*/ 11 h 184"/>
                <a:gd name="T44" fmla="*/ 126 w 132"/>
                <a:gd name="T45" fmla="*/ 178 h 184"/>
                <a:gd name="T46" fmla="*/ 5 w 132"/>
                <a:gd name="T47" fmla="*/ 172 h 184"/>
                <a:gd name="T48" fmla="*/ 115 w 132"/>
                <a:gd name="T49" fmla="*/ 172 h 184"/>
                <a:gd name="T50" fmla="*/ 71 w 132"/>
                <a:gd name="T51" fmla="*/ 98 h 184"/>
                <a:gd name="T52" fmla="*/ 109 w 132"/>
                <a:gd name="T53" fmla="*/ 167 h 184"/>
                <a:gd name="T54" fmla="*/ 23 w 132"/>
                <a:gd name="T55" fmla="*/ 155 h 184"/>
                <a:gd name="T56" fmla="*/ 63 w 132"/>
                <a:gd name="T57" fmla="*/ 97 h 184"/>
                <a:gd name="T58" fmla="*/ 61 w 132"/>
                <a:gd name="T59" fmla="*/ 86 h 184"/>
                <a:gd name="T60" fmla="*/ 23 w 132"/>
                <a:gd name="T61" fmla="*/ 17 h 184"/>
                <a:gd name="T62" fmla="*/ 109 w 132"/>
                <a:gd name="T63" fmla="*/ 28 h 184"/>
                <a:gd name="T64" fmla="*/ 69 w 132"/>
                <a:gd name="T65" fmla="*/ 86 h 184"/>
                <a:gd name="T66" fmla="*/ 71 w 132"/>
                <a:gd name="T67" fmla="*/ 9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" h="184">
                  <a:moveTo>
                    <a:pt x="115" y="28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8" y="17"/>
                    <a:pt x="129" y="16"/>
                    <a:pt x="130" y="15"/>
                  </a:cubicBezTo>
                  <a:cubicBezTo>
                    <a:pt x="132" y="14"/>
                    <a:pt x="132" y="13"/>
                    <a:pt x="132" y="1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2"/>
                    <a:pt x="130" y="1"/>
                  </a:cubicBezTo>
                  <a:cubicBezTo>
                    <a:pt x="129" y="0"/>
                    <a:pt x="128" y="0"/>
                    <a:pt x="1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61"/>
                    <a:pt x="33" y="86"/>
                    <a:pt x="57" y="91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33" y="97"/>
                    <a:pt x="17" y="123"/>
                    <a:pt x="17" y="155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4" y="167"/>
                    <a:pt x="3" y="167"/>
                    <a:pt x="1" y="168"/>
                  </a:cubicBezTo>
                  <a:cubicBezTo>
                    <a:pt x="0" y="169"/>
                    <a:pt x="0" y="171"/>
                    <a:pt x="0" y="17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0"/>
                    <a:pt x="0" y="181"/>
                    <a:pt x="1" y="182"/>
                  </a:cubicBezTo>
                  <a:cubicBezTo>
                    <a:pt x="3" y="183"/>
                    <a:pt x="4" y="184"/>
                    <a:pt x="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8" y="184"/>
                    <a:pt x="129" y="183"/>
                    <a:pt x="130" y="182"/>
                  </a:cubicBezTo>
                  <a:cubicBezTo>
                    <a:pt x="132" y="181"/>
                    <a:pt x="132" y="180"/>
                    <a:pt x="132" y="178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1"/>
                    <a:pt x="132" y="169"/>
                    <a:pt x="130" y="168"/>
                  </a:cubicBezTo>
                  <a:cubicBezTo>
                    <a:pt x="129" y="167"/>
                    <a:pt x="128" y="167"/>
                    <a:pt x="126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5" y="123"/>
                    <a:pt x="98" y="97"/>
                    <a:pt x="75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98" y="86"/>
                    <a:pt x="115" y="61"/>
                    <a:pt x="115" y="28"/>
                  </a:cubicBezTo>
                  <a:close/>
                  <a:moveTo>
                    <a:pt x="5" y="1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7" y="11"/>
                    <a:pt x="17" y="11"/>
                    <a:pt x="17" y="11"/>
                  </a:cubicBezTo>
                  <a:lnTo>
                    <a:pt x="5" y="11"/>
                  </a:lnTo>
                  <a:close/>
                  <a:moveTo>
                    <a:pt x="126" y="172"/>
                  </a:moveTo>
                  <a:cubicBezTo>
                    <a:pt x="126" y="178"/>
                    <a:pt x="126" y="178"/>
                    <a:pt x="126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15" y="172"/>
                    <a:pt x="115" y="172"/>
                    <a:pt x="115" y="172"/>
                  </a:cubicBezTo>
                  <a:lnTo>
                    <a:pt x="126" y="172"/>
                  </a:lnTo>
                  <a:close/>
                  <a:moveTo>
                    <a:pt x="71" y="98"/>
                  </a:moveTo>
                  <a:cubicBezTo>
                    <a:pt x="93" y="101"/>
                    <a:pt x="109" y="125"/>
                    <a:pt x="109" y="155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3" y="125"/>
                    <a:pt x="39" y="101"/>
                    <a:pt x="61" y="98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39" y="83"/>
                    <a:pt x="23" y="58"/>
                    <a:pt x="23" y="2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58"/>
                    <a:pt x="93" y="83"/>
                    <a:pt x="71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97"/>
                    <a:pt x="69" y="97"/>
                    <a:pt x="69" y="97"/>
                  </a:cubicBezTo>
                  <a:lnTo>
                    <a:pt x="71" y="9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60"/>
            <p:cNvSpPr>
              <a:spLocks noEditPoints="1"/>
            </p:cNvSpPr>
            <p:nvPr/>
          </p:nvSpPr>
          <p:spPr bwMode="auto">
            <a:xfrm>
              <a:off x="2290034" y="4046043"/>
              <a:ext cx="89153" cy="534892"/>
            </a:xfrm>
            <a:custGeom>
              <a:avLst/>
              <a:gdLst>
                <a:gd name="T0" fmla="*/ 23 w 23"/>
                <a:gd name="T1" fmla="*/ 69 h 138"/>
                <a:gd name="T2" fmla="*/ 14 w 23"/>
                <a:gd name="T3" fmla="*/ 58 h 138"/>
                <a:gd name="T4" fmla="*/ 14 w 23"/>
                <a:gd name="T5" fmla="*/ 0 h 138"/>
                <a:gd name="T6" fmla="*/ 9 w 23"/>
                <a:gd name="T7" fmla="*/ 0 h 138"/>
                <a:gd name="T8" fmla="*/ 9 w 23"/>
                <a:gd name="T9" fmla="*/ 58 h 138"/>
                <a:gd name="T10" fmla="*/ 0 w 23"/>
                <a:gd name="T11" fmla="*/ 69 h 138"/>
                <a:gd name="T12" fmla="*/ 9 w 23"/>
                <a:gd name="T13" fmla="*/ 80 h 138"/>
                <a:gd name="T14" fmla="*/ 9 w 23"/>
                <a:gd name="T15" fmla="*/ 138 h 138"/>
                <a:gd name="T16" fmla="*/ 14 w 23"/>
                <a:gd name="T17" fmla="*/ 138 h 138"/>
                <a:gd name="T18" fmla="*/ 14 w 23"/>
                <a:gd name="T19" fmla="*/ 80 h 138"/>
                <a:gd name="T20" fmla="*/ 23 w 23"/>
                <a:gd name="T21" fmla="*/ 69 h 138"/>
                <a:gd name="T22" fmla="*/ 12 w 23"/>
                <a:gd name="T23" fmla="*/ 75 h 138"/>
                <a:gd name="T24" fmla="*/ 6 w 23"/>
                <a:gd name="T25" fmla="*/ 69 h 138"/>
                <a:gd name="T26" fmla="*/ 12 w 23"/>
                <a:gd name="T27" fmla="*/ 63 h 138"/>
                <a:gd name="T28" fmla="*/ 17 w 23"/>
                <a:gd name="T29" fmla="*/ 69 h 138"/>
                <a:gd name="T30" fmla="*/ 12 w 23"/>
                <a:gd name="T31" fmla="*/ 7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38">
                  <a:moveTo>
                    <a:pt x="23" y="69"/>
                  </a:moveTo>
                  <a:cubicBezTo>
                    <a:pt x="23" y="63"/>
                    <a:pt x="19" y="59"/>
                    <a:pt x="14" y="5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4" y="59"/>
                    <a:pt x="0" y="63"/>
                    <a:pt x="0" y="69"/>
                  </a:cubicBezTo>
                  <a:cubicBezTo>
                    <a:pt x="0" y="74"/>
                    <a:pt x="4" y="79"/>
                    <a:pt x="9" y="8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9" y="79"/>
                    <a:pt x="23" y="74"/>
                    <a:pt x="23" y="69"/>
                  </a:cubicBezTo>
                  <a:close/>
                  <a:moveTo>
                    <a:pt x="12" y="75"/>
                  </a:moveTo>
                  <a:cubicBezTo>
                    <a:pt x="8" y="75"/>
                    <a:pt x="6" y="72"/>
                    <a:pt x="6" y="69"/>
                  </a:cubicBezTo>
                  <a:cubicBezTo>
                    <a:pt x="6" y="66"/>
                    <a:pt x="8" y="63"/>
                    <a:pt x="12" y="63"/>
                  </a:cubicBezTo>
                  <a:cubicBezTo>
                    <a:pt x="15" y="63"/>
                    <a:pt x="17" y="66"/>
                    <a:pt x="17" y="69"/>
                  </a:cubicBezTo>
                  <a:cubicBezTo>
                    <a:pt x="17" y="72"/>
                    <a:pt x="15" y="75"/>
                    <a:pt x="12" y="7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061"/>
            <p:cNvSpPr>
              <a:spLocks noEditPoints="1"/>
            </p:cNvSpPr>
            <p:nvPr/>
          </p:nvSpPr>
          <p:spPr bwMode="auto">
            <a:xfrm>
              <a:off x="1857027" y="4046043"/>
              <a:ext cx="89153" cy="534892"/>
            </a:xfrm>
            <a:custGeom>
              <a:avLst/>
              <a:gdLst>
                <a:gd name="T0" fmla="*/ 14 w 23"/>
                <a:gd name="T1" fmla="*/ 58 h 138"/>
                <a:gd name="T2" fmla="*/ 14 w 23"/>
                <a:gd name="T3" fmla="*/ 0 h 138"/>
                <a:gd name="T4" fmla="*/ 8 w 23"/>
                <a:gd name="T5" fmla="*/ 0 h 138"/>
                <a:gd name="T6" fmla="*/ 8 w 23"/>
                <a:gd name="T7" fmla="*/ 58 h 138"/>
                <a:gd name="T8" fmla="*/ 0 w 23"/>
                <a:gd name="T9" fmla="*/ 69 h 138"/>
                <a:gd name="T10" fmla="*/ 8 w 23"/>
                <a:gd name="T11" fmla="*/ 80 h 138"/>
                <a:gd name="T12" fmla="*/ 8 w 23"/>
                <a:gd name="T13" fmla="*/ 138 h 138"/>
                <a:gd name="T14" fmla="*/ 14 w 23"/>
                <a:gd name="T15" fmla="*/ 138 h 138"/>
                <a:gd name="T16" fmla="*/ 14 w 23"/>
                <a:gd name="T17" fmla="*/ 80 h 138"/>
                <a:gd name="T18" fmla="*/ 23 w 23"/>
                <a:gd name="T19" fmla="*/ 69 h 138"/>
                <a:gd name="T20" fmla="*/ 14 w 23"/>
                <a:gd name="T21" fmla="*/ 58 h 138"/>
                <a:gd name="T22" fmla="*/ 11 w 23"/>
                <a:gd name="T23" fmla="*/ 75 h 138"/>
                <a:gd name="T24" fmla="*/ 6 w 23"/>
                <a:gd name="T25" fmla="*/ 69 h 138"/>
                <a:gd name="T26" fmla="*/ 11 w 23"/>
                <a:gd name="T27" fmla="*/ 63 h 138"/>
                <a:gd name="T28" fmla="*/ 17 w 23"/>
                <a:gd name="T29" fmla="*/ 69 h 138"/>
                <a:gd name="T30" fmla="*/ 11 w 23"/>
                <a:gd name="T31" fmla="*/ 7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38">
                  <a:moveTo>
                    <a:pt x="14" y="58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4" y="59"/>
                    <a:pt x="0" y="63"/>
                    <a:pt x="0" y="69"/>
                  </a:cubicBezTo>
                  <a:cubicBezTo>
                    <a:pt x="0" y="74"/>
                    <a:pt x="4" y="79"/>
                    <a:pt x="8" y="80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9" y="79"/>
                    <a:pt x="23" y="74"/>
                    <a:pt x="23" y="69"/>
                  </a:cubicBezTo>
                  <a:cubicBezTo>
                    <a:pt x="23" y="63"/>
                    <a:pt x="19" y="59"/>
                    <a:pt x="14" y="58"/>
                  </a:cubicBezTo>
                  <a:close/>
                  <a:moveTo>
                    <a:pt x="11" y="75"/>
                  </a:moveTo>
                  <a:cubicBezTo>
                    <a:pt x="8" y="75"/>
                    <a:pt x="6" y="72"/>
                    <a:pt x="6" y="69"/>
                  </a:cubicBezTo>
                  <a:cubicBezTo>
                    <a:pt x="6" y="66"/>
                    <a:pt x="8" y="63"/>
                    <a:pt x="11" y="63"/>
                  </a:cubicBezTo>
                  <a:cubicBezTo>
                    <a:pt x="15" y="63"/>
                    <a:pt x="17" y="66"/>
                    <a:pt x="17" y="69"/>
                  </a:cubicBezTo>
                  <a:cubicBezTo>
                    <a:pt x="17" y="72"/>
                    <a:pt x="15" y="75"/>
                    <a:pt x="11" y="7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1062"/>
            <p:cNvSpPr>
              <a:spLocks noChangeArrowheads="1"/>
            </p:cNvSpPr>
            <p:nvPr/>
          </p:nvSpPr>
          <p:spPr bwMode="auto">
            <a:xfrm>
              <a:off x="2098998" y="4364426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1063"/>
            <p:cNvSpPr>
              <a:spLocks noChangeArrowheads="1"/>
            </p:cNvSpPr>
            <p:nvPr/>
          </p:nvSpPr>
          <p:spPr bwMode="auto">
            <a:xfrm>
              <a:off x="2098998" y="4402637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Rectangle 1064"/>
            <p:cNvSpPr>
              <a:spLocks noChangeArrowheads="1"/>
            </p:cNvSpPr>
            <p:nvPr/>
          </p:nvSpPr>
          <p:spPr bwMode="auto">
            <a:xfrm>
              <a:off x="2098998" y="4440840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818"/>
          <p:cNvGrpSpPr>
            <a:grpSpLocks noChangeAspect="1"/>
          </p:cNvGrpSpPr>
          <p:nvPr/>
        </p:nvGrpSpPr>
        <p:grpSpPr>
          <a:xfrm>
            <a:off x="692574" y="3513611"/>
            <a:ext cx="484330" cy="493134"/>
            <a:chOff x="3894709" y="5217710"/>
            <a:chExt cx="700457" cy="713189"/>
          </a:xfrm>
        </p:grpSpPr>
        <p:sp>
          <p:nvSpPr>
            <p:cNvPr id="29" name="Rectangle 1189"/>
            <p:cNvSpPr>
              <a:spLocks noChangeArrowheads="1"/>
            </p:cNvSpPr>
            <p:nvPr/>
          </p:nvSpPr>
          <p:spPr bwMode="auto">
            <a:xfrm>
              <a:off x="3920180" y="5829015"/>
              <a:ext cx="25471" cy="6368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Rectangle 1190"/>
            <p:cNvSpPr>
              <a:spLocks noChangeArrowheads="1"/>
            </p:cNvSpPr>
            <p:nvPr/>
          </p:nvSpPr>
          <p:spPr bwMode="auto">
            <a:xfrm>
              <a:off x="3971122" y="5841746"/>
              <a:ext cx="12740" cy="5094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Rectangle 1191"/>
            <p:cNvSpPr>
              <a:spLocks noChangeArrowheads="1"/>
            </p:cNvSpPr>
            <p:nvPr/>
          </p:nvSpPr>
          <p:spPr bwMode="auto">
            <a:xfrm>
              <a:off x="4009325" y="5765333"/>
              <a:ext cx="25471" cy="12735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1192"/>
            <p:cNvSpPr>
              <a:spLocks noChangeArrowheads="1"/>
            </p:cNvSpPr>
            <p:nvPr/>
          </p:nvSpPr>
          <p:spPr bwMode="auto">
            <a:xfrm>
              <a:off x="4060267" y="5803544"/>
              <a:ext cx="12740" cy="8915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Rectangle 1193"/>
            <p:cNvSpPr>
              <a:spLocks noChangeArrowheads="1"/>
            </p:cNvSpPr>
            <p:nvPr/>
          </p:nvSpPr>
          <p:spPr bwMode="auto">
            <a:xfrm>
              <a:off x="4098477" y="5752602"/>
              <a:ext cx="25471" cy="14009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1194"/>
            <p:cNvSpPr>
              <a:spLocks noChangeArrowheads="1"/>
            </p:cNvSpPr>
            <p:nvPr/>
          </p:nvSpPr>
          <p:spPr bwMode="auto">
            <a:xfrm>
              <a:off x="4149419" y="5727131"/>
              <a:ext cx="12740" cy="165566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Rectangle 1195"/>
            <p:cNvSpPr>
              <a:spLocks noChangeArrowheads="1"/>
            </p:cNvSpPr>
            <p:nvPr/>
          </p:nvSpPr>
          <p:spPr bwMode="auto">
            <a:xfrm>
              <a:off x="4314977" y="5765333"/>
              <a:ext cx="25471" cy="12735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Rectangle 1196"/>
            <p:cNvSpPr>
              <a:spLocks noChangeArrowheads="1"/>
            </p:cNvSpPr>
            <p:nvPr/>
          </p:nvSpPr>
          <p:spPr bwMode="auto">
            <a:xfrm>
              <a:off x="4365919" y="5803544"/>
              <a:ext cx="25471" cy="8915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Rectangle 1197"/>
            <p:cNvSpPr>
              <a:spLocks noChangeArrowheads="1"/>
            </p:cNvSpPr>
            <p:nvPr/>
          </p:nvSpPr>
          <p:spPr bwMode="auto">
            <a:xfrm>
              <a:off x="4404130" y="5739862"/>
              <a:ext cx="25471" cy="152826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Rectangle 1198"/>
            <p:cNvSpPr>
              <a:spLocks noChangeArrowheads="1"/>
            </p:cNvSpPr>
            <p:nvPr/>
          </p:nvSpPr>
          <p:spPr bwMode="auto">
            <a:xfrm>
              <a:off x="4455072" y="5778073"/>
              <a:ext cx="12740" cy="114624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Rectangle 1199"/>
            <p:cNvSpPr>
              <a:spLocks noChangeArrowheads="1"/>
            </p:cNvSpPr>
            <p:nvPr/>
          </p:nvSpPr>
          <p:spPr bwMode="auto">
            <a:xfrm>
              <a:off x="4493274" y="5688920"/>
              <a:ext cx="25471" cy="20376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Rectangle 1200"/>
            <p:cNvSpPr>
              <a:spLocks noChangeArrowheads="1"/>
            </p:cNvSpPr>
            <p:nvPr/>
          </p:nvSpPr>
          <p:spPr bwMode="auto">
            <a:xfrm>
              <a:off x="4544216" y="5714391"/>
              <a:ext cx="12740" cy="178297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Rectangle 1201"/>
            <p:cNvSpPr>
              <a:spLocks noChangeArrowheads="1"/>
            </p:cNvSpPr>
            <p:nvPr/>
          </p:nvSpPr>
          <p:spPr bwMode="auto">
            <a:xfrm>
              <a:off x="3920180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Rectangle 1202"/>
            <p:cNvSpPr>
              <a:spLocks noChangeArrowheads="1"/>
            </p:cNvSpPr>
            <p:nvPr/>
          </p:nvSpPr>
          <p:spPr bwMode="auto">
            <a:xfrm>
              <a:off x="3971122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Rectangle 1203"/>
            <p:cNvSpPr>
              <a:spLocks noChangeArrowheads="1"/>
            </p:cNvSpPr>
            <p:nvPr/>
          </p:nvSpPr>
          <p:spPr bwMode="auto">
            <a:xfrm>
              <a:off x="4009325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Rectangle 1204"/>
            <p:cNvSpPr>
              <a:spLocks noChangeArrowheads="1"/>
            </p:cNvSpPr>
            <p:nvPr/>
          </p:nvSpPr>
          <p:spPr bwMode="auto">
            <a:xfrm>
              <a:off x="4060267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Rectangle 1205"/>
            <p:cNvSpPr>
              <a:spLocks noChangeArrowheads="1"/>
            </p:cNvSpPr>
            <p:nvPr/>
          </p:nvSpPr>
          <p:spPr bwMode="auto">
            <a:xfrm>
              <a:off x="4098477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Rectangle 1206"/>
            <p:cNvSpPr>
              <a:spLocks noChangeArrowheads="1"/>
            </p:cNvSpPr>
            <p:nvPr/>
          </p:nvSpPr>
          <p:spPr bwMode="auto">
            <a:xfrm>
              <a:off x="4149419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Rectangle 1207"/>
            <p:cNvSpPr>
              <a:spLocks noChangeArrowheads="1"/>
            </p:cNvSpPr>
            <p:nvPr/>
          </p:nvSpPr>
          <p:spPr bwMode="auto">
            <a:xfrm>
              <a:off x="4314977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Rectangle 1208"/>
            <p:cNvSpPr>
              <a:spLocks noChangeArrowheads="1"/>
            </p:cNvSpPr>
            <p:nvPr/>
          </p:nvSpPr>
          <p:spPr bwMode="auto">
            <a:xfrm>
              <a:off x="4365919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Rectangle 1209"/>
            <p:cNvSpPr>
              <a:spLocks noChangeArrowheads="1"/>
            </p:cNvSpPr>
            <p:nvPr/>
          </p:nvSpPr>
          <p:spPr bwMode="auto">
            <a:xfrm>
              <a:off x="4404130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Rectangle 1210"/>
            <p:cNvSpPr>
              <a:spLocks noChangeArrowheads="1"/>
            </p:cNvSpPr>
            <p:nvPr/>
          </p:nvSpPr>
          <p:spPr bwMode="auto">
            <a:xfrm>
              <a:off x="4455072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1211"/>
            <p:cNvSpPr>
              <a:spLocks noChangeArrowheads="1"/>
            </p:cNvSpPr>
            <p:nvPr/>
          </p:nvSpPr>
          <p:spPr bwMode="auto">
            <a:xfrm>
              <a:off x="4493274" y="590542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Rectangle 1212"/>
            <p:cNvSpPr>
              <a:spLocks noChangeArrowheads="1"/>
            </p:cNvSpPr>
            <p:nvPr/>
          </p:nvSpPr>
          <p:spPr bwMode="auto">
            <a:xfrm>
              <a:off x="4544216" y="5905428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213"/>
            <p:cNvSpPr>
              <a:spLocks/>
            </p:cNvSpPr>
            <p:nvPr/>
          </p:nvSpPr>
          <p:spPr bwMode="auto">
            <a:xfrm>
              <a:off x="4200361" y="5650718"/>
              <a:ext cx="89153" cy="267450"/>
            </a:xfrm>
            <a:custGeom>
              <a:avLst/>
              <a:gdLst>
                <a:gd name="T0" fmla="*/ 0 w 23"/>
                <a:gd name="T1" fmla="*/ 0 h 72"/>
                <a:gd name="T2" fmla="*/ 0 w 23"/>
                <a:gd name="T3" fmla="*/ 60 h 72"/>
                <a:gd name="T4" fmla="*/ 4 w 23"/>
                <a:gd name="T5" fmla="*/ 68 h 72"/>
                <a:gd name="T6" fmla="*/ 12 w 23"/>
                <a:gd name="T7" fmla="*/ 72 h 72"/>
                <a:gd name="T8" fmla="*/ 20 w 23"/>
                <a:gd name="T9" fmla="*/ 68 h 72"/>
                <a:gd name="T10" fmla="*/ 23 w 23"/>
                <a:gd name="T11" fmla="*/ 60 h 72"/>
                <a:gd name="T12" fmla="*/ 23 w 23"/>
                <a:gd name="T13" fmla="*/ 0 h 72"/>
                <a:gd name="T14" fmla="*/ 0 w 2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1" y="66"/>
                    <a:pt x="4" y="68"/>
                  </a:cubicBezTo>
                  <a:cubicBezTo>
                    <a:pt x="6" y="70"/>
                    <a:pt x="9" y="72"/>
                    <a:pt x="12" y="72"/>
                  </a:cubicBezTo>
                  <a:cubicBezTo>
                    <a:pt x="15" y="72"/>
                    <a:pt x="18" y="70"/>
                    <a:pt x="20" y="68"/>
                  </a:cubicBezTo>
                  <a:cubicBezTo>
                    <a:pt x="22" y="66"/>
                    <a:pt x="23" y="63"/>
                    <a:pt x="23" y="6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1214"/>
            <p:cNvSpPr>
              <a:spLocks noEditPoints="1"/>
            </p:cNvSpPr>
            <p:nvPr/>
          </p:nvSpPr>
          <p:spPr bwMode="auto">
            <a:xfrm>
              <a:off x="3894709" y="5217710"/>
              <a:ext cx="700457" cy="713189"/>
            </a:xfrm>
            <a:custGeom>
              <a:avLst/>
              <a:gdLst>
                <a:gd name="T0" fmla="*/ 164 w 184"/>
                <a:gd name="T1" fmla="*/ 78 h 184"/>
                <a:gd name="T2" fmla="*/ 164 w 184"/>
                <a:gd name="T3" fmla="*/ 84 h 184"/>
                <a:gd name="T4" fmla="*/ 174 w 184"/>
                <a:gd name="T5" fmla="*/ 84 h 184"/>
                <a:gd name="T6" fmla="*/ 152 w 184"/>
                <a:gd name="T7" fmla="*/ 106 h 184"/>
                <a:gd name="T8" fmla="*/ 128 w 184"/>
                <a:gd name="T9" fmla="*/ 82 h 184"/>
                <a:gd name="T10" fmla="*/ 141 w 184"/>
                <a:gd name="T11" fmla="*/ 49 h 184"/>
                <a:gd name="T12" fmla="*/ 92 w 184"/>
                <a:gd name="T13" fmla="*/ 0 h 184"/>
                <a:gd name="T14" fmla="*/ 43 w 184"/>
                <a:gd name="T15" fmla="*/ 49 h 184"/>
                <a:gd name="T16" fmla="*/ 55 w 184"/>
                <a:gd name="T17" fmla="*/ 82 h 184"/>
                <a:gd name="T18" fmla="*/ 31 w 184"/>
                <a:gd name="T19" fmla="*/ 106 h 184"/>
                <a:gd name="T20" fmla="*/ 4 w 184"/>
                <a:gd name="T21" fmla="*/ 79 h 184"/>
                <a:gd name="T22" fmla="*/ 0 w 184"/>
                <a:gd name="T23" fmla="*/ 83 h 184"/>
                <a:gd name="T24" fmla="*/ 31 w 184"/>
                <a:gd name="T25" fmla="*/ 114 h 184"/>
                <a:gd name="T26" fmla="*/ 59 w 184"/>
                <a:gd name="T27" fmla="*/ 86 h 184"/>
                <a:gd name="T28" fmla="*/ 69 w 184"/>
                <a:gd name="T29" fmla="*/ 92 h 184"/>
                <a:gd name="T30" fmla="*/ 69 w 184"/>
                <a:gd name="T31" fmla="*/ 107 h 184"/>
                <a:gd name="T32" fmla="*/ 70 w 184"/>
                <a:gd name="T33" fmla="*/ 111 h 184"/>
                <a:gd name="T34" fmla="*/ 74 w 184"/>
                <a:gd name="T35" fmla="*/ 112 h 184"/>
                <a:gd name="T36" fmla="*/ 77 w 184"/>
                <a:gd name="T37" fmla="*/ 112 h 184"/>
                <a:gd name="T38" fmla="*/ 77 w 184"/>
                <a:gd name="T39" fmla="*/ 170 h 184"/>
                <a:gd name="T40" fmla="*/ 82 w 184"/>
                <a:gd name="T41" fmla="*/ 180 h 184"/>
                <a:gd name="T42" fmla="*/ 92 w 184"/>
                <a:gd name="T43" fmla="*/ 184 h 184"/>
                <a:gd name="T44" fmla="*/ 102 w 184"/>
                <a:gd name="T45" fmla="*/ 180 h 184"/>
                <a:gd name="T46" fmla="*/ 106 w 184"/>
                <a:gd name="T47" fmla="*/ 170 h 184"/>
                <a:gd name="T48" fmla="*/ 106 w 184"/>
                <a:gd name="T49" fmla="*/ 112 h 184"/>
                <a:gd name="T50" fmla="*/ 109 w 184"/>
                <a:gd name="T51" fmla="*/ 112 h 184"/>
                <a:gd name="T52" fmla="*/ 113 w 184"/>
                <a:gd name="T53" fmla="*/ 111 h 184"/>
                <a:gd name="T54" fmla="*/ 115 w 184"/>
                <a:gd name="T55" fmla="*/ 107 h 184"/>
                <a:gd name="T56" fmla="*/ 115 w 184"/>
                <a:gd name="T57" fmla="*/ 92 h 184"/>
                <a:gd name="T58" fmla="*/ 124 w 184"/>
                <a:gd name="T59" fmla="*/ 86 h 184"/>
                <a:gd name="T60" fmla="*/ 152 w 184"/>
                <a:gd name="T61" fmla="*/ 114 h 184"/>
                <a:gd name="T62" fmla="*/ 178 w 184"/>
                <a:gd name="T63" fmla="*/ 88 h 184"/>
                <a:gd name="T64" fmla="*/ 178 w 184"/>
                <a:gd name="T65" fmla="*/ 98 h 184"/>
                <a:gd name="T66" fmla="*/ 184 w 184"/>
                <a:gd name="T67" fmla="*/ 98 h 184"/>
                <a:gd name="T68" fmla="*/ 184 w 184"/>
                <a:gd name="T69" fmla="*/ 78 h 184"/>
                <a:gd name="T70" fmla="*/ 164 w 184"/>
                <a:gd name="T71" fmla="*/ 78 h 184"/>
                <a:gd name="T72" fmla="*/ 100 w 184"/>
                <a:gd name="T73" fmla="*/ 170 h 184"/>
                <a:gd name="T74" fmla="*/ 98 w 184"/>
                <a:gd name="T75" fmla="*/ 176 h 184"/>
                <a:gd name="T76" fmla="*/ 92 w 184"/>
                <a:gd name="T77" fmla="*/ 179 h 184"/>
                <a:gd name="T78" fmla="*/ 86 w 184"/>
                <a:gd name="T79" fmla="*/ 176 h 184"/>
                <a:gd name="T80" fmla="*/ 83 w 184"/>
                <a:gd name="T81" fmla="*/ 170 h 184"/>
                <a:gd name="T82" fmla="*/ 83 w 184"/>
                <a:gd name="T83" fmla="*/ 112 h 184"/>
                <a:gd name="T84" fmla="*/ 100 w 184"/>
                <a:gd name="T85" fmla="*/ 112 h 184"/>
                <a:gd name="T86" fmla="*/ 100 w 184"/>
                <a:gd name="T87" fmla="*/ 170 h 184"/>
                <a:gd name="T88" fmla="*/ 109 w 184"/>
                <a:gd name="T89" fmla="*/ 107 h 184"/>
                <a:gd name="T90" fmla="*/ 74 w 184"/>
                <a:gd name="T91" fmla="*/ 107 h 184"/>
                <a:gd name="T92" fmla="*/ 74 w 184"/>
                <a:gd name="T93" fmla="*/ 95 h 184"/>
                <a:gd name="T94" fmla="*/ 92 w 184"/>
                <a:gd name="T95" fmla="*/ 98 h 184"/>
                <a:gd name="T96" fmla="*/ 109 w 184"/>
                <a:gd name="T97" fmla="*/ 95 h 184"/>
                <a:gd name="T98" fmla="*/ 109 w 184"/>
                <a:gd name="T99" fmla="*/ 107 h 184"/>
                <a:gd name="T100" fmla="*/ 92 w 184"/>
                <a:gd name="T101" fmla="*/ 92 h 184"/>
                <a:gd name="T102" fmla="*/ 49 w 184"/>
                <a:gd name="T103" fmla="*/ 49 h 184"/>
                <a:gd name="T104" fmla="*/ 92 w 184"/>
                <a:gd name="T105" fmla="*/ 6 h 184"/>
                <a:gd name="T106" fmla="*/ 135 w 184"/>
                <a:gd name="T107" fmla="*/ 49 h 184"/>
                <a:gd name="T108" fmla="*/ 92 w 184"/>
                <a:gd name="T10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" h="184">
                  <a:moveTo>
                    <a:pt x="164" y="78"/>
                  </a:moveTo>
                  <a:cubicBezTo>
                    <a:pt x="164" y="84"/>
                    <a:pt x="164" y="84"/>
                    <a:pt x="16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6" y="73"/>
                    <a:pt x="141" y="62"/>
                    <a:pt x="141" y="49"/>
                  </a:cubicBezTo>
                  <a:cubicBezTo>
                    <a:pt x="141" y="22"/>
                    <a:pt x="119" y="0"/>
                    <a:pt x="92" y="0"/>
                  </a:cubicBezTo>
                  <a:cubicBezTo>
                    <a:pt x="65" y="0"/>
                    <a:pt x="43" y="22"/>
                    <a:pt x="43" y="49"/>
                  </a:cubicBezTo>
                  <a:cubicBezTo>
                    <a:pt x="43" y="62"/>
                    <a:pt x="47" y="73"/>
                    <a:pt x="55" y="8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2" y="88"/>
                    <a:pt x="65" y="90"/>
                    <a:pt x="69" y="92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8"/>
                    <a:pt x="69" y="110"/>
                    <a:pt x="70" y="111"/>
                  </a:cubicBezTo>
                  <a:cubicBezTo>
                    <a:pt x="71" y="112"/>
                    <a:pt x="73" y="112"/>
                    <a:pt x="74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4"/>
                    <a:pt x="79" y="178"/>
                    <a:pt x="82" y="180"/>
                  </a:cubicBezTo>
                  <a:cubicBezTo>
                    <a:pt x="84" y="183"/>
                    <a:pt x="88" y="184"/>
                    <a:pt x="92" y="184"/>
                  </a:cubicBezTo>
                  <a:cubicBezTo>
                    <a:pt x="96" y="184"/>
                    <a:pt x="99" y="183"/>
                    <a:pt x="102" y="180"/>
                  </a:cubicBezTo>
                  <a:cubicBezTo>
                    <a:pt x="105" y="178"/>
                    <a:pt x="106" y="174"/>
                    <a:pt x="106" y="170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11" y="112"/>
                    <a:pt x="112" y="112"/>
                    <a:pt x="113" y="111"/>
                  </a:cubicBezTo>
                  <a:cubicBezTo>
                    <a:pt x="114" y="110"/>
                    <a:pt x="115" y="108"/>
                    <a:pt x="115" y="107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8" y="90"/>
                    <a:pt x="121" y="88"/>
                    <a:pt x="124" y="86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78"/>
                    <a:pt x="184" y="78"/>
                    <a:pt x="184" y="78"/>
                  </a:cubicBezTo>
                  <a:lnTo>
                    <a:pt x="164" y="78"/>
                  </a:lnTo>
                  <a:close/>
                  <a:moveTo>
                    <a:pt x="100" y="170"/>
                  </a:moveTo>
                  <a:cubicBezTo>
                    <a:pt x="100" y="172"/>
                    <a:pt x="99" y="175"/>
                    <a:pt x="98" y="176"/>
                  </a:cubicBezTo>
                  <a:cubicBezTo>
                    <a:pt x="96" y="178"/>
                    <a:pt x="94" y="179"/>
                    <a:pt x="92" y="179"/>
                  </a:cubicBezTo>
                  <a:cubicBezTo>
                    <a:pt x="89" y="179"/>
                    <a:pt x="87" y="178"/>
                    <a:pt x="86" y="176"/>
                  </a:cubicBezTo>
                  <a:cubicBezTo>
                    <a:pt x="84" y="175"/>
                    <a:pt x="83" y="172"/>
                    <a:pt x="83" y="170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00" y="112"/>
                    <a:pt x="100" y="112"/>
                    <a:pt x="100" y="112"/>
                  </a:cubicBezTo>
                  <a:lnTo>
                    <a:pt x="100" y="170"/>
                  </a:lnTo>
                  <a:close/>
                  <a:moveTo>
                    <a:pt x="109" y="107"/>
                  </a:moveTo>
                  <a:cubicBezTo>
                    <a:pt x="74" y="107"/>
                    <a:pt x="74" y="107"/>
                    <a:pt x="74" y="107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80" y="97"/>
                    <a:pt x="86" y="98"/>
                    <a:pt x="92" y="98"/>
                  </a:cubicBezTo>
                  <a:cubicBezTo>
                    <a:pt x="98" y="98"/>
                    <a:pt x="104" y="97"/>
                    <a:pt x="109" y="95"/>
                  </a:cubicBezTo>
                  <a:lnTo>
                    <a:pt x="109" y="107"/>
                  </a:lnTo>
                  <a:close/>
                  <a:moveTo>
                    <a:pt x="92" y="92"/>
                  </a:moveTo>
                  <a:cubicBezTo>
                    <a:pt x="68" y="92"/>
                    <a:pt x="49" y="73"/>
                    <a:pt x="49" y="49"/>
                  </a:cubicBezTo>
                  <a:cubicBezTo>
                    <a:pt x="49" y="25"/>
                    <a:pt x="68" y="6"/>
                    <a:pt x="92" y="6"/>
                  </a:cubicBezTo>
                  <a:cubicBezTo>
                    <a:pt x="116" y="6"/>
                    <a:pt x="135" y="25"/>
                    <a:pt x="135" y="49"/>
                  </a:cubicBezTo>
                  <a:cubicBezTo>
                    <a:pt x="135" y="73"/>
                    <a:pt x="116" y="92"/>
                    <a:pt x="92" y="92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Rectangle 1215"/>
            <p:cNvSpPr>
              <a:spLocks noChangeArrowheads="1"/>
            </p:cNvSpPr>
            <p:nvPr/>
          </p:nvSpPr>
          <p:spPr bwMode="auto">
            <a:xfrm>
              <a:off x="4225832" y="5676189"/>
              <a:ext cx="25471" cy="2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Rectangle 1216"/>
            <p:cNvSpPr>
              <a:spLocks noChangeArrowheads="1"/>
            </p:cNvSpPr>
            <p:nvPr/>
          </p:nvSpPr>
          <p:spPr bwMode="auto">
            <a:xfrm>
              <a:off x="4225832" y="5727131"/>
              <a:ext cx="25471" cy="2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Rectangle 1217"/>
            <p:cNvSpPr>
              <a:spLocks noChangeArrowheads="1"/>
            </p:cNvSpPr>
            <p:nvPr/>
          </p:nvSpPr>
          <p:spPr bwMode="auto">
            <a:xfrm>
              <a:off x="4225832" y="5765333"/>
              <a:ext cx="25471" cy="25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1218"/>
            <p:cNvSpPr>
              <a:spLocks/>
            </p:cNvSpPr>
            <p:nvPr/>
          </p:nvSpPr>
          <p:spPr bwMode="auto">
            <a:xfrm>
              <a:off x="4238564" y="5294123"/>
              <a:ext cx="127355" cy="203768"/>
            </a:xfrm>
            <a:custGeom>
              <a:avLst/>
              <a:gdLst>
                <a:gd name="T0" fmla="*/ 0 w 31"/>
                <a:gd name="T1" fmla="*/ 0 h 55"/>
                <a:gd name="T2" fmla="*/ 0 w 31"/>
                <a:gd name="T3" fmla="*/ 32 h 55"/>
                <a:gd name="T4" fmla="*/ 22 w 31"/>
                <a:gd name="T5" fmla="*/ 55 h 55"/>
                <a:gd name="T6" fmla="*/ 31 w 31"/>
                <a:gd name="T7" fmla="*/ 32 h 55"/>
                <a:gd name="T8" fmla="*/ 0 w 3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5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8" y="49"/>
                    <a:pt x="31" y="41"/>
                    <a:pt x="31" y="32"/>
                  </a:cubicBezTo>
                  <a:cubicBezTo>
                    <a:pt x="31" y="15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1219"/>
            <p:cNvSpPr>
              <a:spLocks/>
            </p:cNvSpPr>
            <p:nvPr/>
          </p:nvSpPr>
          <p:spPr bwMode="auto">
            <a:xfrm>
              <a:off x="4149419" y="5408739"/>
              <a:ext cx="178297" cy="127355"/>
            </a:xfrm>
            <a:custGeom>
              <a:avLst/>
              <a:gdLst>
                <a:gd name="T0" fmla="*/ 45 w 45"/>
                <a:gd name="T1" fmla="*/ 23 h 32"/>
                <a:gd name="T2" fmla="*/ 23 w 45"/>
                <a:gd name="T3" fmla="*/ 32 h 32"/>
                <a:gd name="T4" fmla="*/ 0 w 45"/>
                <a:gd name="T5" fmla="*/ 23 h 32"/>
                <a:gd name="T6" fmla="*/ 23 w 45"/>
                <a:gd name="T7" fmla="*/ 0 h 32"/>
                <a:gd name="T8" fmla="*/ 45 w 45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2">
                  <a:moveTo>
                    <a:pt x="45" y="23"/>
                  </a:moveTo>
                  <a:cubicBezTo>
                    <a:pt x="39" y="28"/>
                    <a:pt x="31" y="32"/>
                    <a:pt x="23" y="32"/>
                  </a:cubicBezTo>
                  <a:cubicBezTo>
                    <a:pt x="14" y="32"/>
                    <a:pt x="6" y="28"/>
                    <a:pt x="0" y="23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45" y="2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1220"/>
            <p:cNvSpPr>
              <a:spLocks noEditPoints="1"/>
            </p:cNvSpPr>
            <p:nvPr/>
          </p:nvSpPr>
          <p:spPr bwMode="auto">
            <a:xfrm>
              <a:off x="4111209" y="5281384"/>
              <a:ext cx="267450" cy="267450"/>
            </a:xfrm>
            <a:custGeom>
              <a:avLst/>
              <a:gdLst>
                <a:gd name="T0" fmla="*/ 35 w 69"/>
                <a:gd name="T1" fmla="*/ 69 h 69"/>
                <a:gd name="T2" fmla="*/ 0 w 69"/>
                <a:gd name="T3" fmla="*/ 34 h 69"/>
                <a:gd name="T4" fmla="*/ 35 w 69"/>
                <a:gd name="T5" fmla="*/ 0 h 69"/>
                <a:gd name="T6" fmla="*/ 69 w 69"/>
                <a:gd name="T7" fmla="*/ 34 h 69"/>
                <a:gd name="T8" fmla="*/ 35 w 69"/>
                <a:gd name="T9" fmla="*/ 69 h 69"/>
                <a:gd name="T10" fmla="*/ 35 w 69"/>
                <a:gd name="T11" fmla="*/ 5 h 69"/>
                <a:gd name="T12" fmla="*/ 6 w 69"/>
                <a:gd name="T13" fmla="*/ 34 h 69"/>
                <a:gd name="T14" fmla="*/ 35 w 69"/>
                <a:gd name="T15" fmla="*/ 63 h 69"/>
                <a:gd name="T16" fmla="*/ 63 w 69"/>
                <a:gd name="T17" fmla="*/ 34 h 69"/>
                <a:gd name="T18" fmla="*/ 35 w 69"/>
                <a:gd name="T19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cubicBezTo>
                    <a:pt x="69" y="53"/>
                    <a:pt x="54" y="69"/>
                    <a:pt x="35" y="69"/>
                  </a:cubicBezTo>
                  <a:close/>
                  <a:moveTo>
                    <a:pt x="35" y="5"/>
                  </a:moveTo>
                  <a:cubicBezTo>
                    <a:pt x="19" y="5"/>
                    <a:pt x="6" y="18"/>
                    <a:pt x="6" y="34"/>
                  </a:cubicBezTo>
                  <a:cubicBezTo>
                    <a:pt x="6" y="50"/>
                    <a:pt x="19" y="63"/>
                    <a:pt x="35" y="63"/>
                  </a:cubicBezTo>
                  <a:cubicBezTo>
                    <a:pt x="51" y="63"/>
                    <a:pt x="63" y="50"/>
                    <a:pt x="63" y="34"/>
                  </a:cubicBezTo>
                  <a:cubicBezTo>
                    <a:pt x="63" y="18"/>
                    <a:pt x="51" y="5"/>
                    <a:pt x="35" y="5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" name="Grupa 637"/>
          <p:cNvGrpSpPr>
            <a:grpSpLocks noChangeAspect="1"/>
          </p:cNvGrpSpPr>
          <p:nvPr/>
        </p:nvGrpSpPr>
        <p:grpSpPr>
          <a:xfrm>
            <a:off x="727798" y="4384068"/>
            <a:ext cx="440298" cy="484330"/>
            <a:chOff x="3920180" y="2645136"/>
            <a:chExt cx="636776" cy="700457"/>
          </a:xfrm>
        </p:grpSpPr>
        <p:sp>
          <p:nvSpPr>
            <p:cNvPr id="62" name="Freeform 1017"/>
            <p:cNvSpPr>
              <a:spLocks/>
            </p:cNvSpPr>
            <p:nvPr/>
          </p:nvSpPr>
          <p:spPr bwMode="auto">
            <a:xfrm>
              <a:off x="3945651" y="3039933"/>
              <a:ext cx="598573" cy="305652"/>
            </a:xfrm>
            <a:custGeom>
              <a:avLst/>
              <a:gdLst>
                <a:gd name="T0" fmla="*/ 121 w 155"/>
                <a:gd name="T1" fmla="*/ 78 h 78"/>
                <a:gd name="T2" fmla="*/ 78 w 155"/>
                <a:gd name="T3" fmla="*/ 0 h 78"/>
                <a:gd name="T4" fmla="*/ 35 w 155"/>
                <a:gd name="T5" fmla="*/ 78 h 78"/>
                <a:gd name="T6" fmla="*/ 32 w 155"/>
                <a:gd name="T7" fmla="*/ 75 h 78"/>
                <a:gd name="T8" fmla="*/ 32 w 155"/>
                <a:gd name="T9" fmla="*/ 67 h 78"/>
                <a:gd name="T10" fmla="*/ 52 w 155"/>
                <a:gd name="T11" fmla="*/ 66 h 78"/>
                <a:gd name="T12" fmla="*/ 55 w 155"/>
                <a:gd name="T13" fmla="*/ 69 h 78"/>
                <a:gd name="T14" fmla="*/ 58 w 155"/>
                <a:gd name="T15" fmla="*/ 66 h 78"/>
                <a:gd name="T16" fmla="*/ 55 w 155"/>
                <a:gd name="T17" fmla="*/ 63 h 78"/>
                <a:gd name="T18" fmla="*/ 56 w 155"/>
                <a:gd name="T19" fmla="*/ 56 h 78"/>
                <a:gd name="T20" fmla="*/ 56 w 155"/>
                <a:gd name="T21" fmla="*/ 54 h 78"/>
                <a:gd name="T22" fmla="*/ 55 w 155"/>
                <a:gd name="T23" fmla="*/ 46 h 78"/>
                <a:gd name="T24" fmla="*/ 58 w 155"/>
                <a:gd name="T25" fmla="*/ 43 h 78"/>
                <a:gd name="T26" fmla="*/ 77 w 155"/>
                <a:gd name="T27" fmla="*/ 44 h 78"/>
                <a:gd name="T28" fmla="*/ 79 w 155"/>
                <a:gd name="T29" fmla="*/ 44 h 78"/>
                <a:gd name="T30" fmla="*/ 79 w 155"/>
                <a:gd name="T31" fmla="*/ 42 h 78"/>
                <a:gd name="T32" fmla="*/ 78 w 155"/>
                <a:gd name="T33" fmla="*/ 35 h 78"/>
                <a:gd name="T34" fmla="*/ 81 w 155"/>
                <a:gd name="T35" fmla="*/ 32 h 78"/>
                <a:gd name="T36" fmla="*/ 78 w 155"/>
                <a:gd name="T37" fmla="*/ 29 h 78"/>
                <a:gd name="T38" fmla="*/ 79 w 155"/>
                <a:gd name="T39" fmla="*/ 21 h 78"/>
                <a:gd name="T40" fmla="*/ 98 w 155"/>
                <a:gd name="T41" fmla="*/ 20 h 78"/>
                <a:gd name="T42" fmla="*/ 101 w 155"/>
                <a:gd name="T43" fmla="*/ 23 h 78"/>
                <a:gd name="T44" fmla="*/ 100 w 155"/>
                <a:gd name="T45" fmla="*/ 31 h 78"/>
                <a:gd name="T46" fmla="*/ 100 w 155"/>
                <a:gd name="T47" fmla="*/ 33 h 78"/>
                <a:gd name="T48" fmla="*/ 101 w 155"/>
                <a:gd name="T49" fmla="*/ 40 h 78"/>
                <a:gd name="T50" fmla="*/ 98 w 155"/>
                <a:gd name="T51" fmla="*/ 43 h 78"/>
                <a:gd name="T52" fmla="*/ 101 w 155"/>
                <a:gd name="T53" fmla="*/ 46 h 78"/>
                <a:gd name="T54" fmla="*/ 100 w 155"/>
                <a:gd name="T55" fmla="*/ 54 h 78"/>
                <a:gd name="T56" fmla="*/ 100 w 155"/>
                <a:gd name="T57" fmla="*/ 56 h 78"/>
                <a:gd name="T58" fmla="*/ 102 w 155"/>
                <a:gd name="T59" fmla="*/ 56 h 78"/>
                <a:gd name="T60" fmla="*/ 121 w 155"/>
                <a:gd name="T61" fmla="*/ 55 h 78"/>
                <a:gd name="T62" fmla="*/ 124 w 155"/>
                <a:gd name="T63" fmla="*/ 58 h 78"/>
                <a:gd name="T64" fmla="*/ 123 w 155"/>
                <a:gd name="T65" fmla="*/ 65 h 78"/>
                <a:gd name="T66" fmla="*/ 123 w 155"/>
                <a:gd name="T67" fmla="*/ 67 h 78"/>
                <a:gd name="T68" fmla="*/ 124 w 155"/>
                <a:gd name="T6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78">
                  <a:moveTo>
                    <a:pt x="123" y="77"/>
                  </a:moveTo>
                  <a:cubicBezTo>
                    <a:pt x="122" y="77"/>
                    <a:pt x="122" y="78"/>
                    <a:pt x="121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35"/>
                    <a:pt x="121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4" y="78"/>
                    <a:pt x="33" y="77"/>
                    <a:pt x="32" y="77"/>
                  </a:cubicBezTo>
                  <a:cubicBezTo>
                    <a:pt x="32" y="76"/>
                    <a:pt x="32" y="76"/>
                    <a:pt x="32" y="75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7"/>
                  </a:cubicBezTo>
                  <a:cubicBezTo>
                    <a:pt x="33" y="67"/>
                    <a:pt x="34" y="66"/>
                    <a:pt x="35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3" y="66"/>
                    <a:pt x="53" y="67"/>
                    <a:pt x="54" y="67"/>
                  </a:cubicBezTo>
                  <a:cubicBezTo>
                    <a:pt x="54" y="68"/>
                    <a:pt x="55" y="68"/>
                    <a:pt x="55" y="69"/>
                  </a:cubicBezTo>
                  <a:cubicBezTo>
                    <a:pt x="55" y="68"/>
                    <a:pt x="55" y="68"/>
                    <a:pt x="56" y="67"/>
                  </a:cubicBezTo>
                  <a:cubicBezTo>
                    <a:pt x="56" y="67"/>
                    <a:pt x="57" y="66"/>
                    <a:pt x="58" y="66"/>
                  </a:cubicBezTo>
                  <a:cubicBezTo>
                    <a:pt x="57" y="66"/>
                    <a:pt x="56" y="66"/>
                    <a:pt x="56" y="65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7"/>
                    <a:pt x="55" y="56"/>
                    <a:pt x="56" y="56"/>
                  </a:cubicBezTo>
                  <a:cubicBezTo>
                    <a:pt x="56" y="55"/>
                    <a:pt x="57" y="55"/>
                    <a:pt x="58" y="55"/>
                  </a:cubicBezTo>
                  <a:cubicBezTo>
                    <a:pt x="57" y="55"/>
                    <a:pt x="56" y="54"/>
                    <a:pt x="56" y="54"/>
                  </a:cubicBezTo>
                  <a:cubicBezTo>
                    <a:pt x="55" y="53"/>
                    <a:pt x="55" y="53"/>
                    <a:pt x="55" y="52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5"/>
                    <a:pt x="55" y="45"/>
                    <a:pt x="56" y="44"/>
                  </a:cubicBezTo>
                  <a:cubicBezTo>
                    <a:pt x="56" y="43"/>
                    <a:pt x="57" y="43"/>
                    <a:pt x="58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6" y="43"/>
                    <a:pt x="76" y="43"/>
                    <a:pt x="77" y="44"/>
                  </a:cubicBezTo>
                  <a:cubicBezTo>
                    <a:pt x="77" y="45"/>
                    <a:pt x="78" y="45"/>
                    <a:pt x="78" y="46"/>
                  </a:cubicBezTo>
                  <a:cubicBezTo>
                    <a:pt x="78" y="45"/>
                    <a:pt x="78" y="45"/>
                    <a:pt x="79" y="44"/>
                  </a:cubicBezTo>
                  <a:cubicBezTo>
                    <a:pt x="79" y="43"/>
                    <a:pt x="80" y="43"/>
                    <a:pt x="81" y="43"/>
                  </a:cubicBezTo>
                  <a:cubicBezTo>
                    <a:pt x="80" y="43"/>
                    <a:pt x="79" y="43"/>
                    <a:pt x="79" y="42"/>
                  </a:cubicBezTo>
                  <a:cubicBezTo>
                    <a:pt x="78" y="42"/>
                    <a:pt x="78" y="41"/>
                    <a:pt x="78" y="40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3"/>
                    <a:pt x="79" y="33"/>
                  </a:cubicBezTo>
                  <a:cubicBezTo>
                    <a:pt x="79" y="32"/>
                    <a:pt x="80" y="32"/>
                    <a:pt x="81" y="32"/>
                  </a:cubicBezTo>
                  <a:cubicBezTo>
                    <a:pt x="80" y="32"/>
                    <a:pt x="79" y="31"/>
                    <a:pt x="79" y="31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9" y="21"/>
                  </a:cubicBezTo>
                  <a:cubicBezTo>
                    <a:pt x="79" y="20"/>
                    <a:pt x="80" y="20"/>
                    <a:pt x="81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0"/>
                    <a:pt x="99" y="20"/>
                    <a:pt x="100" y="21"/>
                  </a:cubicBezTo>
                  <a:cubicBezTo>
                    <a:pt x="100" y="22"/>
                    <a:pt x="101" y="22"/>
                    <a:pt x="101" y="23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30"/>
                    <a:pt x="100" y="30"/>
                    <a:pt x="100" y="31"/>
                  </a:cubicBezTo>
                  <a:cubicBezTo>
                    <a:pt x="99" y="31"/>
                    <a:pt x="99" y="32"/>
                    <a:pt x="98" y="32"/>
                  </a:cubicBezTo>
                  <a:cubicBezTo>
                    <a:pt x="99" y="32"/>
                    <a:pt x="99" y="32"/>
                    <a:pt x="100" y="33"/>
                  </a:cubicBezTo>
                  <a:cubicBezTo>
                    <a:pt x="100" y="33"/>
                    <a:pt x="101" y="34"/>
                    <a:pt x="101" y="35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1"/>
                    <a:pt x="100" y="42"/>
                    <a:pt x="100" y="42"/>
                  </a:cubicBezTo>
                  <a:cubicBezTo>
                    <a:pt x="99" y="43"/>
                    <a:pt x="99" y="43"/>
                    <a:pt x="98" y="43"/>
                  </a:cubicBezTo>
                  <a:cubicBezTo>
                    <a:pt x="99" y="43"/>
                    <a:pt x="99" y="43"/>
                    <a:pt x="100" y="44"/>
                  </a:cubicBezTo>
                  <a:cubicBezTo>
                    <a:pt x="100" y="45"/>
                    <a:pt x="101" y="45"/>
                    <a:pt x="101" y="4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3"/>
                    <a:pt x="100" y="53"/>
                    <a:pt x="100" y="54"/>
                  </a:cubicBezTo>
                  <a:cubicBezTo>
                    <a:pt x="99" y="54"/>
                    <a:pt x="99" y="55"/>
                    <a:pt x="98" y="55"/>
                  </a:cubicBezTo>
                  <a:cubicBezTo>
                    <a:pt x="99" y="55"/>
                    <a:pt x="99" y="55"/>
                    <a:pt x="100" y="56"/>
                  </a:cubicBezTo>
                  <a:cubicBezTo>
                    <a:pt x="100" y="56"/>
                    <a:pt x="101" y="57"/>
                    <a:pt x="101" y="58"/>
                  </a:cubicBezTo>
                  <a:cubicBezTo>
                    <a:pt x="101" y="57"/>
                    <a:pt x="101" y="56"/>
                    <a:pt x="102" y="56"/>
                  </a:cubicBezTo>
                  <a:cubicBezTo>
                    <a:pt x="102" y="55"/>
                    <a:pt x="103" y="55"/>
                    <a:pt x="104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5"/>
                    <a:pt x="122" y="55"/>
                    <a:pt x="123" y="56"/>
                  </a:cubicBezTo>
                  <a:cubicBezTo>
                    <a:pt x="123" y="56"/>
                    <a:pt x="124" y="57"/>
                    <a:pt x="124" y="58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4"/>
                    <a:pt x="123" y="65"/>
                    <a:pt x="123" y="65"/>
                  </a:cubicBezTo>
                  <a:cubicBezTo>
                    <a:pt x="122" y="66"/>
                    <a:pt x="122" y="66"/>
                    <a:pt x="121" y="66"/>
                  </a:cubicBezTo>
                  <a:cubicBezTo>
                    <a:pt x="122" y="66"/>
                    <a:pt x="122" y="67"/>
                    <a:pt x="123" y="67"/>
                  </a:cubicBezTo>
                  <a:cubicBezTo>
                    <a:pt x="123" y="68"/>
                    <a:pt x="124" y="68"/>
                    <a:pt x="124" y="6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6"/>
                    <a:pt x="123" y="77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Rectangle 1018"/>
            <p:cNvSpPr>
              <a:spLocks noChangeArrowheads="1"/>
            </p:cNvSpPr>
            <p:nvPr/>
          </p:nvSpPr>
          <p:spPr bwMode="auto">
            <a:xfrm>
              <a:off x="4365919" y="3001730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Rectangle 1019"/>
            <p:cNvSpPr>
              <a:spLocks noChangeArrowheads="1"/>
            </p:cNvSpPr>
            <p:nvPr/>
          </p:nvSpPr>
          <p:spPr bwMode="auto">
            <a:xfrm>
              <a:off x="4365919" y="2950788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Rectangle 1020"/>
            <p:cNvSpPr>
              <a:spLocks noChangeArrowheads="1"/>
            </p:cNvSpPr>
            <p:nvPr/>
          </p:nvSpPr>
          <p:spPr bwMode="auto">
            <a:xfrm>
              <a:off x="4365919" y="2899846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Rectangle 1021"/>
            <p:cNvSpPr>
              <a:spLocks noChangeArrowheads="1"/>
            </p:cNvSpPr>
            <p:nvPr/>
          </p:nvSpPr>
          <p:spPr bwMode="auto">
            <a:xfrm>
              <a:off x="4098477" y="3243701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Rectangle 1022"/>
            <p:cNvSpPr>
              <a:spLocks noChangeArrowheads="1"/>
            </p:cNvSpPr>
            <p:nvPr/>
          </p:nvSpPr>
          <p:spPr bwMode="auto">
            <a:xfrm>
              <a:off x="4098477" y="3192759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Rectangle 1023"/>
            <p:cNvSpPr>
              <a:spLocks noChangeArrowheads="1"/>
            </p:cNvSpPr>
            <p:nvPr/>
          </p:nvSpPr>
          <p:spPr bwMode="auto">
            <a:xfrm>
              <a:off x="4098477" y="3154556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024"/>
            <p:cNvSpPr>
              <a:spLocks/>
            </p:cNvSpPr>
            <p:nvPr/>
          </p:nvSpPr>
          <p:spPr bwMode="auto">
            <a:xfrm>
              <a:off x="4060267" y="2810693"/>
              <a:ext cx="140095" cy="127355"/>
            </a:xfrm>
            <a:custGeom>
              <a:avLst/>
              <a:gdLst>
                <a:gd name="T0" fmla="*/ 5 w 34"/>
                <a:gd name="T1" fmla="*/ 0 h 34"/>
                <a:gd name="T2" fmla="*/ 34 w 34"/>
                <a:gd name="T3" fmla="*/ 21 h 34"/>
                <a:gd name="T4" fmla="*/ 21 w 34"/>
                <a:gd name="T5" fmla="*/ 34 h 34"/>
                <a:gd name="T6" fmla="*/ 0 w 34"/>
                <a:gd name="T7" fmla="*/ 5 h 34"/>
                <a:gd name="T8" fmla="*/ 0 w 34"/>
                <a:gd name="T9" fmla="*/ 0 h 34"/>
                <a:gd name="T10" fmla="*/ 5 w 3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4">
                  <a:moveTo>
                    <a:pt x="5" y="0"/>
                  </a:moveTo>
                  <a:cubicBezTo>
                    <a:pt x="19" y="0"/>
                    <a:pt x="34" y="6"/>
                    <a:pt x="34" y="21"/>
                  </a:cubicBezTo>
                  <a:cubicBezTo>
                    <a:pt x="34" y="28"/>
                    <a:pt x="28" y="34"/>
                    <a:pt x="21" y="34"/>
                  </a:cubicBezTo>
                  <a:cubicBezTo>
                    <a:pt x="6" y="34"/>
                    <a:pt x="0" y="1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1025"/>
            <p:cNvSpPr>
              <a:spLocks/>
            </p:cNvSpPr>
            <p:nvPr/>
          </p:nvSpPr>
          <p:spPr bwMode="auto">
            <a:xfrm>
              <a:off x="4289506" y="2696078"/>
              <a:ext cx="127355" cy="127355"/>
            </a:xfrm>
            <a:custGeom>
              <a:avLst/>
              <a:gdLst>
                <a:gd name="T0" fmla="*/ 35 w 35"/>
                <a:gd name="T1" fmla="*/ 6 h 34"/>
                <a:gd name="T2" fmla="*/ 13 w 35"/>
                <a:gd name="T3" fmla="*/ 34 h 34"/>
                <a:gd name="T4" fmla="*/ 0 w 35"/>
                <a:gd name="T5" fmla="*/ 21 h 34"/>
                <a:gd name="T6" fmla="*/ 29 w 35"/>
                <a:gd name="T7" fmla="*/ 0 h 34"/>
                <a:gd name="T8" fmla="*/ 35 w 35"/>
                <a:gd name="T9" fmla="*/ 0 h 34"/>
                <a:gd name="T10" fmla="*/ 35 w 35"/>
                <a:gd name="T1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4">
                  <a:moveTo>
                    <a:pt x="35" y="6"/>
                  </a:moveTo>
                  <a:cubicBezTo>
                    <a:pt x="35" y="19"/>
                    <a:pt x="28" y="34"/>
                    <a:pt x="13" y="34"/>
                  </a:cubicBezTo>
                  <a:cubicBezTo>
                    <a:pt x="7" y="34"/>
                    <a:pt x="0" y="28"/>
                    <a:pt x="0" y="21"/>
                  </a:cubicBezTo>
                  <a:cubicBezTo>
                    <a:pt x="0" y="6"/>
                    <a:pt x="15" y="0"/>
                    <a:pt x="29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6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1026"/>
            <p:cNvSpPr>
              <a:spLocks noEditPoints="1"/>
            </p:cNvSpPr>
            <p:nvPr/>
          </p:nvSpPr>
          <p:spPr bwMode="auto">
            <a:xfrm>
              <a:off x="3920180" y="2645136"/>
              <a:ext cx="636776" cy="700457"/>
            </a:xfrm>
            <a:custGeom>
              <a:avLst/>
              <a:gdLst>
                <a:gd name="T0" fmla="*/ 132 w 167"/>
                <a:gd name="T1" fmla="*/ 170 h 185"/>
                <a:gd name="T2" fmla="*/ 131 w 167"/>
                <a:gd name="T3" fmla="*/ 158 h 185"/>
                <a:gd name="T4" fmla="*/ 110 w 167"/>
                <a:gd name="T5" fmla="*/ 150 h 185"/>
                <a:gd name="T6" fmla="*/ 110 w 167"/>
                <a:gd name="T7" fmla="*/ 139 h 185"/>
                <a:gd name="T8" fmla="*/ 110 w 167"/>
                <a:gd name="T9" fmla="*/ 127 h 185"/>
                <a:gd name="T10" fmla="*/ 87 w 167"/>
                <a:gd name="T11" fmla="*/ 121 h 185"/>
                <a:gd name="T12" fmla="*/ 87 w 167"/>
                <a:gd name="T13" fmla="*/ 75 h 185"/>
                <a:gd name="T14" fmla="*/ 94 w 167"/>
                <a:gd name="T15" fmla="*/ 54 h 185"/>
                <a:gd name="T16" fmla="*/ 144 w 167"/>
                <a:gd name="T17" fmla="*/ 11 h 185"/>
                <a:gd name="T18" fmla="*/ 92 w 167"/>
                <a:gd name="T19" fmla="*/ 32 h 185"/>
                <a:gd name="T20" fmla="*/ 87 w 167"/>
                <a:gd name="T21" fmla="*/ 55 h 185"/>
                <a:gd name="T22" fmla="*/ 81 w 167"/>
                <a:gd name="T23" fmla="*/ 73 h 185"/>
                <a:gd name="T24" fmla="*/ 77 w 167"/>
                <a:gd name="T25" fmla="*/ 79 h 185"/>
                <a:gd name="T26" fmla="*/ 34 w 167"/>
                <a:gd name="T27" fmla="*/ 29 h 185"/>
                <a:gd name="T28" fmla="*/ 55 w 167"/>
                <a:gd name="T29" fmla="*/ 81 h 185"/>
                <a:gd name="T30" fmla="*/ 79 w 167"/>
                <a:gd name="T31" fmla="*/ 92 h 185"/>
                <a:gd name="T32" fmla="*/ 81 w 167"/>
                <a:gd name="T33" fmla="*/ 127 h 185"/>
                <a:gd name="T34" fmla="*/ 81 w 167"/>
                <a:gd name="T35" fmla="*/ 144 h 185"/>
                <a:gd name="T36" fmla="*/ 58 w 167"/>
                <a:gd name="T37" fmla="*/ 150 h 185"/>
                <a:gd name="T38" fmla="*/ 58 w 167"/>
                <a:gd name="T39" fmla="*/ 162 h 185"/>
                <a:gd name="T40" fmla="*/ 36 w 167"/>
                <a:gd name="T41" fmla="*/ 169 h 185"/>
                <a:gd name="T42" fmla="*/ 0 w 167"/>
                <a:gd name="T43" fmla="*/ 179 h 185"/>
                <a:gd name="T44" fmla="*/ 58 w 167"/>
                <a:gd name="T45" fmla="*/ 185 h 185"/>
                <a:gd name="T46" fmla="*/ 87 w 167"/>
                <a:gd name="T47" fmla="*/ 185 h 185"/>
                <a:gd name="T48" fmla="*/ 127 w 167"/>
                <a:gd name="T49" fmla="*/ 185 h 185"/>
                <a:gd name="T50" fmla="*/ 133 w 167"/>
                <a:gd name="T51" fmla="*/ 179 h 185"/>
                <a:gd name="T52" fmla="*/ 138 w 167"/>
                <a:gd name="T53" fmla="*/ 6 h 185"/>
                <a:gd name="T54" fmla="*/ 105 w 167"/>
                <a:gd name="T55" fmla="*/ 44 h 185"/>
                <a:gd name="T56" fmla="*/ 101 w 167"/>
                <a:gd name="T57" fmla="*/ 40 h 185"/>
                <a:gd name="T58" fmla="*/ 29 w 167"/>
                <a:gd name="T59" fmla="*/ 40 h 185"/>
                <a:gd name="T60" fmla="*/ 69 w 167"/>
                <a:gd name="T61" fmla="*/ 61 h 185"/>
                <a:gd name="T62" fmla="*/ 53 w 167"/>
                <a:gd name="T63" fmla="*/ 63 h 185"/>
                <a:gd name="T64" fmla="*/ 127 w 167"/>
                <a:gd name="T65" fmla="*/ 162 h 185"/>
                <a:gd name="T66" fmla="*/ 110 w 167"/>
                <a:gd name="T67" fmla="*/ 167 h 185"/>
                <a:gd name="T68" fmla="*/ 64 w 167"/>
                <a:gd name="T69" fmla="*/ 162 h 185"/>
                <a:gd name="T70" fmla="*/ 64 w 167"/>
                <a:gd name="T71" fmla="*/ 167 h 185"/>
                <a:gd name="T72" fmla="*/ 104 w 167"/>
                <a:gd name="T73" fmla="*/ 156 h 185"/>
                <a:gd name="T74" fmla="*/ 104 w 167"/>
                <a:gd name="T75" fmla="*/ 150 h 185"/>
                <a:gd name="T76" fmla="*/ 104 w 167"/>
                <a:gd name="T77" fmla="*/ 167 h 185"/>
                <a:gd name="T78" fmla="*/ 104 w 167"/>
                <a:gd name="T79" fmla="*/ 127 h 185"/>
                <a:gd name="T80" fmla="*/ 87 w 167"/>
                <a:gd name="T81" fmla="*/ 133 h 185"/>
                <a:gd name="T82" fmla="*/ 104 w 167"/>
                <a:gd name="T83" fmla="*/ 139 h 185"/>
                <a:gd name="T84" fmla="*/ 87 w 167"/>
                <a:gd name="T85" fmla="*/ 139 h 185"/>
                <a:gd name="T86" fmla="*/ 81 w 167"/>
                <a:gd name="T87" fmla="*/ 150 h 185"/>
                <a:gd name="T88" fmla="*/ 64 w 167"/>
                <a:gd name="T89" fmla="*/ 156 h 185"/>
                <a:gd name="T90" fmla="*/ 41 w 167"/>
                <a:gd name="T91" fmla="*/ 173 h 185"/>
                <a:gd name="T92" fmla="*/ 58 w 167"/>
                <a:gd name="T93" fmla="*/ 179 h 185"/>
                <a:gd name="T94" fmla="*/ 64 w 167"/>
                <a:gd name="T95" fmla="*/ 173 h 185"/>
                <a:gd name="T96" fmla="*/ 64 w 167"/>
                <a:gd name="T97" fmla="*/ 179 h 185"/>
                <a:gd name="T98" fmla="*/ 104 w 167"/>
                <a:gd name="T99" fmla="*/ 173 h 185"/>
                <a:gd name="T100" fmla="*/ 110 w 167"/>
                <a:gd name="T101" fmla="*/ 179 h 185"/>
                <a:gd name="T102" fmla="*/ 127 w 167"/>
                <a:gd name="T103" fmla="*/ 17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185">
                  <a:moveTo>
                    <a:pt x="133" y="179"/>
                  </a:moveTo>
                  <a:cubicBezTo>
                    <a:pt x="133" y="173"/>
                    <a:pt x="133" y="173"/>
                    <a:pt x="133" y="173"/>
                  </a:cubicBezTo>
                  <a:cubicBezTo>
                    <a:pt x="133" y="172"/>
                    <a:pt x="132" y="171"/>
                    <a:pt x="132" y="170"/>
                  </a:cubicBezTo>
                  <a:cubicBezTo>
                    <a:pt x="132" y="169"/>
                    <a:pt x="133" y="168"/>
                    <a:pt x="133" y="167"/>
                  </a:cubicBezTo>
                  <a:cubicBezTo>
                    <a:pt x="133" y="162"/>
                    <a:pt x="133" y="162"/>
                    <a:pt x="133" y="162"/>
                  </a:cubicBezTo>
                  <a:cubicBezTo>
                    <a:pt x="133" y="160"/>
                    <a:pt x="132" y="159"/>
                    <a:pt x="131" y="158"/>
                  </a:cubicBezTo>
                  <a:cubicBezTo>
                    <a:pt x="130" y="156"/>
                    <a:pt x="128" y="156"/>
                    <a:pt x="127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0" y="149"/>
                    <a:pt x="109" y="148"/>
                    <a:pt x="109" y="147"/>
                  </a:cubicBezTo>
                  <a:cubicBezTo>
                    <a:pt x="109" y="146"/>
                    <a:pt x="110" y="145"/>
                    <a:pt x="110" y="144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8"/>
                    <a:pt x="109" y="137"/>
                    <a:pt x="109" y="136"/>
                  </a:cubicBezTo>
                  <a:cubicBezTo>
                    <a:pt x="109" y="135"/>
                    <a:pt x="110" y="134"/>
                    <a:pt x="110" y="133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110" y="126"/>
                    <a:pt x="109" y="124"/>
                    <a:pt x="108" y="123"/>
                  </a:cubicBezTo>
                  <a:cubicBezTo>
                    <a:pt x="107" y="122"/>
                    <a:pt x="105" y="121"/>
                    <a:pt x="104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69"/>
                    <a:pt x="87" y="66"/>
                    <a:pt x="89" y="63"/>
                  </a:cubicBezTo>
                  <a:cubicBezTo>
                    <a:pt x="90" y="60"/>
                    <a:pt x="92" y="57"/>
                    <a:pt x="94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4" y="51"/>
                    <a:pt x="108" y="52"/>
                    <a:pt x="112" y="52"/>
                  </a:cubicBezTo>
                  <a:cubicBezTo>
                    <a:pt x="134" y="52"/>
                    <a:pt x="144" y="31"/>
                    <a:pt x="144" y="1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4" y="0"/>
                    <a:pt x="92" y="10"/>
                    <a:pt x="92" y="32"/>
                  </a:cubicBezTo>
                  <a:cubicBezTo>
                    <a:pt x="92" y="36"/>
                    <a:pt x="94" y="40"/>
                    <a:pt x="97" y="44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52"/>
                    <a:pt x="88" y="53"/>
                    <a:pt x="87" y="5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0" y="82"/>
                    <a:pt x="78" y="80"/>
                    <a:pt x="77" y="79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3" y="69"/>
                    <a:pt x="75" y="65"/>
                    <a:pt x="75" y="61"/>
                  </a:cubicBezTo>
                  <a:cubicBezTo>
                    <a:pt x="75" y="39"/>
                    <a:pt x="54" y="29"/>
                    <a:pt x="3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60"/>
                    <a:pt x="33" y="81"/>
                    <a:pt x="55" y="81"/>
                  </a:cubicBezTo>
                  <a:cubicBezTo>
                    <a:pt x="59" y="81"/>
                    <a:pt x="63" y="79"/>
                    <a:pt x="67" y="77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6" y="86"/>
                    <a:pt x="78" y="89"/>
                    <a:pt x="79" y="92"/>
                  </a:cubicBezTo>
                  <a:cubicBezTo>
                    <a:pt x="80" y="95"/>
                    <a:pt x="81" y="98"/>
                    <a:pt x="81" y="102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2" y="144"/>
                    <a:pt x="61" y="145"/>
                    <a:pt x="59" y="146"/>
                  </a:cubicBezTo>
                  <a:cubicBezTo>
                    <a:pt x="58" y="147"/>
                    <a:pt x="58" y="149"/>
                    <a:pt x="58" y="150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7"/>
                    <a:pt x="58" y="158"/>
                    <a:pt x="59" y="159"/>
                  </a:cubicBezTo>
                  <a:cubicBezTo>
                    <a:pt x="58" y="160"/>
                    <a:pt x="58" y="161"/>
                    <a:pt x="58" y="162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9" y="167"/>
                    <a:pt x="38" y="168"/>
                    <a:pt x="36" y="169"/>
                  </a:cubicBezTo>
                  <a:cubicBezTo>
                    <a:pt x="35" y="170"/>
                    <a:pt x="35" y="172"/>
                    <a:pt x="35" y="173"/>
                  </a:cubicBezTo>
                  <a:cubicBezTo>
                    <a:pt x="35" y="179"/>
                    <a:pt x="35" y="179"/>
                    <a:pt x="35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27" y="185"/>
                    <a:pt x="127" y="185"/>
                    <a:pt x="127" y="185"/>
                  </a:cubicBezTo>
                  <a:cubicBezTo>
                    <a:pt x="167" y="185"/>
                    <a:pt x="167" y="185"/>
                    <a:pt x="167" y="185"/>
                  </a:cubicBezTo>
                  <a:cubicBezTo>
                    <a:pt x="167" y="179"/>
                    <a:pt x="167" y="179"/>
                    <a:pt x="167" y="179"/>
                  </a:cubicBezTo>
                  <a:lnTo>
                    <a:pt x="133" y="179"/>
                  </a:lnTo>
                  <a:close/>
                  <a:moveTo>
                    <a:pt x="98" y="32"/>
                  </a:moveTo>
                  <a:cubicBezTo>
                    <a:pt x="98" y="19"/>
                    <a:pt x="109" y="6"/>
                    <a:pt x="134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35"/>
                    <a:pt x="125" y="46"/>
                    <a:pt x="112" y="46"/>
                  </a:cubicBezTo>
                  <a:cubicBezTo>
                    <a:pt x="110" y="46"/>
                    <a:pt x="107" y="45"/>
                    <a:pt x="105" y="4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99" y="37"/>
                    <a:pt x="98" y="35"/>
                    <a:pt x="98" y="32"/>
                  </a:cubicBezTo>
                  <a:close/>
                  <a:moveTo>
                    <a:pt x="55" y="75"/>
                  </a:moveTo>
                  <a:cubicBezTo>
                    <a:pt x="42" y="75"/>
                    <a:pt x="29" y="64"/>
                    <a:pt x="29" y="4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8" y="35"/>
                    <a:pt x="69" y="48"/>
                    <a:pt x="69" y="61"/>
                  </a:cubicBezTo>
                  <a:cubicBezTo>
                    <a:pt x="69" y="63"/>
                    <a:pt x="68" y="66"/>
                    <a:pt x="67" y="68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4"/>
                    <a:pt x="58" y="75"/>
                    <a:pt x="55" y="75"/>
                  </a:cubicBezTo>
                  <a:close/>
                  <a:moveTo>
                    <a:pt x="127" y="162"/>
                  </a:moveTo>
                  <a:cubicBezTo>
                    <a:pt x="127" y="162"/>
                    <a:pt x="127" y="162"/>
                    <a:pt x="127" y="162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10" y="162"/>
                    <a:pt x="110" y="162"/>
                    <a:pt x="110" y="162"/>
                  </a:cubicBezTo>
                  <a:lnTo>
                    <a:pt x="127" y="162"/>
                  </a:lnTo>
                  <a:close/>
                  <a:moveTo>
                    <a:pt x="64" y="162"/>
                  </a:moveTo>
                  <a:cubicBezTo>
                    <a:pt x="81" y="162"/>
                    <a:pt x="81" y="162"/>
                    <a:pt x="81" y="162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64" y="167"/>
                    <a:pt x="64" y="167"/>
                    <a:pt x="64" y="167"/>
                  </a:cubicBezTo>
                  <a:lnTo>
                    <a:pt x="64" y="162"/>
                  </a:lnTo>
                  <a:close/>
                  <a:moveTo>
                    <a:pt x="104" y="150"/>
                  </a:moveTo>
                  <a:cubicBezTo>
                    <a:pt x="104" y="156"/>
                    <a:pt x="104" y="156"/>
                    <a:pt x="104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7" y="150"/>
                    <a:pt x="87" y="150"/>
                    <a:pt x="87" y="150"/>
                  </a:cubicBezTo>
                  <a:lnTo>
                    <a:pt x="104" y="150"/>
                  </a:lnTo>
                  <a:close/>
                  <a:moveTo>
                    <a:pt x="87" y="162"/>
                  </a:moveTo>
                  <a:cubicBezTo>
                    <a:pt x="104" y="162"/>
                    <a:pt x="104" y="162"/>
                    <a:pt x="104" y="162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87" y="167"/>
                    <a:pt x="87" y="167"/>
                    <a:pt x="87" y="167"/>
                  </a:cubicBezTo>
                  <a:lnTo>
                    <a:pt x="87" y="162"/>
                  </a:lnTo>
                  <a:close/>
                  <a:moveTo>
                    <a:pt x="104" y="127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87" y="127"/>
                    <a:pt x="87" y="127"/>
                    <a:pt x="87" y="127"/>
                  </a:cubicBezTo>
                  <a:lnTo>
                    <a:pt x="104" y="127"/>
                  </a:lnTo>
                  <a:close/>
                  <a:moveTo>
                    <a:pt x="104" y="139"/>
                  </a:moveTo>
                  <a:cubicBezTo>
                    <a:pt x="104" y="144"/>
                    <a:pt x="104" y="144"/>
                    <a:pt x="104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39"/>
                    <a:pt x="87" y="139"/>
                    <a:pt x="87" y="139"/>
                  </a:cubicBezTo>
                  <a:lnTo>
                    <a:pt x="104" y="139"/>
                  </a:lnTo>
                  <a:close/>
                  <a:moveTo>
                    <a:pt x="64" y="150"/>
                  </a:moveTo>
                  <a:cubicBezTo>
                    <a:pt x="81" y="150"/>
                    <a:pt x="81" y="150"/>
                    <a:pt x="81" y="15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64" y="156"/>
                    <a:pt x="64" y="156"/>
                    <a:pt x="64" y="156"/>
                  </a:cubicBezTo>
                  <a:lnTo>
                    <a:pt x="64" y="150"/>
                  </a:lnTo>
                  <a:close/>
                  <a:moveTo>
                    <a:pt x="41" y="179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8" y="179"/>
                    <a:pt x="58" y="179"/>
                    <a:pt x="58" y="179"/>
                  </a:cubicBezTo>
                  <a:lnTo>
                    <a:pt x="41" y="179"/>
                  </a:lnTo>
                  <a:close/>
                  <a:moveTo>
                    <a:pt x="64" y="179"/>
                  </a:moveTo>
                  <a:cubicBezTo>
                    <a:pt x="64" y="173"/>
                    <a:pt x="64" y="173"/>
                    <a:pt x="64" y="173"/>
                  </a:cubicBezTo>
                  <a:cubicBezTo>
                    <a:pt x="81" y="173"/>
                    <a:pt x="81" y="173"/>
                    <a:pt x="81" y="173"/>
                  </a:cubicBezTo>
                  <a:cubicBezTo>
                    <a:pt x="81" y="179"/>
                    <a:pt x="81" y="179"/>
                    <a:pt x="81" y="179"/>
                  </a:cubicBezTo>
                  <a:lnTo>
                    <a:pt x="64" y="179"/>
                  </a:lnTo>
                  <a:close/>
                  <a:moveTo>
                    <a:pt x="87" y="179"/>
                  </a:moveTo>
                  <a:cubicBezTo>
                    <a:pt x="87" y="173"/>
                    <a:pt x="87" y="173"/>
                    <a:pt x="87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9"/>
                    <a:pt x="104" y="179"/>
                    <a:pt x="104" y="179"/>
                  </a:cubicBezTo>
                  <a:lnTo>
                    <a:pt x="87" y="179"/>
                  </a:lnTo>
                  <a:close/>
                  <a:moveTo>
                    <a:pt x="110" y="179"/>
                  </a:moveTo>
                  <a:cubicBezTo>
                    <a:pt x="110" y="173"/>
                    <a:pt x="110" y="173"/>
                    <a:pt x="110" y="173"/>
                  </a:cubicBezTo>
                  <a:cubicBezTo>
                    <a:pt x="127" y="173"/>
                    <a:pt x="127" y="173"/>
                    <a:pt x="127" y="173"/>
                  </a:cubicBezTo>
                  <a:cubicBezTo>
                    <a:pt x="127" y="179"/>
                    <a:pt x="127" y="179"/>
                    <a:pt x="127" y="179"/>
                  </a:cubicBezTo>
                  <a:lnTo>
                    <a:pt x="110" y="17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2" name="Grupa 806"/>
          <p:cNvGrpSpPr>
            <a:grpSpLocks noChangeAspect="1"/>
          </p:cNvGrpSpPr>
          <p:nvPr/>
        </p:nvGrpSpPr>
        <p:grpSpPr>
          <a:xfrm>
            <a:off x="767125" y="5212814"/>
            <a:ext cx="413883" cy="493134"/>
            <a:chOff x="1806085" y="5217710"/>
            <a:chExt cx="598573" cy="713189"/>
          </a:xfrm>
        </p:grpSpPr>
        <p:sp>
          <p:nvSpPr>
            <p:cNvPr id="73" name="Freeform 1178"/>
            <p:cNvSpPr>
              <a:spLocks/>
            </p:cNvSpPr>
            <p:nvPr/>
          </p:nvSpPr>
          <p:spPr bwMode="auto">
            <a:xfrm>
              <a:off x="1806085" y="5217710"/>
              <a:ext cx="598573" cy="713189"/>
            </a:xfrm>
            <a:custGeom>
              <a:avLst/>
              <a:gdLst>
                <a:gd name="T0" fmla="*/ 155 w 155"/>
                <a:gd name="T1" fmla="*/ 69 h 184"/>
                <a:gd name="T2" fmla="*/ 86 w 155"/>
                <a:gd name="T3" fmla="*/ 0 h 184"/>
                <a:gd name="T4" fmla="*/ 17 w 155"/>
                <a:gd name="T5" fmla="*/ 69 h 184"/>
                <a:gd name="T6" fmla="*/ 17 w 155"/>
                <a:gd name="T7" fmla="*/ 75 h 184"/>
                <a:gd name="T8" fmla="*/ 1 w 155"/>
                <a:gd name="T9" fmla="*/ 116 h 184"/>
                <a:gd name="T10" fmla="*/ 2 w 155"/>
                <a:gd name="T11" fmla="*/ 122 h 184"/>
                <a:gd name="T12" fmla="*/ 6 w 155"/>
                <a:gd name="T13" fmla="*/ 124 h 184"/>
                <a:gd name="T14" fmla="*/ 22 w 155"/>
                <a:gd name="T15" fmla="*/ 124 h 184"/>
                <a:gd name="T16" fmla="*/ 22 w 155"/>
                <a:gd name="T17" fmla="*/ 147 h 184"/>
                <a:gd name="T18" fmla="*/ 26 w 155"/>
                <a:gd name="T19" fmla="*/ 155 h 184"/>
                <a:gd name="T20" fmla="*/ 34 w 155"/>
                <a:gd name="T21" fmla="*/ 159 h 184"/>
                <a:gd name="T22" fmla="*/ 54 w 155"/>
                <a:gd name="T23" fmla="*/ 159 h 184"/>
                <a:gd name="T24" fmla="*/ 54 w 155"/>
                <a:gd name="T25" fmla="*/ 184 h 184"/>
                <a:gd name="T26" fmla="*/ 60 w 155"/>
                <a:gd name="T27" fmla="*/ 184 h 184"/>
                <a:gd name="T28" fmla="*/ 60 w 155"/>
                <a:gd name="T29" fmla="*/ 159 h 184"/>
                <a:gd name="T30" fmla="*/ 66 w 155"/>
                <a:gd name="T31" fmla="*/ 159 h 184"/>
                <a:gd name="T32" fmla="*/ 66 w 155"/>
                <a:gd name="T33" fmla="*/ 153 h 184"/>
                <a:gd name="T34" fmla="*/ 34 w 155"/>
                <a:gd name="T35" fmla="*/ 153 h 184"/>
                <a:gd name="T36" fmla="*/ 30 w 155"/>
                <a:gd name="T37" fmla="*/ 151 h 184"/>
                <a:gd name="T38" fmla="*/ 28 w 155"/>
                <a:gd name="T39" fmla="*/ 147 h 184"/>
                <a:gd name="T40" fmla="*/ 28 w 155"/>
                <a:gd name="T41" fmla="*/ 118 h 184"/>
                <a:gd name="T42" fmla="*/ 6 w 155"/>
                <a:gd name="T43" fmla="*/ 118 h 184"/>
                <a:gd name="T44" fmla="*/ 22 w 155"/>
                <a:gd name="T45" fmla="*/ 76 h 184"/>
                <a:gd name="T46" fmla="*/ 22 w 155"/>
                <a:gd name="T47" fmla="*/ 69 h 184"/>
                <a:gd name="T48" fmla="*/ 86 w 155"/>
                <a:gd name="T49" fmla="*/ 6 h 184"/>
                <a:gd name="T50" fmla="*/ 149 w 155"/>
                <a:gd name="T51" fmla="*/ 69 h 184"/>
                <a:gd name="T52" fmla="*/ 146 w 155"/>
                <a:gd name="T53" fmla="*/ 88 h 184"/>
                <a:gd name="T54" fmla="*/ 132 w 155"/>
                <a:gd name="T55" fmla="*/ 141 h 184"/>
                <a:gd name="T56" fmla="*/ 132 w 155"/>
                <a:gd name="T57" fmla="*/ 141 h 184"/>
                <a:gd name="T58" fmla="*/ 138 w 155"/>
                <a:gd name="T59" fmla="*/ 182 h 184"/>
                <a:gd name="T60" fmla="*/ 143 w 155"/>
                <a:gd name="T61" fmla="*/ 181 h 184"/>
                <a:gd name="T62" fmla="*/ 138 w 155"/>
                <a:gd name="T63" fmla="*/ 141 h 184"/>
                <a:gd name="T64" fmla="*/ 152 w 155"/>
                <a:gd name="T65" fmla="*/ 89 h 184"/>
                <a:gd name="T66" fmla="*/ 155 w 155"/>
                <a:gd name="T67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" h="184">
                  <a:moveTo>
                    <a:pt x="155" y="69"/>
                  </a:moveTo>
                  <a:cubicBezTo>
                    <a:pt x="155" y="31"/>
                    <a:pt x="124" y="0"/>
                    <a:pt x="86" y="0"/>
                  </a:cubicBezTo>
                  <a:cubicBezTo>
                    <a:pt x="48" y="0"/>
                    <a:pt x="17" y="31"/>
                    <a:pt x="17" y="69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8"/>
                    <a:pt x="1" y="120"/>
                    <a:pt x="2" y="122"/>
                  </a:cubicBezTo>
                  <a:cubicBezTo>
                    <a:pt x="3" y="123"/>
                    <a:pt x="4" y="124"/>
                    <a:pt x="6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50"/>
                    <a:pt x="24" y="153"/>
                    <a:pt x="26" y="155"/>
                  </a:cubicBezTo>
                  <a:cubicBezTo>
                    <a:pt x="28" y="157"/>
                    <a:pt x="31" y="159"/>
                    <a:pt x="34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4"/>
                    <a:pt x="60" y="184"/>
                    <a:pt x="60" y="184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66" y="153"/>
                    <a:pt x="66" y="153"/>
                    <a:pt x="66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2" y="153"/>
                    <a:pt x="31" y="152"/>
                    <a:pt x="30" y="151"/>
                  </a:cubicBezTo>
                  <a:cubicBezTo>
                    <a:pt x="29" y="150"/>
                    <a:pt x="28" y="14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34"/>
                    <a:pt x="51" y="6"/>
                    <a:pt x="86" y="6"/>
                  </a:cubicBezTo>
                  <a:cubicBezTo>
                    <a:pt x="121" y="6"/>
                    <a:pt x="149" y="34"/>
                    <a:pt x="149" y="69"/>
                  </a:cubicBezTo>
                  <a:cubicBezTo>
                    <a:pt x="149" y="76"/>
                    <a:pt x="148" y="82"/>
                    <a:pt x="146" y="88"/>
                  </a:cubicBezTo>
                  <a:cubicBezTo>
                    <a:pt x="143" y="99"/>
                    <a:pt x="132" y="140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8" y="182"/>
                    <a:pt x="138" y="182"/>
                    <a:pt x="138" y="182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36"/>
                    <a:pt x="149" y="100"/>
                    <a:pt x="152" y="89"/>
                  </a:cubicBezTo>
                  <a:cubicBezTo>
                    <a:pt x="154" y="83"/>
                    <a:pt x="155" y="76"/>
                    <a:pt x="155" y="6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Rectangle 1179"/>
            <p:cNvSpPr>
              <a:spLocks noChangeArrowheads="1"/>
            </p:cNvSpPr>
            <p:nvPr/>
          </p:nvSpPr>
          <p:spPr bwMode="auto">
            <a:xfrm>
              <a:off x="2124469" y="5816275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Rectangle 1180"/>
            <p:cNvSpPr>
              <a:spLocks noChangeArrowheads="1"/>
            </p:cNvSpPr>
            <p:nvPr/>
          </p:nvSpPr>
          <p:spPr bwMode="auto">
            <a:xfrm>
              <a:off x="2124469" y="5765333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Rectangle 1181"/>
            <p:cNvSpPr>
              <a:spLocks noChangeArrowheads="1"/>
            </p:cNvSpPr>
            <p:nvPr/>
          </p:nvSpPr>
          <p:spPr bwMode="auto">
            <a:xfrm>
              <a:off x="2124469" y="5727131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Oval 1182"/>
            <p:cNvSpPr>
              <a:spLocks noChangeArrowheads="1"/>
            </p:cNvSpPr>
            <p:nvPr/>
          </p:nvSpPr>
          <p:spPr bwMode="auto">
            <a:xfrm>
              <a:off x="1946171" y="5294123"/>
              <a:ext cx="382065" cy="382065"/>
            </a:xfrm>
            <a:prstGeom prst="ellipse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Oval 1183"/>
            <p:cNvSpPr>
              <a:spLocks noChangeArrowheads="1"/>
            </p:cNvSpPr>
            <p:nvPr/>
          </p:nvSpPr>
          <p:spPr bwMode="auto">
            <a:xfrm>
              <a:off x="1997113" y="5345065"/>
              <a:ext cx="280181" cy="292921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184"/>
            <p:cNvSpPr>
              <a:spLocks/>
            </p:cNvSpPr>
            <p:nvPr/>
          </p:nvSpPr>
          <p:spPr bwMode="auto">
            <a:xfrm>
              <a:off x="2086266" y="5472420"/>
              <a:ext cx="101884" cy="114624"/>
            </a:xfrm>
            <a:custGeom>
              <a:avLst/>
              <a:gdLst>
                <a:gd name="T0" fmla="*/ 15 w 29"/>
                <a:gd name="T1" fmla="*/ 29 h 29"/>
                <a:gd name="T2" fmla="*/ 5 w 29"/>
                <a:gd name="T3" fmla="*/ 25 h 29"/>
                <a:gd name="T4" fmla="*/ 0 w 29"/>
                <a:gd name="T5" fmla="*/ 15 h 29"/>
                <a:gd name="T6" fmla="*/ 6 w 29"/>
                <a:gd name="T7" fmla="*/ 15 h 29"/>
                <a:gd name="T8" fmla="*/ 9 w 29"/>
                <a:gd name="T9" fmla="*/ 21 h 29"/>
                <a:gd name="T10" fmla="*/ 15 w 29"/>
                <a:gd name="T11" fmla="*/ 23 h 29"/>
                <a:gd name="T12" fmla="*/ 21 w 29"/>
                <a:gd name="T13" fmla="*/ 21 h 29"/>
                <a:gd name="T14" fmla="*/ 23 w 29"/>
                <a:gd name="T15" fmla="*/ 15 h 29"/>
                <a:gd name="T16" fmla="*/ 21 w 29"/>
                <a:gd name="T17" fmla="*/ 9 h 29"/>
                <a:gd name="T18" fmla="*/ 15 w 29"/>
                <a:gd name="T19" fmla="*/ 6 h 29"/>
                <a:gd name="T20" fmla="*/ 15 w 29"/>
                <a:gd name="T21" fmla="*/ 0 h 29"/>
                <a:gd name="T22" fmla="*/ 25 w 29"/>
                <a:gd name="T23" fmla="*/ 5 h 29"/>
                <a:gd name="T24" fmla="*/ 29 w 29"/>
                <a:gd name="T25" fmla="*/ 15 h 29"/>
                <a:gd name="T26" fmla="*/ 25 w 29"/>
                <a:gd name="T27" fmla="*/ 25 h 29"/>
                <a:gd name="T28" fmla="*/ 15 w 29"/>
                <a:gd name="T2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11" y="29"/>
                    <a:pt x="7" y="28"/>
                    <a:pt x="5" y="25"/>
                  </a:cubicBezTo>
                  <a:cubicBezTo>
                    <a:pt x="2" y="22"/>
                    <a:pt x="0" y="19"/>
                    <a:pt x="0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7" y="19"/>
                    <a:pt x="9" y="21"/>
                  </a:cubicBezTo>
                  <a:cubicBezTo>
                    <a:pt x="10" y="23"/>
                    <a:pt x="12" y="23"/>
                    <a:pt x="15" y="23"/>
                  </a:cubicBezTo>
                  <a:cubicBezTo>
                    <a:pt x="17" y="23"/>
                    <a:pt x="19" y="23"/>
                    <a:pt x="21" y="21"/>
                  </a:cubicBezTo>
                  <a:cubicBezTo>
                    <a:pt x="22" y="19"/>
                    <a:pt x="23" y="17"/>
                    <a:pt x="23" y="15"/>
                  </a:cubicBezTo>
                  <a:cubicBezTo>
                    <a:pt x="23" y="13"/>
                    <a:pt x="22" y="10"/>
                    <a:pt x="21" y="9"/>
                  </a:cubicBezTo>
                  <a:cubicBezTo>
                    <a:pt x="19" y="7"/>
                    <a:pt x="17" y="6"/>
                    <a:pt x="15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2" y="2"/>
                    <a:pt x="25" y="5"/>
                  </a:cubicBezTo>
                  <a:cubicBezTo>
                    <a:pt x="28" y="7"/>
                    <a:pt x="29" y="11"/>
                    <a:pt x="29" y="15"/>
                  </a:cubicBezTo>
                  <a:cubicBezTo>
                    <a:pt x="29" y="19"/>
                    <a:pt x="28" y="22"/>
                    <a:pt x="25" y="25"/>
                  </a:cubicBezTo>
                  <a:cubicBezTo>
                    <a:pt x="22" y="28"/>
                    <a:pt x="19" y="29"/>
                    <a:pt x="15" y="2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185"/>
            <p:cNvSpPr>
              <a:spLocks/>
            </p:cNvSpPr>
            <p:nvPr/>
          </p:nvSpPr>
          <p:spPr bwMode="auto">
            <a:xfrm>
              <a:off x="2086266" y="5370536"/>
              <a:ext cx="101884" cy="127355"/>
            </a:xfrm>
            <a:custGeom>
              <a:avLst/>
              <a:gdLst>
                <a:gd name="T0" fmla="*/ 25 w 29"/>
                <a:gd name="T1" fmla="*/ 10 h 34"/>
                <a:gd name="T2" fmla="*/ 18 w 29"/>
                <a:gd name="T3" fmla="*/ 6 h 34"/>
                <a:gd name="T4" fmla="*/ 18 w 29"/>
                <a:gd name="T5" fmla="*/ 0 h 34"/>
                <a:gd name="T6" fmla="*/ 12 w 29"/>
                <a:gd name="T7" fmla="*/ 0 h 34"/>
                <a:gd name="T8" fmla="*/ 12 w 29"/>
                <a:gd name="T9" fmla="*/ 6 h 34"/>
                <a:gd name="T10" fmla="*/ 5 w 29"/>
                <a:gd name="T11" fmla="*/ 10 h 34"/>
                <a:gd name="T12" fmla="*/ 0 w 29"/>
                <a:gd name="T13" fmla="*/ 20 h 34"/>
                <a:gd name="T14" fmla="*/ 5 w 29"/>
                <a:gd name="T15" fmla="*/ 30 h 34"/>
                <a:gd name="T16" fmla="*/ 15 w 29"/>
                <a:gd name="T17" fmla="*/ 34 h 34"/>
                <a:gd name="T18" fmla="*/ 15 w 29"/>
                <a:gd name="T19" fmla="*/ 28 h 34"/>
                <a:gd name="T20" fmla="*/ 9 w 29"/>
                <a:gd name="T21" fmla="*/ 26 h 34"/>
                <a:gd name="T22" fmla="*/ 6 w 29"/>
                <a:gd name="T23" fmla="*/ 20 h 34"/>
                <a:gd name="T24" fmla="*/ 9 w 29"/>
                <a:gd name="T25" fmla="*/ 14 h 34"/>
                <a:gd name="T26" fmla="*/ 15 w 29"/>
                <a:gd name="T27" fmla="*/ 11 h 34"/>
                <a:gd name="T28" fmla="*/ 21 w 29"/>
                <a:gd name="T29" fmla="*/ 14 h 34"/>
                <a:gd name="T30" fmla="*/ 23 w 29"/>
                <a:gd name="T31" fmla="*/ 20 h 34"/>
                <a:gd name="T32" fmla="*/ 29 w 29"/>
                <a:gd name="T33" fmla="*/ 20 h 34"/>
                <a:gd name="T34" fmla="*/ 25 w 29"/>
                <a:gd name="T3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4">
                  <a:moveTo>
                    <a:pt x="25" y="10"/>
                  </a:moveTo>
                  <a:cubicBezTo>
                    <a:pt x="23" y="8"/>
                    <a:pt x="20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6"/>
                    <a:pt x="7" y="8"/>
                    <a:pt x="5" y="10"/>
                  </a:cubicBezTo>
                  <a:cubicBezTo>
                    <a:pt x="2" y="12"/>
                    <a:pt x="0" y="16"/>
                    <a:pt x="0" y="20"/>
                  </a:cubicBezTo>
                  <a:cubicBezTo>
                    <a:pt x="0" y="24"/>
                    <a:pt x="2" y="27"/>
                    <a:pt x="5" y="30"/>
                  </a:cubicBezTo>
                  <a:cubicBezTo>
                    <a:pt x="7" y="33"/>
                    <a:pt x="11" y="34"/>
                    <a:pt x="15" y="3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2" y="28"/>
                    <a:pt x="10" y="28"/>
                    <a:pt x="9" y="26"/>
                  </a:cubicBezTo>
                  <a:cubicBezTo>
                    <a:pt x="7" y="24"/>
                    <a:pt x="6" y="22"/>
                    <a:pt x="6" y="20"/>
                  </a:cubicBezTo>
                  <a:cubicBezTo>
                    <a:pt x="6" y="17"/>
                    <a:pt x="7" y="15"/>
                    <a:pt x="9" y="14"/>
                  </a:cubicBezTo>
                  <a:cubicBezTo>
                    <a:pt x="10" y="12"/>
                    <a:pt x="12" y="11"/>
                    <a:pt x="15" y="11"/>
                  </a:cubicBezTo>
                  <a:cubicBezTo>
                    <a:pt x="17" y="11"/>
                    <a:pt x="19" y="12"/>
                    <a:pt x="21" y="14"/>
                  </a:cubicBezTo>
                  <a:cubicBezTo>
                    <a:pt x="22" y="15"/>
                    <a:pt x="23" y="17"/>
                    <a:pt x="23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6"/>
                    <a:pt x="28" y="12"/>
                    <a:pt x="25" y="1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Rectangle 1186"/>
            <p:cNvSpPr>
              <a:spLocks noChangeArrowheads="1"/>
            </p:cNvSpPr>
            <p:nvPr/>
          </p:nvSpPr>
          <p:spPr bwMode="auto">
            <a:xfrm>
              <a:off x="2124469" y="5574305"/>
              <a:ext cx="25471" cy="3821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Rectangle 1187"/>
            <p:cNvSpPr>
              <a:spLocks noChangeArrowheads="1"/>
            </p:cNvSpPr>
            <p:nvPr/>
          </p:nvSpPr>
          <p:spPr bwMode="auto">
            <a:xfrm>
              <a:off x="2022584" y="5472420"/>
              <a:ext cx="12740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Rectangle 1188"/>
            <p:cNvSpPr>
              <a:spLocks noChangeArrowheads="1"/>
            </p:cNvSpPr>
            <p:nvPr/>
          </p:nvSpPr>
          <p:spPr bwMode="auto">
            <a:xfrm>
              <a:off x="2239092" y="5472420"/>
              <a:ext cx="25471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86" name="Straight Connector 85"/>
          <p:cNvCxnSpPr/>
          <p:nvPr/>
        </p:nvCxnSpPr>
        <p:spPr>
          <a:xfrm>
            <a:off x="705648" y="2517058"/>
            <a:ext cx="1079102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90993" y="3404420"/>
            <a:ext cx="1079102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12963" y="4254910"/>
            <a:ext cx="1079102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90992" y="5105400"/>
            <a:ext cx="1079102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323232"/>
                </a:solidFill>
              </a:rPr>
              <a:t>Specyfika dystrybucji</a:t>
            </a:r>
            <a:r>
              <a:rPr lang="pl-PL" dirty="0">
                <a:solidFill>
                  <a:srgbClr val="323232"/>
                </a:solidFill>
              </a:rPr>
              <a:t/>
            </a:r>
            <a:br>
              <a:rPr lang="pl-PL" dirty="0">
                <a:solidFill>
                  <a:srgbClr val="323232"/>
                </a:solidFill>
              </a:rPr>
            </a:br>
            <a:r>
              <a:rPr lang="pl-PL" sz="2000" dirty="0" smtClean="0">
                <a:solidFill>
                  <a:srgbClr val="323232"/>
                </a:solidFill>
              </a:rPr>
              <a:t>Zapobieganie fałszerstwom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10801350" cy="5850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21"/>
          </p:nvPr>
        </p:nvSpPr>
        <p:spPr>
          <a:xfrm>
            <a:off x="8796337" y="2747704"/>
            <a:ext cx="1980520" cy="834855"/>
          </a:xfrm>
        </p:spPr>
        <p:txBody>
          <a:bodyPr/>
          <a:lstStyle/>
          <a:p>
            <a:r>
              <a:rPr lang="pl-PL" dirty="0" smtClean="0"/>
              <a:t>Mechanizmy zabezpieczające: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22"/>
          </p:nvPr>
        </p:nvSpPr>
        <p:spPr>
          <a:xfrm>
            <a:off x="8796337" y="3653995"/>
            <a:ext cx="1728788" cy="26146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Systemy Jakości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Serializacja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+mn-lt"/>
              </a:rPr>
              <a:t>Tracking</a:t>
            </a:r>
            <a:endParaRPr lang="pl-PL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Plombowanie opakowań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Zabezpieczenia magazynowania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Zabezpieczenia transportu </a:t>
            </a:r>
          </a:p>
        </p:txBody>
      </p:sp>
      <p:sp>
        <p:nvSpPr>
          <p:cNvPr id="16" name="Freeform 17">
            <a:extLst>
              <a:ext uri="{FF2B5EF4-FFF2-40B4-BE49-F238E27FC236}">
                <a16:creationId xmlns="" xmlns:a16="http://schemas.microsoft.com/office/drawing/2014/main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8010035" y="2805730"/>
            <a:ext cx="536494" cy="919704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Symbol zastępczy stopki 12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695325" y="1650757"/>
            <a:ext cx="9624332" cy="1321181"/>
          </a:xfrm>
        </p:spPr>
        <p:txBody>
          <a:bodyPr anchor="t"/>
          <a:lstStyle/>
          <a:p>
            <a:pPr marL="0" indent="0">
              <a:buNone/>
            </a:pPr>
            <a:r>
              <a:rPr lang="pl-PL" dirty="0" smtClean="0"/>
              <a:t>Wartość światowego handlu lekami sfałszowanymi szacowana jest na 75 mld $</a:t>
            </a:r>
            <a:endParaRPr lang="pl-PL" dirty="0"/>
          </a:p>
          <a:p>
            <a:pPr marL="0" indent="0">
              <a:buNone/>
            </a:pPr>
            <a:r>
              <a:rPr lang="pl-PL" sz="1400" b="1" dirty="0" smtClean="0"/>
              <a:t>Nadrzędny cel zapewnienia jakości na etapie dystrybucji: zapobieganie wprowadzeniu leków sfałszowanych do legalnego łańcucha dystrybucji</a:t>
            </a:r>
          </a:p>
          <a:p>
            <a:pPr marL="0" indent="0">
              <a:buNone/>
            </a:pPr>
            <a:endParaRPr lang="pl-PL" sz="1400" b="1" dirty="0"/>
          </a:p>
        </p:txBody>
      </p:sp>
      <p:grpSp>
        <p:nvGrpSpPr>
          <p:cNvPr id="37" name="Grupa 23"/>
          <p:cNvGrpSpPr>
            <a:grpSpLocks noChangeAspect="1"/>
          </p:cNvGrpSpPr>
          <p:nvPr/>
        </p:nvGrpSpPr>
        <p:grpSpPr>
          <a:xfrm>
            <a:off x="726256" y="3043194"/>
            <a:ext cx="746297" cy="746297"/>
            <a:chOff x="6297613" y="5411788"/>
            <a:chExt cx="631825" cy="631825"/>
          </a:xfrm>
        </p:grpSpPr>
        <p:sp>
          <p:nvSpPr>
            <p:cNvPr id="38" name="Freeform 221"/>
            <p:cNvSpPr>
              <a:spLocks/>
            </p:cNvSpPr>
            <p:nvPr/>
          </p:nvSpPr>
          <p:spPr bwMode="auto">
            <a:xfrm>
              <a:off x="6613525" y="5476876"/>
              <a:ext cx="255588" cy="250825"/>
            </a:xfrm>
            <a:custGeom>
              <a:avLst/>
              <a:gdLst>
                <a:gd name="T0" fmla="*/ 0 w 67"/>
                <a:gd name="T1" fmla="*/ 0 h 66"/>
                <a:gd name="T2" fmla="*/ 0 w 67"/>
                <a:gd name="T3" fmla="*/ 56 h 66"/>
                <a:gd name="T4" fmla="*/ 10 w 67"/>
                <a:gd name="T5" fmla="*/ 66 h 66"/>
                <a:gd name="T6" fmla="*/ 67 w 67"/>
                <a:gd name="T7" fmla="*/ 66 h 66"/>
                <a:gd name="T8" fmla="*/ 0 w 6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10" y="61"/>
                    <a:pt x="10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29"/>
                    <a:pt x="37" y="0"/>
                    <a:pt x="0" y="0"/>
                  </a:cubicBez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222"/>
            <p:cNvSpPr>
              <a:spLocks/>
            </p:cNvSpPr>
            <p:nvPr/>
          </p:nvSpPr>
          <p:spPr bwMode="auto">
            <a:xfrm>
              <a:off x="6648450" y="5727701"/>
              <a:ext cx="220663" cy="125413"/>
            </a:xfrm>
            <a:custGeom>
              <a:avLst/>
              <a:gdLst>
                <a:gd name="T0" fmla="*/ 1 w 58"/>
                <a:gd name="T1" fmla="*/ 0 h 33"/>
                <a:gd name="T2" fmla="*/ 0 w 58"/>
                <a:gd name="T3" fmla="*/ 5 h 33"/>
                <a:gd name="T4" fmla="*/ 49 w 58"/>
                <a:gd name="T5" fmla="*/ 33 h 33"/>
                <a:gd name="T6" fmla="*/ 58 w 58"/>
                <a:gd name="T7" fmla="*/ 0 h 33"/>
                <a:gd name="T8" fmla="*/ 1 w 5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3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4" y="24"/>
                    <a:pt x="58" y="12"/>
                    <a:pt x="5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223"/>
            <p:cNvSpPr>
              <a:spLocks noEditPoints="1"/>
            </p:cNvSpPr>
            <p:nvPr/>
          </p:nvSpPr>
          <p:spPr bwMode="auto">
            <a:xfrm>
              <a:off x="6297613" y="5411788"/>
              <a:ext cx="631825" cy="631825"/>
            </a:xfrm>
            <a:custGeom>
              <a:avLst/>
              <a:gdLst>
                <a:gd name="T0" fmla="*/ 83 w 166"/>
                <a:gd name="T1" fmla="*/ 166 h 166"/>
                <a:gd name="T2" fmla="*/ 0 w 166"/>
                <a:gd name="T3" fmla="*/ 83 h 166"/>
                <a:gd name="T4" fmla="*/ 83 w 166"/>
                <a:gd name="T5" fmla="*/ 0 h 166"/>
                <a:gd name="T6" fmla="*/ 166 w 166"/>
                <a:gd name="T7" fmla="*/ 83 h 166"/>
                <a:gd name="T8" fmla="*/ 83 w 166"/>
                <a:gd name="T9" fmla="*/ 166 h 166"/>
                <a:gd name="T10" fmla="*/ 83 w 166"/>
                <a:gd name="T11" fmla="*/ 7 h 166"/>
                <a:gd name="T12" fmla="*/ 6 w 166"/>
                <a:gd name="T13" fmla="*/ 83 h 166"/>
                <a:gd name="T14" fmla="*/ 83 w 166"/>
                <a:gd name="T15" fmla="*/ 160 h 166"/>
                <a:gd name="T16" fmla="*/ 160 w 166"/>
                <a:gd name="T17" fmla="*/ 83 h 166"/>
                <a:gd name="T18" fmla="*/ 83 w 166"/>
                <a:gd name="T19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6" y="37"/>
                    <a:pt x="166" y="83"/>
                  </a:cubicBezTo>
                  <a:cubicBezTo>
                    <a:pt x="166" y="129"/>
                    <a:pt x="129" y="166"/>
                    <a:pt x="83" y="166"/>
                  </a:cubicBezTo>
                  <a:close/>
                  <a:moveTo>
                    <a:pt x="83" y="7"/>
                  </a:moveTo>
                  <a:cubicBezTo>
                    <a:pt x="41" y="7"/>
                    <a:pt x="6" y="41"/>
                    <a:pt x="6" y="83"/>
                  </a:cubicBezTo>
                  <a:cubicBezTo>
                    <a:pt x="6" y="125"/>
                    <a:pt x="41" y="160"/>
                    <a:pt x="83" y="160"/>
                  </a:cubicBezTo>
                  <a:cubicBezTo>
                    <a:pt x="125" y="160"/>
                    <a:pt x="160" y="125"/>
                    <a:pt x="160" y="83"/>
                  </a:cubicBezTo>
                  <a:cubicBezTo>
                    <a:pt x="160" y="41"/>
                    <a:pt x="125" y="7"/>
                    <a:pt x="83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224"/>
            <p:cNvSpPr>
              <a:spLocks/>
            </p:cNvSpPr>
            <p:nvPr/>
          </p:nvSpPr>
          <p:spPr bwMode="auto">
            <a:xfrm>
              <a:off x="6711950" y="5503863"/>
              <a:ext cx="38100" cy="41275"/>
            </a:xfrm>
            <a:custGeom>
              <a:avLst/>
              <a:gdLst>
                <a:gd name="T0" fmla="*/ 12 w 24"/>
                <a:gd name="T1" fmla="*/ 26 h 26"/>
                <a:gd name="T2" fmla="*/ 0 w 24"/>
                <a:gd name="T3" fmla="*/ 19 h 26"/>
                <a:gd name="T4" fmla="*/ 10 w 24"/>
                <a:gd name="T5" fmla="*/ 0 h 26"/>
                <a:gd name="T6" fmla="*/ 24 w 24"/>
                <a:gd name="T7" fmla="*/ 7 h 26"/>
                <a:gd name="T8" fmla="*/ 12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2" y="26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4" y="7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Rectangle 225"/>
            <p:cNvSpPr>
              <a:spLocks noChangeArrowheads="1"/>
            </p:cNvSpPr>
            <p:nvPr/>
          </p:nvSpPr>
          <p:spPr bwMode="auto">
            <a:xfrm>
              <a:off x="6602413" y="5476876"/>
              <a:ext cx="22225" cy="349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226"/>
            <p:cNvSpPr>
              <a:spLocks/>
            </p:cNvSpPr>
            <p:nvPr/>
          </p:nvSpPr>
          <p:spPr bwMode="auto">
            <a:xfrm>
              <a:off x="6477000" y="5503863"/>
              <a:ext cx="38100" cy="41275"/>
            </a:xfrm>
            <a:custGeom>
              <a:avLst/>
              <a:gdLst>
                <a:gd name="T0" fmla="*/ 9 w 24"/>
                <a:gd name="T1" fmla="*/ 26 h 26"/>
                <a:gd name="T2" fmla="*/ 0 w 24"/>
                <a:gd name="T3" fmla="*/ 7 h 26"/>
                <a:gd name="T4" fmla="*/ 12 w 24"/>
                <a:gd name="T5" fmla="*/ 0 h 26"/>
                <a:gd name="T6" fmla="*/ 24 w 24"/>
                <a:gd name="T7" fmla="*/ 19 h 26"/>
                <a:gd name="T8" fmla="*/ 9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9" y="26"/>
                  </a:moveTo>
                  <a:lnTo>
                    <a:pt x="0" y="7"/>
                  </a:lnTo>
                  <a:lnTo>
                    <a:pt x="12" y="0"/>
                  </a:lnTo>
                  <a:lnTo>
                    <a:pt x="24" y="19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227"/>
            <p:cNvSpPr>
              <a:spLocks/>
            </p:cNvSpPr>
            <p:nvPr/>
          </p:nvSpPr>
          <p:spPr bwMode="auto">
            <a:xfrm>
              <a:off x="6384925" y="5591176"/>
              <a:ext cx="46038" cy="38100"/>
            </a:xfrm>
            <a:custGeom>
              <a:avLst/>
              <a:gdLst>
                <a:gd name="T0" fmla="*/ 22 w 29"/>
                <a:gd name="T1" fmla="*/ 24 h 24"/>
                <a:gd name="T2" fmla="*/ 0 w 29"/>
                <a:gd name="T3" fmla="*/ 14 h 24"/>
                <a:gd name="T4" fmla="*/ 10 w 29"/>
                <a:gd name="T5" fmla="*/ 0 h 24"/>
                <a:gd name="T6" fmla="*/ 29 w 29"/>
                <a:gd name="T7" fmla="*/ 12 h 24"/>
                <a:gd name="T8" fmla="*/ 22 w 29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22" y="24"/>
                  </a:moveTo>
                  <a:lnTo>
                    <a:pt x="0" y="14"/>
                  </a:lnTo>
                  <a:lnTo>
                    <a:pt x="10" y="0"/>
                  </a:lnTo>
                  <a:lnTo>
                    <a:pt x="29" y="12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Rectangle 228"/>
            <p:cNvSpPr>
              <a:spLocks noChangeArrowheads="1"/>
            </p:cNvSpPr>
            <p:nvPr/>
          </p:nvSpPr>
          <p:spPr bwMode="auto">
            <a:xfrm>
              <a:off x="6357938" y="5716588"/>
              <a:ext cx="38100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229"/>
            <p:cNvSpPr>
              <a:spLocks/>
            </p:cNvSpPr>
            <p:nvPr/>
          </p:nvSpPr>
          <p:spPr bwMode="auto">
            <a:xfrm>
              <a:off x="6384925" y="5827713"/>
              <a:ext cx="46038" cy="38100"/>
            </a:xfrm>
            <a:custGeom>
              <a:avLst/>
              <a:gdLst>
                <a:gd name="T0" fmla="*/ 10 w 29"/>
                <a:gd name="T1" fmla="*/ 24 h 24"/>
                <a:gd name="T2" fmla="*/ 0 w 29"/>
                <a:gd name="T3" fmla="*/ 12 h 24"/>
                <a:gd name="T4" fmla="*/ 22 w 29"/>
                <a:gd name="T5" fmla="*/ 0 h 24"/>
                <a:gd name="T6" fmla="*/ 29 w 29"/>
                <a:gd name="T7" fmla="*/ 14 h 24"/>
                <a:gd name="T8" fmla="*/ 10 w 29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10" y="24"/>
                  </a:moveTo>
                  <a:lnTo>
                    <a:pt x="0" y="12"/>
                  </a:lnTo>
                  <a:lnTo>
                    <a:pt x="22" y="0"/>
                  </a:lnTo>
                  <a:lnTo>
                    <a:pt x="29" y="1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230"/>
            <p:cNvSpPr>
              <a:spLocks/>
            </p:cNvSpPr>
            <p:nvPr/>
          </p:nvSpPr>
          <p:spPr bwMode="auto">
            <a:xfrm>
              <a:off x="6477000" y="5910263"/>
              <a:ext cx="38100" cy="46038"/>
            </a:xfrm>
            <a:custGeom>
              <a:avLst/>
              <a:gdLst>
                <a:gd name="T0" fmla="*/ 12 w 24"/>
                <a:gd name="T1" fmla="*/ 29 h 29"/>
                <a:gd name="T2" fmla="*/ 0 w 24"/>
                <a:gd name="T3" fmla="*/ 20 h 29"/>
                <a:gd name="T4" fmla="*/ 9 w 24"/>
                <a:gd name="T5" fmla="*/ 0 h 29"/>
                <a:gd name="T6" fmla="*/ 24 w 24"/>
                <a:gd name="T7" fmla="*/ 8 h 29"/>
                <a:gd name="T8" fmla="*/ 12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2" y="29"/>
                  </a:moveTo>
                  <a:lnTo>
                    <a:pt x="0" y="20"/>
                  </a:lnTo>
                  <a:lnTo>
                    <a:pt x="9" y="0"/>
                  </a:lnTo>
                  <a:lnTo>
                    <a:pt x="24" y="8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Rectangle 231"/>
            <p:cNvSpPr>
              <a:spLocks noChangeArrowheads="1"/>
            </p:cNvSpPr>
            <p:nvPr/>
          </p:nvSpPr>
          <p:spPr bwMode="auto">
            <a:xfrm>
              <a:off x="6602413" y="5948363"/>
              <a:ext cx="22225" cy="349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232"/>
            <p:cNvSpPr>
              <a:spLocks/>
            </p:cNvSpPr>
            <p:nvPr/>
          </p:nvSpPr>
          <p:spPr bwMode="auto">
            <a:xfrm>
              <a:off x="6711950" y="5910263"/>
              <a:ext cx="38100" cy="46038"/>
            </a:xfrm>
            <a:custGeom>
              <a:avLst/>
              <a:gdLst>
                <a:gd name="T0" fmla="*/ 10 w 24"/>
                <a:gd name="T1" fmla="*/ 29 h 29"/>
                <a:gd name="T2" fmla="*/ 0 w 24"/>
                <a:gd name="T3" fmla="*/ 8 h 29"/>
                <a:gd name="T4" fmla="*/ 12 w 24"/>
                <a:gd name="T5" fmla="*/ 0 h 29"/>
                <a:gd name="T6" fmla="*/ 24 w 24"/>
                <a:gd name="T7" fmla="*/ 20 h 29"/>
                <a:gd name="T8" fmla="*/ 10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0" y="29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24" y="20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233"/>
            <p:cNvSpPr>
              <a:spLocks/>
            </p:cNvSpPr>
            <p:nvPr/>
          </p:nvSpPr>
          <p:spPr bwMode="auto">
            <a:xfrm>
              <a:off x="6796088" y="5827713"/>
              <a:ext cx="41275" cy="38100"/>
            </a:xfrm>
            <a:custGeom>
              <a:avLst/>
              <a:gdLst>
                <a:gd name="T0" fmla="*/ 19 w 26"/>
                <a:gd name="T1" fmla="*/ 24 h 24"/>
                <a:gd name="T2" fmla="*/ 0 w 26"/>
                <a:gd name="T3" fmla="*/ 14 h 24"/>
                <a:gd name="T4" fmla="*/ 7 w 26"/>
                <a:gd name="T5" fmla="*/ 0 h 24"/>
                <a:gd name="T6" fmla="*/ 26 w 26"/>
                <a:gd name="T7" fmla="*/ 12 h 24"/>
                <a:gd name="T8" fmla="*/ 19 w 2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19" y="24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26" y="12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234"/>
            <p:cNvSpPr>
              <a:spLocks noChangeArrowheads="1"/>
            </p:cNvSpPr>
            <p:nvPr/>
          </p:nvSpPr>
          <p:spPr bwMode="auto">
            <a:xfrm>
              <a:off x="6831013" y="5716588"/>
              <a:ext cx="38100" cy="238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235"/>
            <p:cNvSpPr>
              <a:spLocks/>
            </p:cNvSpPr>
            <p:nvPr/>
          </p:nvSpPr>
          <p:spPr bwMode="auto">
            <a:xfrm>
              <a:off x="6796088" y="5591176"/>
              <a:ext cx="41275" cy="38100"/>
            </a:xfrm>
            <a:custGeom>
              <a:avLst/>
              <a:gdLst>
                <a:gd name="T0" fmla="*/ 7 w 26"/>
                <a:gd name="T1" fmla="*/ 24 h 24"/>
                <a:gd name="T2" fmla="*/ 0 w 26"/>
                <a:gd name="T3" fmla="*/ 12 h 24"/>
                <a:gd name="T4" fmla="*/ 19 w 26"/>
                <a:gd name="T5" fmla="*/ 0 h 24"/>
                <a:gd name="T6" fmla="*/ 26 w 26"/>
                <a:gd name="T7" fmla="*/ 14 h 24"/>
                <a:gd name="T8" fmla="*/ 7 w 2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7" y="24"/>
                  </a:moveTo>
                  <a:lnTo>
                    <a:pt x="0" y="12"/>
                  </a:lnTo>
                  <a:lnTo>
                    <a:pt x="19" y="0"/>
                  </a:lnTo>
                  <a:lnTo>
                    <a:pt x="26" y="1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236"/>
            <p:cNvSpPr>
              <a:spLocks noEditPoints="1"/>
            </p:cNvSpPr>
            <p:nvPr/>
          </p:nvSpPr>
          <p:spPr bwMode="auto">
            <a:xfrm>
              <a:off x="6564313" y="5678488"/>
              <a:ext cx="98425" cy="103188"/>
            </a:xfrm>
            <a:custGeom>
              <a:avLst/>
              <a:gdLst>
                <a:gd name="T0" fmla="*/ 13 w 26"/>
                <a:gd name="T1" fmla="*/ 27 h 27"/>
                <a:gd name="T2" fmla="*/ 0 w 26"/>
                <a:gd name="T3" fmla="*/ 13 h 27"/>
                <a:gd name="T4" fmla="*/ 13 w 26"/>
                <a:gd name="T5" fmla="*/ 0 h 27"/>
                <a:gd name="T6" fmla="*/ 26 w 26"/>
                <a:gd name="T7" fmla="*/ 13 h 27"/>
                <a:gd name="T8" fmla="*/ 13 w 26"/>
                <a:gd name="T9" fmla="*/ 27 h 27"/>
                <a:gd name="T10" fmla="*/ 13 w 26"/>
                <a:gd name="T11" fmla="*/ 7 h 27"/>
                <a:gd name="T12" fmla="*/ 6 w 26"/>
                <a:gd name="T13" fmla="*/ 13 h 27"/>
                <a:gd name="T14" fmla="*/ 13 w 26"/>
                <a:gd name="T15" fmla="*/ 20 h 27"/>
                <a:gd name="T16" fmla="*/ 20 w 26"/>
                <a:gd name="T17" fmla="*/ 13 h 27"/>
                <a:gd name="T18" fmla="*/ 13 w 26"/>
                <a:gd name="T1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"/>
                    <a:pt x="20" y="27"/>
                    <a:pt x="13" y="27"/>
                  </a:cubicBezTo>
                  <a:close/>
                  <a:moveTo>
                    <a:pt x="13" y="7"/>
                  </a:moveTo>
                  <a:cubicBezTo>
                    <a:pt x="9" y="7"/>
                    <a:pt x="6" y="9"/>
                    <a:pt x="6" y="13"/>
                  </a:cubicBezTo>
                  <a:cubicBezTo>
                    <a:pt x="6" y="17"/>
                    <a:pt x="9" y="20"/>
                    <a:pt x="13" y="20"/>
                  </a:cubicBezTo>
                  <a:cubicBezTo>
                    <a:pt x="17" y="20"/>
                    <a:pt x="20" y="17"/>
                    <a:pt x="20" y="13"/>
                  </a:cubicBezTo>
                  <a:cubicBezTo>
                    <a:pt x="20" y="9"/>
                    <a:pt x="17" y="7"/>
                    <a:pt x="13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Rectangle 237"/>
            <p:cNvSpPr>
              <a:spLocks noChangeArrowheads="1"/>
            </p:cNvSpPr>
            <p:nvPr/>
          </p:nvSpPr>
          <p:spPr bwMode="auto">
            <a:xfrm>
              <a:off x="6651625" y="5716588"/>
              <a:ext cx="95250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Rectangle 238"/>
            <p:cNvSpPr>
              <a:spLocks noChangeArrowheads="1"/>
            </p:cNvSpPr>
            <p:nvPr/>
          </p:nvSpPr>
          <p:spPr bwMode="auto">
            <a:xfrm>
              <a:off x="6602413" y="5594351"/>
              <a:ext cx="22225" cy="9525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99405" y="2958241"/>
            <a:ext cx="6096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3888" lvl="1" indent="-127000">
              <a:spcBef>
                <a:spcPts val="500"/>
              </a:spcBef>
              <a:buClr>
                <a:srgbClr val="28ABE2"/>
              </a:buClr>
              <a:buFont typeface="Arial" charset="0"/>
              <a:buChar char="•"/>
            </a:pPr>
            <a:r>
              <a:rPr lang="pl-PL" sz="1400" dirty="0" smtClean="0">
                <a:solidFill>
                  <a:srgbClr val="323232"/>
                </a:solidFill>
              </a:rPr>
              <a:t>Produkt sfałszowany:</a:t>
            </a:r>
          </a:p>
          <a:p>
            <a:pPr marL="1081088" lvl="2" indent="-127000">
              <a:spcBef>
                <a:spcPts val="500"/>
              </a:spcBef>
              <a:buClr>
                <a:srgbClr val="28ABE2"/>
              </a:buClr>
              <a:buFont typeface="Arial" charset="0"/>
              <a:buChar char="•"/>
            </a:pPr>
            <a:r>
              <a:rPr lang="pl-PL" sz="1400" dirty="0" smtClean="0">
                <a:solidFill>
                  <a:srgbClr val="323232"/>
                </a:solidFill>
              </a:rPr>
              <a:t>Fałszywa tożsamość</a:t>
            </a:r>
          </a:p>
          <a:p>
            <a:pPr marL="1081088" lvl="2" indent="-127000">
              <a:spcBef>
                <a:spcPts val="500"/>
              </a:spcBef>
              <a:buClr>
                <a:srgbClr val="28ABE2"/>
              </a:buClr>
              <a:buFont typeface="Arial" charset="0"/>
              <a:buChar char="•"/>
            </a:pPr>
            <a:r>
              <a:rPr lang="pl-PL" sz="1400" dirty="0" smtClean="0">
                <a:solidFill>
                  <a:srgbClr val="323232"/>
                </a:solidFill>
              </a:rPr>
              <a:t>Fałszywe pochodzenie</a:t>
            </a:r>
          </a:p>
          <a:p>
            <a:pPr marL="1081088" lvl="2" indent="-127000">
              <a:spcBef>
                <a:spcPts val="500"/>
              </a:spcBef>
              <a:buClr>
                <a:srgbClr val="28ABE2"/>
              </a:buClr>
              <a:buFont typeface="Arial" charset="0"/>
              <a:buChar char="•"/>
            </a:pPr>
            <a:r>
              <a:rPr lang="pl-PL" sz="1400" dirty="0" smtClean="0">
                <a:solidFill>
                  <a:srgbClr val="323232"/>
                </a:solidFill>
              </a:rPr>
              <a:t>Fałszywa historia </a:t>
            </a:r>
          </a:p>
          <a:p>
            <a:pPr marL="623888" lvl="1" indent="-127000">
              <a:spcBef>
                <a:spcPts val="500"/>
              </a:spcBef>
              <a:buClr>
                <a:srgbClr val="28ABE2"/>
              </a:buClr>
              <a:buFont typeface="Arial" charset="0"/>
              <a:buChar char="•"/>
            </a:pPr>
            <a:r>
              <a:rPr lang="pl-PL" sz="1400" dirty="0" smtClean="0">
                <a:solidFill>
                  <a:srgbClr val="323232"/>
                </a:solidFill>
              </a:rPr>
              <a:t>Utrata śledzenia = produkt podejrzany o sfałszowanie</a:t>
            </a:r>
            <a:endParaRPr lang="pl-PL" sz="1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poświęcony nam czas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Zespół NEUCA</a:t>
            </a:r>
          </a:p>
        </p:txBody>
      </p:sp>
    </p:spTree>
    <p:extLst>
      <p:ext uri="{BB962C8B-B14F-4D97-AF65-F5344CB8AC3E}">
        <p14:creationId xmlns:p14="http://schemas.microsoft.com/office/powerpoint/2010/main" val="13366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159448" y="1615841"/>
            <a:ext cx="7886700" cy="2400349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Program rozwoju kompetencji kierunku Transport na Wydziale Maszyn Roboczych i Transportu Politechniki Poznańskiej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57596" cy="179294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492090" y="5657672"/>
            <a:ext cx="9175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400" dirty="0">
                <a:latin typeface="+mj-lt"/>
              </a:rPr>
              <a:t>Projekt współfinansowany ze środków Unii Europejskiej w ramach</a:t>
            </a:r>
          </a:p>
          <a:p>
            <a:pPr algn="r"/>
            <a:r>
              <a:rPr lang="pl-PL" sz="2400" dirty="0">
                <a:latin typeface="+mj-lt"/>
              </a:rPr>
              <a:t>Priorytetu III. Szkolnictwo wyższe dla gospodarki i rozwoju,</a:t>
            </a:r>
          </a:p>
          <a:p>
            <a:pPr algn="r"/>
            <a:r>
              <a:rPr lang="pl-PL" sz="2400" dirty="0">
                <a:latin typeface="+mj-lt"/>
              </a:rPr>
              <a:t>Działania 3.1 Programu Operacyjnego Wiedza Edukacja Rozwój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524000" y="4004237"/>
            <a:ext cx="1026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+mj-lt"/>
              </a:rPr>
              <a:t>Zad. 7: Zajęcia cykliczne realizowane wspólnie z pracodawcami, praktykami i ekspertami</a:t>
            </a:r>
          </a:p>
        </p:txBody>
      </p:sp>
    </p:spTree>
    <p:extLst>
      <p:ext uri="{BB962C8B-B14F-4D97-AF65-F5344CB8AC3E}">
        <p14:creationId xmlns:p14="http://schemas.microsoft.com/office/powerpoint/2010/main" val="20337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Logistyka w branży farmaceutycznej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Politechnika Poznańska, 26.03.2018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60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0"/>
          </p:nvPr>
        </p:nvSpPr>
        <p:spPr>
          <a:xfrm>
            <a:off x="1260441" y="1736725"/>
            <a:ext cx="9707204" cy="4392613"/>
          </a:xfrm>
        </p:spPr>
        <p:txBody>
          <a:bodyPr numCol="1">
            <a:normAutofit/>
          </a:bodyPr>
          <a:lstStyle/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Kilka słów wstępu….czyli dlaczego się spotykamy?</a:t>
            </a: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Rynek farmaceutyczny w liczbach</a:t>
            </a: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Specyfika branży w kontekście uregulowań prawnych</a:t>
            </a: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Struktura dystrybucji</a:t>
            </a: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Magazynowanie</a:t>
            </a: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Transport</a:t>
            </a: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endParaRPr lang="pl-PL" dirty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Specyfika dystrybucji</a:t>
            </a:r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endParaRPr lang="pl-PL" dirty="0" smtClean="0"/>
          </a:p>
          <a:p>
            <a:pPr marL="136525" indent="-136525">
              <a:spcBef>
                <a:spcPts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pl-PL" dirty="0" smtClean="0"/>
              <a:t>Dyskusja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 smtClean="0"/>
              <a:t>Logistyka w branży farmaceutycznej, Politechnika Poznańska, 26.03.2018 r.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84" name="Oval 83"/>
          <p:cNvSpPr/>
          <p:nvPr/>
        </p:nvSpPr>
        <p:spPr>
          <a:xfrm>
            <a:off x="648301" y="2227248"/>
            <a:ext cx="418622" cy="418622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upa 412">
            <a:extLst>
              <a:ext uri="{FF2B5EF4-FFF2-40B4-BE49-F238E27FC236}">
                <a16:creationId xmlns:a16="http://schemas.microsoft.com/office/drawing/2014/main" xmlns="" id="{CCDF4768-850F-425B-A1EE-40E0CFFCF722}"/>
              </a:ext>
            </a:extLst>
          </p:cNvPr>
          <p:cNvGrpSpPr>
            <a:grpSpLocks noChangeAspect="1"/>
          </p:cNvGrpSpPr>
          <p:nvPr/>
        </p:nvGrpSpPr>
        <p:grpSpPr>
          <a:xfrm>
            <a:off x="718564" y="2337031"/>
            <a:ext cx="293670" cy="210282"/>
            <a:chOff x="1658938" y="3463925"/>
            <a:chExt cx="514350" cy="368301"/>
          </a:xfrm>
        </p:grpSpPr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xmlns="" id="{CD70CE1C-C9F4-4340-9162-C3D41470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3805238"/>
              <a:ext cx="195263" cy="26988"/>
            </a:xfrm>
            <a:custGeom>
              <a:avLst/>
              <a:gdLst>
                <a:gd name="T0" fmla="*/ 33 w 36"/>
                <a:gd name="T1" fmla="*/ 5 h 5"/>
                <a:gd name="T2" fmla="*/ 2 w 36"/>
                <a:gd name="T3" fmla="*/ 5 h 5"/>
                <a:gd name="T4" fmla="*/ 0 w 36"/>
                <a:gd name="T5" fmla="*/ 2 h 5"/>
                <a:gd name="T6" fmla="*/ 2 w 36"/>
                <a:gd name="T7" fmla="*/ 0 h 5"/>
                <a:gd name="T8" fmla="*/ 33 w 36"/>
                <a:gd name="T9" fmla="*/ 0 h 5"/>
                <a:gd name="T10" fmla="*/ 36 w 36"/>
                <a:gd name="T11" fmla="*/ 2 h 5"/>
                <a:gd name="T12" fmla="*/ 33 w 3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3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4"/>
                    <a:pt x="35" y="5"/>
                    <a:pt x="3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xmlns="" id="{C9FDC8C4-B5B3-4354-83E9-5167E6FC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3524250"/>
              <a:ext cx="280988" cy="193675"/>
            </a:xfrm>
            <a:custGeom>
              <a:avLst/>
              <a:gdLst>
                <a:gd name="T0" fmla="*/ 2 w 52"/>
                <a:gd name="T1" fmla="*/ 36 h 36"/>
                <a:gd name="T2" fmla="*/ 1 w 52"/>
                <a:gd name="T3" fmla="*/ 35 h 36"/>
                <a:gd name="T4" fmla="*/ 0 w 52"/>
                <a:gd name="T5" fmla="*/ 32 h 36"/>
                <a:gd name="T6" fmla="*/ 10 w 52"/>
                <a:gd name="T7" fmla="*/ 16 h 36"/>
                <a:gd name="T8" fmla="*/ 12 w 52"/>
                <a:gd name="T9" fmla="*/ 15 h 36"/>
                <a:gd name="T10" fmla="*/ 14 w 52"/>
                <a:gd name="T11" fmla="*/ 16 h 36"/>
                <a:gd name="T12" fmla="*/ 19 w 52"/>
                <a:gd name="T13" fmla="*/ 24 h 36"/>
                <a:gd name="T14" fmla="*/ 26 w 52"/>
                <a:gd name="T15" fmla="*/ 17 h 36"/>
                <a:gd name="T16" fmla="*/ 29 w 52"/>
                <a:gd name="T17" fmla="*/ 17 h 36"/>
                <a:gd name="T18" fmla="*/ 35 w 52"/>
                <a:gd name="T19" fmla="*/ 22 h 36"/>
                <a:gd name="T20" fmla="*/ 47 w 52"/>
                <a:gd name="T21" fmla="*/ 1 h 36"/>
                <a:gd name="T22" fmla="*/ 50 w 52"/>
                <a:gd name="T23" fmla="*/ 1 h 36"/>
                <a:gd name="T24" fmla="*/ 51 w 52"/>
                <a:gd name="T25" fmla="*/ 4 h 36"/>
                <a:gd name="T26" fmla="*/ 38 w 52"/>
                <a:gd name="T27" fmla="*/ 27 h 36"/>
                <a:gd name="T28" fmla="*/ 36 w 52"/>
                <a:gd name="T29" fmla="*/ 28 h 36"/>
                <a:gd name="T30" fmla="*/ 34 w 52"/>
                <a:gd name="T31" fmla="*/ 27 h 36"/>
                <a:gd name="T32" fmla="*/ 28 w 52"/>
                <a:gd name="T33" fmla="*/ 22 h 36"/>
                <a:gd name="T34" fmla="*/ 21 w 52"/>
                <a:gd name="T35" fmla="*/ 29 h 36"/>
                <a:gd name="T36" fmla="*/ 19 w 52"/>
                <a:gd name="T37" fmla="*/ 30 h 36"/>
                <a:gd name="T38" fmla="*/ 17 w 52"/>
                <a:gd name="T39" fmla="*/ 29 h 36"/>
                <a:gd name="T40" fmla="*/ 12 w 52"/>
                <a:gd name="T41" fmla="*/ 22 h 36"/>
                <a:gd name="T42" fmla="*/ 4 w 52"/>
                <a:gd name="T43" fmla="*/ 34 h 36"/>
                <a:gd name="T44" fmla="*/ 2 w 52"/>
                <a:gd name="T4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36">
                  <a:moveTo>
                    <a:pt x="2" y="36"/>
                  </a:moveTo>
                  <a:cubicBezTo>
                    <a:pt x="2" y="36"/>
                    <a:pt x="2" y="35"/>
                    <a:pt x="1" y="35"/>
                  </a:cubicBezTo>
                  <a:cubicBezTo>
                    <a:pt x="0" y="35"/>
                    <a:pt x="0" y="33"/>
                    <a:pt x="0" y="3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3" y="15"/>
                    <a:pt x="13" y="15"/>
                    <a:pt x="14" y="1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8" y="16"/>
                    <a:pt x="29" y="1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49" y="0"/>
                    <a:pt x="50" y="1"/>
                  </a:cubicBezTo>
                  <a:cubicBezTo>
                    <a:pt x="51" y="1"/>
                    <a:pt x="52" y="3"/>
                    <a:pt x="51" y="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7"/>
                    <a:pt x="37" y="28"/>
                    <a:pt x="36" y="28"/>
                  </a:cubicBezTo>
                  <a:cubicBezTo>
                    <a:pt x="36" y="28"/>
                    <a:pt x="35" y="28"/>
                    <a:pt x="34" y="27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30"/>
                    <a:pt x="18" y="30"/>
                    <a:pt x="17" y="2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3" y="36"/>
                    <a:pt x="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xmlns="" id="{4D7D85FD-DC83-4061-9508-9B8EB8ED2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3463925"/>
              <a:ext cx="444500" cy="314325"/>
            </a:xfrm>
            <a:custGeom>
              <a:avLst/>
              <a:gdLst>
                <a:gd name="T0" fmla="*/ 61 w 82"/>
                <a:gd name="T1" fmla="*/ 53 h 58"/>
                <a:gd name="T2" fmla="*/ 9 w 82"/>
                <a:gd name="T3" fmla="*/ 53 h 58"/>
                <a:gd name="T4" fmla="*/ 4 w 82"/>
                <a:gd name="T5" fmla="*/ 48 h 58"/>
                <a:gd name="T6" fmla="*/ 4 w 82"/>
                <a:gd name="T7" fmla="*/ 9 h 58"/>
                <a:gd name="T8" fmla="*/ 9 w 82"/>
                <a:gd name="T9" fmla="*/ 4 h 58"/>
                <a:gd name="T10" fmla="*/ 72 w 82"/>
                <a:gd name="T11" fmla="*/ 4 h 58"/>
                <a:gd name="T12" fmla="*/ 77 w 82"/>
                <a:gd name="T13" fmla="*/ 9 h 58"/>
                <a:gd name="T14" fmla="*/ 77 w 82"/>
                <a:gd name="T15" fmla="*/ 23 h 58"/>
                <a:gd name="T16" fmla="*/ 82 w 82"/>
                <a:gd name="T17" fmla="*/ 24 h 58"/>
                <a:gd name="T18" fmla="*/ 82 w 82"/>
                <a:gd name="T19" fmla="*/ 9 h 58"/>
                <a:gd name="T20" fmla="*/ 72 w 82"/>
                <a:gd name="T21" fmla="*/ 0 h 58"/>
                <a:gd name="T22" fmla="*/ 9 w 82"/>
                <a:gd name="T23" fmla="*/ 0 h 58"/>
                <a:gd name="T24" fmla="*/ 0 w 82"/>
                <a:gd name="T25" fmla="*/ 9 h 58"/>
                <a:gd name="T26" fmla="*/ 0 w 82"/>
                <a:gd name="T27" fmla="*/ 48 h 58"/>
                <a:gd name="T28" fmla="*/ 9 w 82"/>
                <a:gd name="T29" fmla="*/ 58 h 58"/>
                <a:gd name="T30" fmla="*/ 67 w 82"/>
                <a:gd name="T31" fmla="*/ 58 h 58"/>
                <a:gd name="T32" fmla="*/ 61 w 82"/>
                <a:gd name="T33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58">
                  <a:moveTo>
                    <a:pt x="61" y="53"/>
                  </a:moveTo>
                  <a:cubicBezTo>
                    <a:pt x="9" y="53"/>
                    <a:pt x="9" y="53"/>
                    <a:pt x="9" y="53"/>
                  </a:cubicBezTo>
                  <a:cubicBezTo>
                    <a:pt x="6" y="53"/>
                    <a:pt x="4" y="51"/>
                    <a:pt x="4" y="4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6" y="4"/>
                    <a:pt x="9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5" y="4"/>
                    <a:pt x="77" y="7"/>
                    <a:pt x="77" y="9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9" y="23"/>
                    <a:pt x="80" y="24"/>
                    <a:pt x="82" y="24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4"/>
                    <a:pt x="78" y="0"/>
                    <a:pt x="7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4" y="58"/>
                    <a:pt x="9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5" y="56"/>
                    <a:pt x="63" y="55"/>
                    <a:pt x="6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xmlns="" id="{F035A29E-78AE-4225-8D90-A6DA27308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9138" y="3609975"/>
              <a:ext cx="184150" cy="179388"/>
            </a:xfrm>
            <a:custGeom>
              <a:avLst/>
              <a:gdLst>
                <a:gd name="T0" fmla="*/ 33 w 34"/>
                <a:gd name="T1" fmla="*/ 29 h 33"/>
                <a:gd name="T2" fmla="*/ 26 w 34"/>
                <a:gd name="T3" fmla="*/ 23 h 33"/>
                <a:gd name="T4" fmla="*/ 29 w 34"/>
                <a:gd name="T5" fmla="*/ 14 h 33"/>
                <a:gd name="T6" fmla="*/ 14 w 34"/>
                <a:gd name="T7" fmla="*/ 0 h 33"/>
                <a:gd name="T8" fmla="*/ 0 w 34"/>
                <a:gd name="T9" fmla="*/ 14 h 33"/>
                <a:gd name="T10" fmla="*/ 14 w 34"/>
                <a:gd name="T11" fmla="*/ 29 h 33"/>
                <a:gd name="T12" fmla="*/ 23 w 34"/>
                <a:gd name="T13" fmla="*/ 26 h 33"/>
                <a:gd name="T14" fmla="*/ 30 w 34"/>
                <a:gd name="T15" fmla="*/ 33 h 33"/>
                <a:gd name="T16" fmla="*/ 31 w 34"/>
                <a:gd name="T17" fmla="*/ 33 h 33"/>
                <a:gd name="T18" fmla="*/ 33 w 34"/>
                <a:gd name="T19" fmla="*/ 33 h 33"/>
                <a:gd name="T20" fmla="*/ 33 w 34"/>
                <a:gd name="T21" fmla="*/ 29 h 33"/>
                <a:gd name="T22" fmla="*/ 5 w 34"/>
                <a:gd name="T23" fmla="*/ 14 h 33"/>
                <a:gd name="T24" fmla="*/ 14 w 34"/>
                <a:gd name="T25" fmla="*/ 5 h 33"/>
                <a:gd name="T26" fmla="*/ 24 w 34"/>
                <a:gd name="T27" fmla="*/ 14 h 33"/>
                <a:gd name="T28" fmla="*/ 14 w 34"/>
                <a:gd name="T29" fmla="*/ 24 h 33"/>
                <a:gd name="T30" fmla="*/ 5 w 34"/>
                <a:gd name="T3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3">
                  <a:moveTo>
                    <a:pt x="33" y="29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8" y="20"/>
                    <a:pt x="29" y="17"/>
                    <a:pt x="29" y="14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ubicBezTo>
                    <a:pt x="18" y="29"/>
                    <a:pt x="20" y="28"/>
                    <a:pt x="23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4" y="32"/>
                    <a:pt x="34" y="30"/>
                    <a:pt x="33" y="29"/>
                  </a:cubicBezTo>
                  <a:close/>
                  <a:moveTo>
                    <a:pt x="5" y="14"/>
                  </a:moveTo>
                  <a:cubicBezTo>
                    <a:pt x="5" y="9"/>
                    <a:pt x="9" y="5"/>
                    <a:pt x="14" y="5"/>
                  </a:cubicBezTo>
                  <a:cubicBezTo>
                    <a:pt x="20" y="5"/>
                    <a:pt x="24" y="9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ubicBezTo>
                    <a:pt x="9" y="24"/>
                    <a:pt x="5" y="20"/>
                    <a:pt x="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Oval 98"/>
          <p:cNvSpPr/>
          <p:nvPr/>
        </p:nvSpPr>
        <p:spPr>
          <a:xfrm>
            <a:off x="647784" y="4363061"/>
            <a:ext cx="418622" cy="418622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upa 404">
            <a:extLst>
              <a:ext uri="{FF2B5EF4-FFF2-40B4-BE49-F238E27FC236}">
                <a16:creationId xmlns:a16="http://schemas.microsoft.com/office/drawing/2014/main" xmlns="" id="{10518510-4F75-4D39-B051-E3CFB53B1515}"/>
              </a:ext>
            </a:extLst>
          </p:cNvPr>
          <p:cNvGrpSpPr>
            <a:grpSpLocks noChangeAspect="1"/>
          </p:cNvGrpSpPr>
          <p:nvPr/>
        </p:nvGrpSpPr>
        <p:grpSpPr>
          <a:xfrm>
            <a:off x="691272" y="4437803"/>
            <a:ext cx="306359" cy="271917"/>
            <a:chOff x="9090025" y="3409950"/>
            <a:chExt cx="536575" cy="476251"/>
          </a:xfrm>
        </p:grpSpPr>
        <p:sp>
          <p:nvSpPr>
            <p:cNvPr id="101" name="Freeform 262">
              <a:extLst>
                <a:ext uri="{FF2B5EF4-FFF2-40B4-BE49-F238E27FC236}">
                  <a16:creationId xmlns:a16="http://schemas.microsoft.com/office/drawing/2014/main" xmlns="" id="{39C14BB4-8EB7-418A-8E38-6DE9A5E06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3409950"/>
              <a:ext cx="374650" cy="215900"/>
            </a:xfrm>
            <a:custGeom>
              <a:avLst/>
              <a:gdLst>
                <a:gd name="T0" fmla="*/ 69 w 69"/>
                <a:gd name="T1" fmla="*/ 23 h 40"/>
                <a:gd name="T2" fmla="*/ 58 w 69"/>
                <a:gd name="T3" fmla="*/ 10 h 40"/>
                <a:gd name="T4" fmla="*/ 56 w 69"/>
                <a:gd name="T5" fmla="*/ 9 h 40"/>
                <a:gd name="T6" fmla="*/ 25 w 69"/>
                <a:gd name="T7" fmla="*/ 9 h 40"/>
                <a:gd name="T8" fmla="*/ 25 w 69"/>
                <a:gd name="T9" fmla="*/ 3 h 40"/>
                <a:gd name="T10" fmla="*/ 23 w 69"/>
                <a:gd name="T11" fmla="*/ 0 h 40"/>
                <a:gd name="T12" fmla="*/ 13 w 69"/>
                <a:gd name="T13" fmla="*/ 0 h 40"/>
                <a:gd name="T14" fmla="*/ 11 w 69"/>
                <a:gd name="T15" fmla="*/ 3 h 40"/>
                <a:gd name="T16" fmla="*/ 11 w 69"/>
                <a:gd name="T17" fmla="*/ 9 h 40"/>
                <a:gd name="T18" fmla="*/ 3 w 69"/>
                <a:gd name="T19" fmla="*/ 9 h 40"/>
                <a:gd name="T20" fmla="*/ 0 w 69"/>
                <a:gd name="T21" fmla="*/ 12 h 40"/>
                <a:gd name="T22" fmla="*/ 0 w 69"/>
                <a:gd name="T23" fmla="*/ 38 h 40"/>
                <a:gd name="T24" fmla="*/ 1 w 69"/>
                <a:gd name="T25" fmla="*/ 40 h 40"/>
                <a:gd name="T26" fmla="*/ 3 w 69"/>
                <a:gd name="T27" fmla="*/ 40 h 40"/>
                <a:gd name="T28" fmla="*/ 56 w 69"/>
                <a:gd name="T29" fmla="*/ 40 h 40"/>
                <a:gd name="T30" fmla="*/ 58 w 69"/>
                <a:gd name="T31" fmla="*/ 40 h 40"/>
                <a:gd name="T32" fmla="*/ 69 w 69"/>
                <a:gd name="T33" fmla="*/ 26 h 40"/>
                <a:gd name="T34" fmla="*/ 69 w 69"/>
                <a:gd name="T35" fmla="*/ 23 h 40"/>
                <a:gd name="T36" fmla="*/ 16 w 69"/>
                <a:gd name="T37" fmla="*/ 5 h 40"/>
                <a:gd name="T38" fmla="*/ 21 w 69"/>
                <a:gd name="T39" fmla="*/ 5 h 40"/>
                <a:gd name="T40" fmla="*/ 21 w 69"/>
                <a:gd name="T41" fmla="*/ 9 h 40"/>
                <a:gd name="T42" fmla="*/ 16 w 69"/>
                <a:gd name="T43" fmla="*/ 9 h 40"/>
                <a:gd name="T44" fmla="*/ 16 w 69"/>
                <a:gd name="T45" fmla="*/ 5 h 40"/>
                <a:gd name="T46" fmla="*/ 55 w 69"/>
                <a:gd name="T47" fmla="*/ 36 h 40"/>
                <a:gd name="T48" fmla="*/ 5 w 69"/>
                <a:gd name="T49" fmla="*/ 36 h 40"/>
                <a:gd name="T50" fmla="*/ 5 w 69"/>
                <a:gd name="T51" fmla="*/ 14 h 40"/>
                <a:gd name="T52" fmla="*/ 55 w 69"/>
                <a:gd name="T53" fmla="*/ 14 h 40"/>
                <a:gd name="T54" fmla="*/ 64 w 69"/>
                <a:gd name="T55" fmla="*/ 25 h 40"/>
                <a:gd name="T56" fmla="*/ 55 w 69"/>
                <a:gd name="T5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40">
                  <a:moveTo>
                    <a:pt x="69" y="23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2"/>
                    <a:pt x="11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39"/>
                    <a:pt x="1" y="40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0"/>
                    <a:pt x="58" y="40"/>
                    <a:pt x="58" y="40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4"/>
                    <a:pt x="69" y="23"/>
                  </a:cubicBezTo>
                  <a:close/>
                  <a:moveTo>
                    <a:pt x="16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6" y="9"/>
                    <a:pt x="16" y="9"/>
                    <a:pt x="16" y="9"/>
                  </a:cubicBezTo>
                  <a:lnTo>
                    <a:pt x="16" y="5"/>
                  </a:lnTo>
                  <a:close/>
                  <a:moveTo>
                    <a:pt x="5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64" y="25"/>
                    <a:pt x="64" y="25"/>
                    <a:pt x="64" y="25"/>
                  </a:cubicBezTo>
                  <a:lnTo>
                    <a:pt x="5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263">
              <a:extLst>
                <a:ext uri="{FF2B5EF4-FFF2-40B4-BE49-F238E27FC236}">
                  <a16:creationId xmlns:a16="http://schemas.microsoft.com/office/drawing/2014/main" xmlns="" id="{46E251DF-0ED3-45B0-B028-ADC89DC2C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0025" y="3544888"/>
              <a:ext cx="373063" cy="341313"/>
            </a:xfrm>
            <a:custGeom>
              <a:avLst/>
              <a:gdLst>
                <a:gd name="T0" fmla="*/ 64 w 69"/>
                <a:gd name="T1" fmla="*/ 26 h 63"/>
                <a:gd name="T2" fmla="*/ 14 w 69"/>
                <a:gd name="T3" fmla="*/ 26 h 63"/>
                <a:gd name="T4" fmla="*/ 5 w 69"/>
                <a:gd name="T5" fmla="*/ 15 h 63"/>
                <a:gd name="T6" fmla="*/ 14 w 69"/>
                <a:gd name="T7" fmla="*/ 5 h 63"/>
                <a:gd name="T8" fmla="*/ 26 w 69"/>
                <a:gd name="T9" fmla="*/ 5 h 63"/>
                <a:gd name="T10" fmla="*/ 26 w 69"/>
                <a:gd name="T11" fmla="*/ 0 h 63"/>
                <a:gd name="T12" fmla="*/ 13 w 69"/>
                <a:gd name="T13" fmla="*/ 0 h 63"/>
                <a:gd name="T14" fmla="*/ 11 w 69"/>
                <a:gd name="T15" fmla="*/ 1 h 63"/>
                <a:gd name="T16" fmla="*/ 0 w 69"/>
                <a:gd name="T17" fmla="*/ 14 h 63"/>
                <a:gd name="T18" fmla="*/ 0 w 69"/>
                <a:gd name="T19" fmla="*/ 17 h 63"/>
                <a:gd name="T20" fmla="*/ 11 w 69"/>
                <a:gd name="T21" fmla="*/ 30 h 63"/>
                <a:gd name="T22" fmla="*/ 13 w 69"/>
                <a:gd name="T23" fmla="*/ 31 h 63"/>
                <a:gd name="T24" fmla="*/ 41 w 69"/>
                <a:gd name="T25" fmla="*/ 31 h 63"/>
                <a:gd name="T26" fmla="*/ 41 w 69"/>
                <a:gd name="T27" fmla="*/ 58 h 63"/>
                <a:gd name="T28" fmla="*/ 30 w 69"/>
                <a:gd name="T29" fmla="*/ 58 h 63"/>
                <a:gd name="T30" fmla="*/ 28 w 69"/>
                <a:gd name="T31" fmla="*/ 60 h 63"/>
                <a:gd name="T32" fmla="*/ 30 w 69"/>
                <a:gd name="T33" fmla="*/ 63 h 63"/>
                <a:gd name="T34" fmla="*/ 66 w 69"/>
                <a:gd name="T35" fmla="*/ 63 h 63"/>
                <a:gd name="T36" fmla="*/ 68 w 69"/>
                <a:gd name="T37" fmla="*/ 60 h 63"/>
                <a:gd name="T38" fmla="*/ 66 w 69"/>
                <a:gd name="T39" fmla="*/ 58 h 63"/>
                <a:gd name="T40" fmla="*/ 55 w 69"/>
                <a:gd name="T41" fmla="*/ 58 h 63"/>
                <a:gd name="T42" fmla="*/ 55 w 69"/>
                <a:gd name="T43" fmla="*/ 31 h 63"/>
                <a:gd name="T44" fmla="*/ 66 w 69"/>
                <a:gd name="T45" fmla="*/ 31 h 63"/>
                <a:gd name="T46" fmla="*/ 69 w 69"/>
                <a:gd name="T47" fmla="*/ 29 h 63"/>
                <a:gd name="T48" fmla="*/ 69 w 69"/>
                <a:gd name="T49" fmla="*/ 19 h 63"/>
                <a:gd name="T50" fmla="*/ 64 w 69"/>
                <a:gd name="T51" fmla="*/ 19 h 63"/>
                <a:gd name="T52" fmla="*/ 64 w 69"/>
                <a:gd name="T53" fmla="*/ 26 h 63"/>
                <a:gd name="T54" fmla="*/ 51 w 69"/>
                <a:gd name="T55" fmla="*/ 58 h 63"/>
                <a:gd name="T56" fmla="*/ 46 w 69"/>
                <a:gd name="T57" fmla="*/ 58 h 63"/>
                <a:gd name="T58" fmla="*/ 46 w 69"/>
                <a:gd name="T59" fmla="*/ 31 h 63"/>
                <a:gd name="T60" fmla="*/ 51 w 69"/>
                <a:gd name="T61" fmla="*/ 31 h 63"/>
                <a:gd name="T62" fmla="*/ 51 w 69"/>
                <a:gd name="T63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63">
                  <a:moveTo>
                    <a:pt x="6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8"/>
                    <a:pt x="28" y="59"/>
                    <a:pt x="28" y="60"/>
                  </a:cubicBezTo>
                  <a:cubicBezTo>
                    <a:pt x="28" y="62"/>
                    <a:pt x="29" y="63"/>
                    <a:pt x="3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7" y="63"/>
                    <a:pt x="68" y="62"/>
                    <a:pt x="68" y="60"/>
                  </a:cubicBezTo>
                  <a:cubicBezTo>
                    <a:pt x="68" y="59"/>
                    <a:pt x="67" y="58"/>
                    <a:pt x="66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31"/>
                    <a:pt x="69" y="30"/>
                    <a:pt x="69" y="2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4" y="26"/>
                  </a:lnTo>
                  <a:close/>
                  <a:moveTo>
                    <a:pt x="51" y="58"/>
                  </a:moveTo>
                  <a:cubicBezTo>
                    <a:pt x="46" y="58"/>
                    <a:pt x="46" y="58"/>
                    <a:pt x="46" y="58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51" y="31"/>
                    <a:pt x="51" y="31"/>
                    <a:pt x="51" y="31"/>
                  </a:cubicBez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03" name="Oval 102"/>
          <p:cNvSpPr/>
          <p:nvPr/>
        </p:nvSpPr>
        <p:spPr>
          <a:xfrm>
            <a:off x="661502" y="3822923"/>
            <a:ext cx="418622" cy="418622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upa 393">
            <a:extLst>
              <a:ext uri="{FF2B5EF4-FFF2-40B4-BE49-F238E27FC236}">
                <a16:creationId xmlns:a16="http://schemas.microsoft.com/office/drawing/2014/main" xmlns="" id="{1E58353C-DF86-4D58-9AF5-7855DD03EB70}"/>
              </a:ext>
            </a:extLst>
          </p:cNvPr>
          <p:cNvGrpSpPr>
            <a:grpSpLocks noChangeAspect="1"/>
          </p:cNvGrpSpPr>
          <p:nvPr/>
        </p:nvGrpSpPr>
        <p:grpSpPr>
          <a:xfrm>
            <a:off x="780803" y="3885585"/>
            <a:ext cx="175839" cy="278261"/>
            <a:chOff x="3598863" y="2598738"/>
            <a:chExt cx="307975" cy="487363"/>
          </a:xfrm>
        </p:grpSpPr>
        <p:sp>
          <p:nvSpPr>
            <p:cNvPr id="106" name="Freeform 73">
              <a:extLst>
                <a:ext uri="{FF2B5EF4-FFF2-40B4-BE49-F238E27FC236}">
                  <a16:creationId xmlns:a16="http://schemas.microsoft.com/office/drawing/2014/main" xmlns="" id="{AF1D91E8-F598-4092-B0E5-54949B90C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863" y="2738438"/>
              <a:ext cx="307975" cy="347663"/>
            </a:xfrm>
            <a:custGeom>
              <a:avLst/>
              <a:gdLst>
                <a:gd name="T0" fmla="*/ 48 w 57"/>
                <a:gd name="T1" fmla="*/ 10 h 64"/>
                <a:gd name="T2" fmla="*/ 45 w 57"/>
                <a:gd name="T3" fmla="*/ 8 h 64"/>
                <a:gd name="T4" fmla="*/ 42 w 57"/>
                <a:gd name="T5" fmla="*/ 2 h 64"/>
                <a:gd name="T6" fmla="*/ 42 w 57"/>
                <a:gd name="T7" fmla="*/ 0 h 64"/>
                <a:gd name="T8" fmla="*/ 38 w 57"/>
                <a:gd name="T9" fmla="*/ 0 h 64"/>
                <a:gd name="T10" fmla="*/ 38 w 57"/>
                <a:gd name="T11" fmla="*/ 2 h 64"/>
                <a:gd name="T12" fmla="*/ 42 w 57"/>
                <a:gd name="T13" fmla="*/ 12 h 64"/>
                <a:gd name="T14" fmla="*/ 44 w 57"/>
                <a:gd name="T15" fmla="*/ 13 h 64"/>
                <a:gd name="T16" fmla="*/ 20 w 57"/>
                <a:gd name="T17" fmla="*/ 13 h 64"/>
                <a:gd name="T18" fmla="*/ 18 w 57"/>
                <a:gd name="T19" fmla="*/ 15 h 64"/>
                <a:gd name="T20" fmla="*/ 20 w 57"/>
                <a:gd name="T21" fmla="*/ 18 h 64"/>
                <a:gd name="T22" fmla="*/ 49 w 57"/>
                <a:gd name="T23" fmla="*/ 18 h 64"/>
                <a:gd name="T24" fmla="*/ 53 w 57"/>
                <a:gd name="T25" fmla="*/ 25 h 64"/>
                <a:gd name="T26" fmla="*/ 53 w 57"/>
                <a:gd name="T27" fmla="*/ 56 h 64"/>
                <a:gd name="T28" fmla="*/ 49 w 57"/>
                <a:gd name="T29" fmla="*/ 60 h 64"/>
                <a:gd name="T30" fmla="*/ 8 w 57"/>
                <a:gd name="T31" fmla="*/ 60 h 64"/>
                <a:gd name="T32" fmla="*/ 4 w 57"/>
                <a:gd name="T33" fmla="*/ 56 h 64"/>
                <a:gd name="T34" fmla="*/ 4 w 57"/>
                <a:gd name="T35" fmla="*/ 51 h 64"/>
                <a:gd name="T36" fmla="*/ 34 w 57"/>
                <a:gd name="T37" fmla="*/ 51 h 64"/>
                <a:gd name="T38" fmla="*/ 34 w 57"/>
                <a:gd name="T39" fmla="*/ 28 h 64"/>
                <a:gd name="T40" fmla="*/ 4 w 57"/>
                <a:gd name="T41" fmla="*/ 28 h 64"/>
                <a:gd name="T42" fmla="*/ 4 w 57"/>
                <a:gd name="T43" fmla="*/ 25 h 64"/>
                <a:gd name="T44" fmla="*/ 12 w 57"/>
                <a:gd name="T45" fmla="*/ 14 h 64"/>
                <a:gd name="T46" fmla="*/ 15 w 57"/>
                <a:gd name="T47" fmla="*/ 12 h 64"/>
                <a:gd name="T48" fmla="*/ 19 w 57"/>
                <a:gd name="T49" fmla="*/ 2 h 64"/>
                <a:gd name="T50" fmla="*/ 19 w 57"/>
                <a:gd name="T51" fmla="*/ 0 h 64"/>
                <a:gd name="T52" fmla="*/ 15 w 57"/>
                <a:gd name="T53" fmla="*/ 0 h 64"/>
                <a:gd name="T54" fmla="*/ 15 w 57"/>
                <a:gd name="T55" fmla="*/ 2 h 64"/>
                <a:gd name="T56" fmla="*/ 12 w 57"/>
                <a:gd name="T57" fmla="*/ 8 h 64"/>
                <a:gd name="T58" fmla="*/ 9 w 57"/>
                <a:gd name="T59" fmla="*/ 10 h 64"/>
                <a:gd name="T60" fmla="*/ 0 w 57"/>
                <a:gd name="T61" fmla="*/ 25 h 64"/>
                <a:gd name="T62" fmla="*/ 0 w 57"/>
                <a:gd name="T63" fmla="*/ 56 h 64"/>
                <a:gd name="T64" fmla="*/ 8 w 57"/>
                <a:gd name="T65" fmla="*/ 64 h 64"/>
                <a:gd name="T66" fmla="*/ 49 w 57"/>
                <a:gd name="T67" fmla="*/ 64 h 64"/>
                <a:gd name="T68" fmla="*/ 57 w 57"/>
                <a:gd name="T69" fmla="*/ 56 h 64"/>
                <a:gd name="T70" fmla="*/ 57 w 57"/>
                <a:gd name="T71" fmla="*/ 25 h 64"/>
                <a:gd name="T72" fmla="*/ 48 w 57"/>
                <a:gd name="T73" fmla="*/ 10 h 64"/>
                <a:gd name="T74" fmla="*/ 4 w 57"/>
                <a:gd name="T75" fmla="*/ 32 h 64"/>
                <a:gd name="T76" fmla="*/ 29 w 57"/>
                <a:gd name="T77" fmla="*/ 32 h 64"/>
                <a:gd name="T78" fmla="*/ 29 w 57"/>
                <a:gd name="T79" fmla="*/ 46 h 64"/>
                <a:gd name="T80" fmla="*/ 4 w 57"/>
                <a:gd name="T81" fmla="*/ 46 h 64"/>
                <a:gd name="T82" fmla="*/ 4 w 57"/>
                <a:gd name="T8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" h="64">
                  <a:moveTo>
                    <a:pt x="48" y="10"/>
                  </a:moveTo>
                  <a:cubicBezTo>
                    <a:pt x="47" y="9"/>
                    <a:pt x="46" y="9"/>
                    <a:pt x="45" y="8"/>
                  </a:cubicBezTo>
                  <a:cubicBezTo>
                    <a:pt x="42" y="5"/>
                    <a:pt x="42" y="2"/>
                    <a:pt x="42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8"/>
                    <a:pt x="42" y="12"/>
                  </a:cubicBezTo>
                  <a:cubicBezTo>
                    <a:pt x="43" y="12"/>
                    <a:pt x="43" y="13"/>
                    <a:pt x="4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8" y="17"/>
                    <a:pt x="19" y="18"/>
                    <a:pt x="2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20"/>
                    <a:pt x="53" y="22"/>
                    <a:pt x="53" y="2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8"/>
                    <a:pt x="51" y="60"/>
                    <a:pt x="4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8"/>
                    <a:pt x="4" y="5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0"/>
                    <a:pt x="9" y="17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9" y="8"/>
                    <a:pt x="19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5"/>
                    <a:pt x="12" y="8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5" y="13"/>
                    <a:pt x="0" y="18"/>
                    <a:pt x="0" y="2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4"/>
                    <a:pt x="8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4" y="64"/>
                    <a:pt x="57" y="61"/>
                    <a:pt x="57" y="5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18"/>
                    <a:pt x="52" y="13"/>
                    <a:pt x="48" y="10"/>
                  </a:cubicBezTo>
                  <a:close/>
                  <a:moveTo>
                    <a:pt x="4" y="32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4" y="46"/>
                    <a:pt x="4" y="46"/>
                    <a:pt x="4" y="46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xmlns="" id="{ACB8C511-8477-4278-9DB1-227235FB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8" y="2598738"/>
              <a:ext cx="211138" cy="112713"/>
            </a:xfrm>
            <a:custGeom>
              <a:avLst/>
              <a:gdLst>
                <a:gd name="T0" fmla="*/ 2 w 39"/>
                <a:gd name="T1" fmla="*/ 21 h 21"/>
                <a:gd name="T2" fmla="*/ 4 w 39"/>
                <a:gd name="T3" fmla="*/ 19 h 21"/>
                <a:gd name="T4" fmla="*/ 4 w 39"/>
                <a:gd name="T5" fmla="*/ 5 h 21"/>
                <a:gd name="T6" fmla="*/ 35 w 39"/>
                <a:gd name="T7" fmla="*/ 5 h 21"/>
                <a:gd name="T8" fmla="*/ 35 w 39"/>
                <a:gd name="T9" fmla="*/ 16 h 21"/>
                <a:gd name="T10" fmla="*/ 31 w 39"/>
                <a:gd name="T11" fmla="*/ 16 h 21"/>
                <a:gd name="T12" fmla="*/ 31 w 39"/>
                <a:gd name="T13" fmla="*/ 10 h 21"/>
                <a:gd name="T14" fmla="*/ 28 w 39"/>
                <a:gd name="T15" fmla="*/ 8 h 21"/>
                <a:gd name="T16" fmla="*/ 26 w 39"/>
                <a:gd name="T17" fmla="*/ 10 h 21"/>
                <a:gd name="T18" fmla="*/ 26 w 39"/>
                <a:gd name="T19" fmla="*/ 16 h 21"/>
                <a:gd name="T20" fmla="*/ 22 w 39"/>
                <a:gd name="T21" fmla="*/ 16 h 21"/>
                <a:gd name="T22" fmla="*/ 22 w 39"/>
                <a:gd name="T23" fmla="*/ 10 h 21"/>
                <a:gd name="T24" fmla="*/ 20 w 39"/>
                <a:gd name="T25" fmla="*/ 8 h 21"/>
                <a:gd name="T26" fmla="*/ 17 w 39"/>
                <a:gd name="T27" fmla="*/ 10 h 21"/>
                <a:gd name="T28" fmla="*/ 17 w 39"/>
                <a:gd name="T29" fmla="*/ 16 h 21"/>
                <a:gd name="T30" fmla="*/ 13 w 39"/>
                <a:gd name="T31" fmla="*/ 16 h 21"/>
                <a:gd name="T32" fmla="*/ 13 w 39"/>
                <a:gd name="T33" fmla="*/ 10 h 21"/>
                <a:gd name="T34" fmla="*/ 11 w 39"/>
                <a:gd name="T35" fmla="*/ 8 h 21"/>
                <a:gd name="T36" fmla="*/ 8 w 39"/>
                <a:gd name="T37" fmla="*/ 10 h 21"/>
                <a:gd name="T38" fmla="*/ 8 w 39"/>
                <a:gd name="T39" fmla="*/ 19 h 21"/>
                <a:gd name="T40" fmla="*/ 8 w 39"/>
                <a:gd name="T41" fmla="*/ 19 h 21"/>
                <a:gd name="T42" fmla="*/ 8 w 39"/>
                <a:gd name="T43" fmla="*/ 19 h 21"/>
                <a:gd name="T44" fmla="*/ 11 w 39"/>
                <a:gd name="T45" fmla="*/ 21 h 21"/>
                <a:gd name="T46" fmla="*/ 37 w 39"/>
                <a:gd name="T47" fmla="*/ 21 h 21"/>
                <a:gd name="T48" fmla="*/ 39 w 39"/>
                <a:gd name="T49" fmla="*/ 19 h 21"/>
                <a:gd name="T50" fmla="*/ 39 w 39"/>
                <a:gd name="T51" fmla="*/ 2 h 21"/>
                <a:gd name="T52" fmla="*/ 37 w 39"/>
                <a:gd name="T53" fmla="*/ 0 h 21"/>
                <a:gd name="T54" fmla="*/ 2 w 39"/>
                <a:gd name="T55" fmla="*/ 0 h 21"/>
                <a:gd name="T56" fmla="*/ 0 w 39"/>
                <a:gd name="T57" fmla="*/ 2 h 21"/>
                <a:gd name="T58" fmla="*/ 0 w 39"/>
                <a:gd name="T59" fmla="*/ 19 h 21"/>
                <a:gd name="T60" fmla="*/ 2 w 39"/>
                <a:gd name="T6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21">
                  <a:moveTo>
                    <a:pt x="2" y="21"/>
                  </a:moveTo>
                  <a:cubicBezTo>
                    <a:pt x="3" y="21"/>
                    <a:pt x="4" y="20"/>
                    <a:pt x="4" y="1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0" y="8"/>
                    <a:pt x="28" y="8"/>
                  </a:cubicBezTo>
                  <a:cubicBezTo>
                    <a:pt x="27" y="8"/>
                    <a:pt x="26" y="9"/>
                    <a:pt x="26" y="1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8" y="8"/>
                    <a:pt x="17" y="9"/>
                    <a:pt x="17" y="1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2" y="8"/>
                    <a:pt x="11" y="8"/>
                  </a:cubicBezTo>
                  <a:cubicBezTo>
                    <a:pt x="10" y="8"/>
                    <a:pt x="8" y="9"/>
                    <a:pt x="8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10" y="21"/>
                    <a:pt x="11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9" y="20"/>
                    <a:pt x="39" y="19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25" name="Oval 124"/>
          <p:cNvSpPr/>
          <p:nvPr/>
        </p:nvSpPr>
        <p:spPr>
          <a:xfrm>
            <a:off x="640169" y="2784891"/>
            <a:ext cx="418622" cy="418622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upa 424">
            <a:extLst>
              <a:ext uri="{FF2B5EF4-FFF2-40B4-BE49-F238E27FC236}">
                <a16:creationId xmlns:a16="http://schemas.microsoft.com/office/drawing/2014/main" xmlns="" id="{19B6184A-B578-4C9A-87F6-D40F47005746}"/>
              </a:ext>
            </a:extLst>
          </p:cNvPr>
          <p:cNvGrpSpPr>
            <a:grpSpLocks noChangeAspect="1"/>
          </p:cNvGrpSpPr>
          <p:nvPr/>
        </p:nvGrpSpPr>
        <p:grpSpPr>
          <a:xfrm>
            <a:off x="750198" y="2845013"/>
            <a:ext cx="235661" cy="246537"/>
            <a:chOff x="11044238" y="4903788"/>
            <a:chExt cx="412750" cy="431800"/>
          </a:xfrm>
        </p:grpSpPr>
        <p:sp>
          <p:nvSpPr>
            <p:cNvPr id="127" name="Freeform 289">
              <a:extLst>
                <a:ext uri="{FF2B5EF4-FFF2-40B4-BE49-F238E27FC236}">
                  <a16:creationId xmlns:a16="http://schemas.microsoft.com/office/drawing/2014/main" xmlns="" id="{2EC6FB2D-167A-4011-A576-6356BA44E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4238" y="5060950"/>
              <a:ext cx="114300" cy="107950"/>
            </a:xfrm>
            <a:custGeom>
              <a:avLst/>
              <a:gdLst>
                <a:gd name="T0" fmla="*/ 14 w 72"/>
                <a:gd name="T1" fmla="*/ 68 h 68"/>
                <a:gd name="T2" fmla="*/ 0 w 72"/>
                <a:gd name="T3" fmla="*/ 58 h 68"/>
                <a:gd name="T4" fmla="*/ 62 w 72"/>
                <a:gd name="T5" fmla="*/ 0 h 68"/>
                <a:gd name="T6" fmla="*/ 72 w 72"/>
                <a:gd name="T7" fmla="*/ 10 h 68"/>
                <a:gd name="T8" fmla="*/ 14 w 7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8">
                  <a:moveTo>
                    <a:pt x="14" y="68"/>
                  </a:moveTo>
                  <a:lnTo>
                    <a:pt x="0" y="58"/>
                  </a:lnTo>
                  <a:lnTo>
                    <a:pt x="62" y="0"/>
                  </a:lnTo>
                  <a:lnTo>
                    <a:pt x="72" y="10"/>
                  </a:lnTo>
                  <a:lnTo>
                    <a:pt x="1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Freeform 290">
              <a:extLst>
                <a:ext uri="{FF2B5EF4-FFF2-40B4-BE49-F238E27FC236}">
                  <a16:creationId xmlns:a16="http://schemas.microsoft.com/office/drawing/2014/main" xmlns="" id="{22E34047-03A1-4660-A70A-7550729EE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4238" y="5060950"/>
              <a:ext cx="114300" cy="107950"/>
            </a:xfrm>
            <a:custGeom>
              <a:avLst/>
              <a:gdLst>
                <a:gd name="T0" fmla="*/ 62 w 72"/>
                <a:gd name="T1" fmla="*/ 68 h 68"/>
                <a:gd name="T2" fmla="*/ 0 w 72"/>
                <a:gd name="T3" fmla="*/ 10 h 68"/>
                <a:gd name="T4" fmla="*/ 14 w 72"/>
                <a:gd name="T5" fmla="*/ 0 h 68"/>
                <a:gd name="T6" fmla="*/ 72 w 72"/>
                <a:gd name="T7" fmla="*/ 58 h 68"/>
                <a:gd name="T8" fmla="*/ 62 w 7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8">
                  <a:moveTo>
                    <a:pt x="62" y="68"/>
                  </a:moveTo>
                  <a:lnTo>
                    <a:pt x="0" y="10"/>
                  </a:lnTo>
                  <a:lnTo>
                    <a:pt x="14" y="0"/>
                  </a:lnTo>
                  <a:lnTo>
                    <a:pt x="72" y="58"/>
                  </a:lnTo>
                  <a:lnTo>
                    <a:pt x="6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Freeform 291">
              <a:extLst>
                <a:ext uri="{FF2B5EF4-FFF2-40B4-BE49-F238E27FC236}">
                  <a16:creationId xmlns:a16="http://schemas.microsoft.com/office/drawing/2014/main" xmlns="" id="{73D749D6-4B1A-491B-8A2B-A4F0AFF00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5222875"/>
              <a:ext cx="114300" cy="112713"/>
            </a:xfrm>
            <a:custGeom>
              <a:avLst/>
              <a:gdLst>
                <a:gd name="T0" fmla="*/ 11 w 72"/>
                <a:gd name="T1" fmla="*/ 71 h 71"/>
                <a:gd name="T2" fmla="*/ 0 w 72"/>
                <a:gd name="T3" fmla="*/ 61 h 71"/>
                <a:gd name="T4" fmla="*/ 62 w 72"/>
                <a:gd name="T5" fmla="*/ 0 h 71"/>
                <a:gd name="T6" fmla="*/ 72 w 72"/>
                <a:gd name="T7" fmla="*/ 10 h 71"/>
                <a:gd name="T8" fmla="*/ 11 w 7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1" y="71"/>
                  </a:moveTo>
                  <a:lnTo>
                    <a:pt x="0" y="61"/>
                  </a:lnTo>
                  <a:lnTo>
                    <a:pt x="62" y="0"/>
                  </a:lnTo>
                  <a:lnTo>
                    <a:pt x="72" y="10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Freeform 292">
              <a:extLst>
                <a:ext uri="{FF2B5EF4-FFF2-40B4-BE49-F238E27FC236}">
                  <a16:creationId xmlns:a16="http://schemas.microsoft.com/office/drawing/2014/main" xmlns="" id="{37A692DE-7D3D-43A7-8139-4EDAC865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5222875"/>
              <a:ext cx="114300" cy="112713"/>
            </a:xfrm>
            <a:custGeom>
              <a:avLst/>
              <a:gdLst>
                <a:gd name="T0" fmla="*/ 62 w 72"/>
                <a:gd name="T1" fmla="*/ 71 h 71"/>
                <a:gd name="T2" fmla="*/ 0 w 72"/>
                <a:gd name="T3" fmla="*/ 10 h 71"/>
                <a:gd name="T4" fmla="*/ 11 w 72"/>
                <a:gd name="T5" fmla="*/ 0 h 71"/>
                <a:gd name="T6" fmla="*/ 72 w 72"/>
                <a:gd name="T7" fmla="*/ 61 h 71"/>
                <a:gd name="T8" fmla="*/ 62 w 7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62" y="71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72" y="61"/>
                  </a:lnTo>
                  <a:lnTo>
                    <a:pt x="6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Freeform 293">
              <a:extLst>
                <a:ext uri="{FF2B5EF4-FFF2-40B4-BE49-F238E27FC236}">
                  <a16:creationId xmlns:a16="http://schemas.microsoft.com/office/drawing/2014/main" xmlns="" id="{C37D5868-8189-477F-96B9-D5FA93347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0938" y="5011738"/>
              <a:ext cx="146050" cy="146050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4 h 27"/>
                <a:gd name="T4" fmla="*/ 14 w 27"/>
                <a:gd name="T5" fmla="*/ 0 h 27"/>
                <a:gd name="T6" fmla="*/ 27 w 27"/>
                <a:gd name="T7" fmla="*/ 14 h 27"/>
                <a:gd name="T8" fmla="*/ 14 w 27"/>
                <a:gd name="T9" fmla="*/ 27 h 27"/>
                <a:gd name="T10" fmla="*/ 14 w 27"/>
                <a:gd name="T11" fmla="*/ 5 h 27"/>
                <a:gd name="T12" fmla="*/ 5 w 27"/>
                <a:gd name="T13" fmla="*/ 14 h 27"/>
                <a:gd name="T14" fmla="*/ 14 w 27"/>
                <a:gd name="T15" fmla="*/ 23 h 27"/>
                <a:gd name="T16" fmla="*/ 23 w 27"/>
                <a:gd name="T17" fmla="*/ 14 h 27"/>
                <a:gd name="T18" fmla="*/ 14 w 27"/>
                <a:gd name="T1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lose/>
                  <a:moveTo>
                    <a:pt x="14" y="5"/>
                  </a:moveTo>
                  <a:cubicBezTo>
                    <a:pt x="9" y="5"/>
                    <a:pt x="5" y="9"/>
                    <a:pt x="5" y="14"/>
                  </a:cubicBezTo>
                  <a:cubicBezTo>
                    <a:pt x="5" y="19"/>
                    <a:pt x="9" y="23"/>
                    <a:pt x="14" y="23"/>
                  </a:cubicBezTo>
                  <a:cubicBezTo>
                    <a:pt x="18" y="23"/>
                    <a:pt x="23" y="19"/>
                    <a:pt x="23" y="14"/>
                  </a:cubicBezTo>
                  <a:cubicBezTo>
                    <a:pt x="23" y="9"/>
                    <a:pt x="18" y="5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Freeform 294">
              <a:extLst>
                <a:ext uri="{FF2B5EF4-FFF2-40B4-BE49-F238E27FC236}">
                  <a16:creationId xmlns:a16="http://schemas.microsoft.com/office/drawing/2014/main" xmlns="" id="{1854FED3-E588-468D-8A5A-D04554497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00" y="4924425"/>
              <a:ext cx="238125" cy="401638"/>
            </a:xfrm>
            <a:custGeom>
              <a:avLst/>
              <a:gdLst>
                <a:gd name="T0" fmla="*/ 2 w 44"/>
                <a:gd name="T1" fmla="*/ 74 h 74"/>
                <a:gd name="T2" fmla="*/ 0 w 44"/>
                <a:gd name="T3" fmla="*/ 70 h 74"/>
                <a:gd name="T4" fmla="*/ 21 w 44"/>
                <a:gd name="T5" fmla="*/ 2 h 74"/>
                <a:gd name="T6" fmla="*/ 26 w 44"/>
                <a:gd name="T7" fmla="*/ 0 h 74"/>
                <a:gd name="T8" fmla="*/ 2 w 4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4">
                  <a:moveTo>
                    <a:pt x="2" y="74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39" y="45"/>
                    <a:pt x="22" y="2"/>
                    <a:pt x="21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44" y="4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Freeform 295">
              <a:extLst>
                <a:ext uri="{FF2B5EF4-FFF2-40B4-BE49-F238E27FC236}">
                  <a16:creationId xmlns:a16="http://schemas.microsoft.com/office/drawing/2014/main" xmlns="" id="{6668F73C-A688-4092-9AF1-D345A16D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0763" y="4903788"/>
              <a:ext cx="107950" cy="85725"/>
            </a:xfrm>
            <a:custGeom>
              <a:avLst/>
              <a:gdLst>
                <a:gd name="T0" fmla="*/ 13 w 68"/>
                <a:gd name="T1" fmla="*/ 54 h 54"/>
                <a:gd name="T2" fmla="*/ 0 w 68"/>
                <a:gd name="T3" fmla="*/ 48 h 54"/>
                <a:gd name="T4" fmla="*/ 24 w 68"/>
                <a:gd name="T5" fmla="*/ 0 h 54"/>
                <a:gd name="T6" fmla="*/ 68 w 68"/>
                <a:gd name="T7" fmla="*/ 27 h 54"/>
                <a:gd name="T8" fmla="*/ 58 w 68"/>
                <a:gd name="T9" fmla="*/ 41 h 54"/>
                <a:gd name="T10" fmla="*/ 30 w 68"/>
                <a:gd name="T11" fmla="*/ 24 h 54"/>
                <a:gd name="T12" fmla="*/ 13 w 68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4">
                  <a:moveTo>
                    <a:pt x="13" y="54"/>
                  </a:moveTo>
                  <a:lnTo>
                    <a:pt x="0" y="48"/>
                  </a:lnTo>
                  <a:lnTo>
                    <a:pt x="24" y="0"/>
                  </a:lnTo>
                  <a:lnTo>
                    <a:pt x="68" y="27"/>
                  </a:lnTo>
                  <a:lnTo>
                    <a:pt x="58" y="41"/>
                  </a:lnTo>
                  <a:lnTo>
                    <a:pt x="30" y="24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08" name="Oval 107"/>
          <p:cNvSpPr/>
          <p:nvPr/>
        </p:nvSpPr>
        <p:spPr>
          <a:xfrm>
            <a:off x="661502" y="3293827"/>
            <a:ext cx="418622" cy="418622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upa 430">
            <a:extLst>
              <a:ext uri="{FF2B5EF4-FFF2-40B4-BE49-F238E27FC236}">
                <a16:creationId xmlns:a16="http://schemas.microsoft.com/office/drawing/2014/main" xmlns="" id="{B7117A2A-7DBB-4D71-8BF8-E3A713DE3C3C}"/>
              </a:ext>
            </a:extLst>
          </p:cNvPr>
          <p:cNvGrpSpPr>
            <a:grpSpLocks noChangeAspect="1"/>
          </p:cNvGrpSpPr>
          <p:nvPr/>
        </p:nvGrpSpPr>
        <p:grpSpPr>
          <a:xfrm>
            <a:off x="744021" y="3336576"/>
            <a:ext cx="259227" cy="259227"/>
            <a:chOff x="5364163" y="4865688"/>
            <a:chExt cx="454025" cy="454025"/>
          </a:xfrm>
        </p:grpSpPr>
        <p:sp>
          <p:nvSpPr>
            <p:cNvPr id="135" name="Freeform 307">
              <a:extLst>
                <a:ext uri="{FF2B5EF4-FFF2-40B4-BE49-F238E27FC236}">
                  <a16:creationId xmlns:a16="http://schemas.microsoft.com/office/drawing/2014/main" xmlns="" id="{57847EE1-1441-41A6-864A-C76D8E300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7200" y="4865688"/>
              <a:ext cx="103188" cy="103188"/>
            </a:xfrm>
            <a:custGeom>
              <a:avLst/>
              <a:gdLst>
                <a:gd name="T0" fmla="*/ 10 w 19"/>
                <a:gd name="T1" fmla="*/ 19 h 19"/>
                <a:gd name="T2" fmla="*/ 0 w 19"/>
                <a:gd name="T3" fmla="*/ 9 h 19"/>
                <a:gd name="T4" fmla="*/ 10 w 19"/>
                <a:gd name="T5" fmla="*/ 0 h 19"/>
                <a:gd name="T6" fmla="*/ 19 w 19"/>
                <a:gd name="T7" fmla="*/ 9 h 19"/>
                <a:gd name="T8" fmla="*/ 10 w 19"/>
                <a:gd name="T9" fmla="*/ 19 h 19"/>
                <a:gd name="T10" fmla="*/ 10 w 19"/>
                <a:gd name="T11" fmla="*/ 4 h 19"/>
                <a:gd name="T12" fmla="*/ 5 w 19"/>
                <a:gd name="T13" fmla="*/ 9 h 19"/>
                <a:gd name="T14" fmla="*/ 10 w 19"/>
                <a:gd name="T15" fmla="*/ 14 h 19"/>
                <a:gd name="T16" fmla="*/ 15 w 19"/>
                <a:gd name="T17" fmla="*/ 9 h 19"/>
                <a:gd name="T18" fmla="*/ 10 w 19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10" y="19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9"/>
                  </a:cubicBezTo>
                  <a:cubicBezTo>
                    <a:pt x="5" y="12"/>
                    <a:pt x="7" y="14"/>
                    <a:pt x="10" y="14"/>
                  </a:cubicBezTo>
                  <a:cubicBezTo>
                    <a:pt x="12" y="14"/>
                    <a:pt x="15" y="12"/>
                    <a:pt x="15" y="9"/>
                  </a:cubicBezTo>
                  <a:cubicBezTo>
                    <a:pt x="15" y="6"/>
                    <a:pt x="12" y="4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Freeform 308">
              <a:extLst>
                <a:ext uri="{FF2B5EF4-FFF2-40B4-BE49-F238E27FC236}">
                  <a16:creationId xmlns:a16="http://schemas.microsoft.com/office/drawing/2014/main" xmlns="" id="{674FC7D1-4764-40E2-BC1F-020C2B425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4989513"/>
              <a:ext cx="184150" cy="76200"/>
            </a:xfrm>
            <a:custGeom>
              <a:avLst/>
              <a:gdLst>
                <a:gd name="T0" fmla="*/ 5 w 34"/>
                <a:gd name="T1" fmla="*/ 14 h 14"/>
                <a:gd name="T2" fmla="*/ 0 w 34"/>
                <a:gd name="T3" fmla="*/ 14 h 14"/>
                <a:gd name="T4" fmla="*/ 0 w 34"/>
                <a:gd name="T5" fmla="*/ 8 h 14"/>
                <a:gd name="T6" fmla="*/ 3 w 34"/>
                <a:gd name="T7" fmla="*/ 2 h 14"/>
                <a:gd name="T8" fmla="*/ 8 w 34"/>
                <a:gd name="T9" fmla="*/ 0 h 14"/>
                <a:gd name="T10" fmla="*/ 26 w 34"/>
                <a:gd name="T11" fmla="*/ 0 h 14"/>
                <a:gd name="T12" fmla="*/ 26 w 34"/>
                <a:gd name="T13" fmla="*/ 0 h 14"/>
                <a:gd name="T14" fmla="*/ 31 w 34"/>
                <a:gd name="T15" fmla="*/ 2 h 14"/>
                <a:gd name="T16" fmla="*/ 34 w 34"/>
                <a:gd name="T17" fmla="*/ 8 h 14"/>
                <a:gd name="T18" fmla="*/ 34 w 34"/>
                <a:gd name="T19" fmla="*/ 14 h 14"/>
                <a:gd name="T20" fmla="*/ 29 w 34"/>
                <a:gd name="T21" fmla="*/ 14 h 14"/>
                <a:gd name="T22" fmla="*/ 29 w 34"/>
                <a:gd name="T23" fmla="*/ 8 h 14"/>
                <a:gd name="T24" fmla="*/ 28 w 34"/>
                <a:gd name="T25" fmla="*/ 5 h 14"/>
                <a:gd name="T26" fmla="*/ 26 w 34"/>
                <a:gd name="T27" fmla="*/ 4 h 14"/>
                <a:gd name="T28" fmla="*/ 26 w 34"/>
                <a:gd name="T29" fmla="*/ 4 h 14"/>
                <a:gd name="T30" fmla="*/ 8 w 34"/>
                <a:gd name="T31" fmla="*/ 4 h 14"/>
                <a:gd name="T32" fmla="*/ 6 w 34"/>
                <a:gd name="T33" fmla="*/ 5 h 14"/>
                <a:gd name="T34" fmla="*/ 5 w 34"/>
                <a:gd name="T35" fmla="*/ 8 h 14"/>
                <a:gd name="T36" fmla="*/ 5 w 34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4">
                  <a:moveTo>
                    <a:pt x="5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3" y="4"/>
                    <a:pt x="34" y="6"/>
                    <a:pt x="34" y="8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6"/>
                    <a:pt x="28" y="5"/>
                  </a:cubicBezTo>
                  <a:cubicBezTo>
                    <a:pt x="27" y="5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Freeform 309">
              <a:extLst>
                <a:ext uri="{FF2B5EF4-FFF2-40B4-BE49-F238E27FC236}">
                  <a16:creationId xmlns:a16="http://schemas.microsoft.com/office/drawing/2014/main" xmlns="" id="{D2BFB162-CCD0-4793-873E-F55569757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8488" y="5114925"/>
              <a:ext cx="96838" cy="103188"/>
            </a:xfrm>
            <a:custGeom>
              <a:avLst/>
              <a:gdLst>
                <a:gd name="T0" fmla="*/ 9 w 18"/>
                <a:gd name="T1" fmla="*/ 19 h 19"/>
                <a:gd name="T2" fmla="*/ 0 w 18"/>
                <a:gd name="T3" fmla="*/ 10 h 19"/>
                <a:gd name="T4" fmla="*/ 9 w 18"/>
                <a:gd name="T5" fmla="*/ 0 h 19"/>
                <a:gd name="T6" fmla="*/ 18 w 18"/>
                <a:gd name="T7" fmla="*/ 10 h 19"/>
                <a:gd name="T8" fmla="*/ 9 w 18"/>
                <a:gd name="T9" fmla="*/ 19 h 19"/>
                <a:gd name="T10" fmla="*/ 9 w 18"/>
                <a:gd name="T11" fmla="*/ 5 h 19"/>
                <a:gd name="T12" fmla="*/ 4 w 18"/>
                <a:gd name="T13" fmla="*/ 10 h 19"/>
                <a:gd name="T14" fmla="*/ 9 w 18"/>
                <a:gd name="T15" fmla="*/ 15 h 19"/>
                <a:gd name="T16" fmla="*/ 14 w 18"/>
                <a:gd name="T17" fmla="*/ 10 h 19"/>
                <a:gd name="T18" fmla="*/ 9 w 18"/>
                <a:gd name="T1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10"/>
                  </a:cubicBezTo>
                  <a:cubicBezTo>
                    <a:pt x="18" y="15"/>
                    <a:pt x="14" y="19"/>
                    <a:pt x="9" y="19"/>
                  </a:cubicBezTo>
                  <a:close/>
                  <a:moveTo>
                    <a:pt x="9" y="5"/>
                  </a:moveTo>
                  <a:cubicBezTo>
                    <a:pt x="6" y="5"/>
                    <a:pt x="4" y="7"/>
                    <a:pt x="4" y="10"/>
                  </a:cubicBezTo>
                  <a:cubicBezTo>
                    <a:pt x="4" y="12"/>
                    <a:pt x="6" y="15"/>
                    <a:pt x="9" y="15"/>
                  </a:cubicBezTo>
                  <a:cubicBezTo>
                    <a:pt x="12" y="15"/>
                    <a:pt x="14" y="12"/>
                    <a:pt x="14" y="10"/>
                  </a:cubicBezTo>
                  <a:cubicBezTo>
                    <a:pt x="14" y="7"/>
                    <a:pt x="12" y="5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Freeform 310">
              <a:extLst>
                <a:ext uri="{FF2B5EF4-FFF2-40B4-BE49-F238E27FC236}">
                  <a16:creationId xmlns:a16="http://schemas.microsoft.com/office/drawing/2014/main" xmlns="" id="{832C824B-EC4E-4C88-9ADD-3AA3B1AD3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5238750"/>
              <a:ext cx="177800" cy="80963"/>
            </a:xfrm>
            <a:custGeom>
              <a:avLst/>
              <a:gdLst>
                <a:gd name="T0" fmla="*/ 4 w 33"/>
                <a:gd name="T1" fmla="*/ 15 h 15"/>
                <a:gd name="T2" fmla="*/ 0 w 33"/>
                <a:gd name="T3" fmla="*/ 15 h 15"/>
                <a:gd name="T4" fmla="*/ 0 w 33"/>
                <a:gd name="T5" fmla="*/ 8 h 15"/>
                <a:gd name="T6" fmla="*/ 2 w 33"/>
                <a:gd name="T7" fmla="*/ 3 h 15"/>
                <a:gd name="T8" fmla="*/ 8 w 33"/>
                <a:gd name="T9" fmla="*/ 0 h 15"/>
                <a:gd name="T10" fmla="*/ 25 w 33"/>
                <a:gd name="T11" fmla="*/ 0 h 15"/>
                <a:gd name="T12" fmla="*/ 25 w 33"/>
                <a:gd name="T13" fmla="*/ 0 h 15"/>
                <a:gd name="T14" fmla="*/ 31 w 33"/>
                <a:gd name="T15" fmla="*/ 3 h 15"/>
                <a:gd name="T16" fmla="*/ 33 w 33"/>
                <a:gd name="T17" fmla="*/ 8 h 15"/>
                <a:gd name="T18" fmla="*/ 33 w 33"/>
                <a:gd name="T19" fmla="*/ 15 h 15"/>
                <a:gd name="T20" fmla="*/ 28 w 33"/>
                <a:gd name="T21" fmla="*/ 15 h 15"/>
                <a:gd name="T22" fmla="*/ 28 w 33"/>
                <a:gd name="T23" fmla="*/ 8 h 15"/>
                <a:gd name="T24" fmla="*/ 27 w 33"/>
                <a:gd name="T25" fmla="*/ 6 h 15"/>
                <a:gd name="T26" fmla="*/ 25 w 33"/>
                <a:gd name="T27" fmla="*/ 5 h 15"/>
                <a:gd name="T28" fmla="*/ 25 w 33"/>
                <a:gd name="T29" fmla="*/ 5 h 15"/>
                <a:gd name="T30" fmla="*/ 8 w 33"/>
                <a:gd name="T31" fmla="*/ 5 h 15"/>
                <a:gd name="T32" fmla="*/ 5 w 33"/>
                <a:gd name="T33" fmla="*/ 6 h 15"/>
                <a:gd name="T34" fmla="*/ 4 w 33"/>
                <a:gd name="T35" fmla="*/ 8 h 15"/>
                <a:gd name="T36" fmla="*/ 4 w 33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5">
                  <a:moveTo>
                    <a:pt x="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31" y="3"/>
                  </a:cubicBezTo>
                  <a:cubicBezTo>
                    <a:pt x="32" y="4"/>
                    <a:pt x="33" y="6"/>
                    <a:pt x="33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7" y="6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5" y="7"/>
                    <a:pt x="4" y="7"/>
                    <a:pt x="4" y="8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Freeform 311">
              <a:extLst>
                <a:ext uri="{FF2B5EF4-FFF2-40B4-BE49-F238E27FC236}">
                  <a16:creationId xmlns:a16="http://schemas.microsoft.com/office/drawing/2014/main" xmlns="" id="{214AFF23-79AC-4C01-A491-4574E5CB6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5114925"/>
              <a:ext cx="101600" cy="103188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10 h 19"/>
                <a:gd name="T4" fmla="*/ 9 w 19"/>
                <a:gd name="T5" fmla="*/ 0 h 19"/>
                <a:gd name="T6" fmla="*/ 19 w 19"/>
                <a:gd name="T7" fmla="*/ 10 h 19"/>
                <a:gd name="T8" fmla="*/ 9 w 19"/>
                <a:gd name="T9" fmla="*/ 19 h 19"/>
                <a:gd name="T10" fmla="*/ 9 w 19"/>
                <a:gd name="T11" fmla="*/ 5 h 19"/>
                <a:gd name="T12" fmla="*/ 4 w 19"/>
                <a:gd name="T13" fmla="*/ 10 h 19"/>
                <a:gd name="T14" fmla="*/ 9 w 19"/>
                <a:gd name="T15" fmla="*/ 15 h 19"/>
                <a:gd name="T16" fmla="*/ 14 w 19"/>
                <a:gd name="T17" fmla="*/ 10 h 19"/>
                <a:gd name="T18" fmla="*/ 9 w 19"/>
                <a:gd name="T1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9" y="19"/>
                  </a:cubicBezTo>
                  <a:close/>
                  <a:moveTo>
                    <a:pt x="9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2"/>
                    <a:pt x="7" y="15"/>
                    <a:pt x="9" y="15"/>
                  </a:cubicBezTo>
                  <a:cubicBezTo>
                    <a:pt x="12" y="15"/>
                    <a:pt x="14" y="12"/>
                    <a:pt x="14" y="10"/>
                  </a:cubicBezTo>
                  <a:cubicBezTo>
                    <a:pt x="14" y="7"/>
                    <a:pt x="12" y="5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Freeform 312">
              <a:extLst>
                <a:ext uri="{FF2B5EF4-FFF2-40B4-BE49-F238E27FC236}">
                  <a16:creationId xmlns:a16="http://schemas.microsoft.com/office/drawing/2014/main" xmlns="" id="{408022DE-8599-4D57-A5B3-04BA40D0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5238750"/>
              <a:ext cx="177800" cy="80963"/>
            </a:xfrm>
            <a:custGeom>
              <a:avLst/>
              <a:gdLst>
                <a:gd name="T0" fmla="*/ 4 w 33"/>
                <a:gd name="T1" fmla="*/ 15 h 15"/>
                <a:gd name="T2" fmla="*/ 0 w 33"/>
                <a:gd name="T3" fmla="*/ 15 h 15"/>
                <a:gd name="T4" fmla="*/ 0 w 33"/>
                <a:gd name="T5" fmla="*/ 8 h 15"/>
                <a:gd name="T6" fmla="*/ 2 w 33"/>
                <a:gd name="T7" fmla="*/ 3 h 15"/>
                <a:gd name="T8" fmla="*/ 8 w 33"/>
                <a:gd name="T9" fmla="*/ 0 h 15"/>
                <a:gd name="T10" fmla="*/ 25 w 33"/>
                <a:gd name="T11" fmla="*/ 0 h 15"/>
                <a:gd name="T12" fmla="*/ 25 w 33"/>
                <a:gd name="T13" fmla="*/ 0 h 15"/>
                <a:gd name="T14" fmla="*/ 31 w 33"/>
                <a:gd name="T15" fmla="*/ 3 h 15"/>
                <a:gd name="T16" fmla="*/ 33 w 33"/>
                <a:gd name="T17" fmla="*/ 8 h 15"/>
                <a:gd name="T18" fmla="*/ 33 w 33"/>
                <a:gd name="T19" fmla="*/ 15 h 15"/>
                <a:gd name="T20" fmla="*/ 29 w 33"/>
                <a:gd name="T21" fmla="*/ 15 h 15"/>
                <a:gd name="T22" fmla="*/ 29 w 33"/>
                <a:gd name="T23" fmla="*/ 8 h 15"/>
                <a:gd name="T24" fmla="*/ 28 w 33"/>
                <a:gd name="T25" fmla="*/ 6 h 15"/>
                <a:gd name="T26" fmla="*/ 25 w 33"/>
                <a:gd name="T27" fmla="*/ 5 h 15"/>
                <a:gd name="T28" fmla="*/ 25 w 33"/>
                <a:gd name="T29" fmla="*/ 5 h 15"/>
                <a:gd name="T30" fmla="*/ 8 w 33"/>
                <a:gd name="T31" fmla="*/ 5 h 15"/>
                <a:gd name="T32" fmla="*/ 5 w 33"/>
                <a:gd name="T33" fmla="*/ 6 h 15"/>
                <a:gd name="T34" fmla="*/ 4 w 33"/>
                <a:gd name="T35" fmla="*/ 8 h 15"/>
                <a:gd name="T36" fmla="*/ 4 w 33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5">
                  <a:moveTo>
                    <a:pt x="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31" y="3"/>
                  </a:cubicBezTo>
                  <a:cubicBezTo>
                    <a:pt x="32" y="4"/>
                    <a:pt x="33" y="6"/>
                    <a:pt x="33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8" y="6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5" y="7"/>
                    <a:pt x="4" y="7"/>
                    <a:pt x="4" y="8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Rectangle 313">
              <a:extLst>
                <a:ext uri="{FF2B5EF4-FFF2-40B4-BE49-F238E27FC236}">
                  <a16:creationId xmlns:a16="http://schemas.microsoft.com/office/drawing/2014/main" xmlns="" id="{88324A89-E2CE-4A1B-B2DC-634221DC2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5076825"/>
              <a:ext cx="22225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Freeform 314">
              <a:extLst>
                <a:ext uri="{FF2B5EF4-FFF2-40B4-BE49-F238E27FC236}">
                  <a16:creationId xmlns:a16="http://schemas.microsoft.com/office/drawing/2014/main" xmlns="" id="{0D3F233D-9A21-42BF-AE09-5BD9A8F66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126038"/>
              <a:ext cx="58738" cy="47625"/>
            </a:xfrm>
            <a:custGeom>
              <a:avLst/>
              <a:gdLst>
                <a:gd name="T0" fmla="*/ 10 w 37"/>
                <a:gd name="T1" fmla="*/ 30 h 30"/>
                <a:gd name="T2" fmla="*/ 0 w 37"/>
                <a:gd name="T3" fmla="*/ 17 h 30"/>
                <a:gd name="T4" fmla="*/ 31 w 37"/>
                <a:gd name="T5" fmla="*/ 0 h 30"/>
                <a:gd name="T6" fmla="*/ 37 w 37"/>
                <a:gd name="T7" fmla="*/ 10 h 30"/>
                <a:gd name="T8" fmla="*/ 10 w 37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0" y="3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37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Freeform 315">
              <a:extLst>
                <a:ext uri="{FF2B5EF4-FFF2-40B4-BE49-F238E27FC236}">
                  <a16:creationId xmlns:a16="http://schemas.microsoft.com/office/drawing/2014/main" xmlns="" id="{9CAEDE64-5D67-4F28-B109-C049ACCC1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5126038"/>
              <a:ext cx="58738" cy="47625"/>
            </a:xfrm>
            <a:custGeom>
              <a:avLst/>
              <a:gdLst>
                <a:gd name="T0" fmla="*/ 27 w 37"/>
                <a:gd name="T1" fmla="*/ 30 h 30"/>
                <a:gd name="T2" fmla="*/ 0 w 37"/>
                <a:gd name="T3" fmla="*/ 10 h 30"/>
                <a:gd name="T4" fmla="*/ 6 w 37"/>
                <a:gd name="T5" fmla="*/ 0 h 30"/>
                <a:gd name="T6" fmla="*/ 37 w 37"/>
                <a:gd name="T7" fmla="*/ 17 h 30"/>
                <a:gd name="T8" fmla="*/ 27 w 37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27" y="30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37" y="17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2" name="Oval 51"/>
          <p:cNvSpPr/>
          <p:nvPr/>
        </p:nvSpPr>
        <p:spPr>
          <a:xfrm>
            <a:off x="661503" y="5414231"/>
            <a:ext cx="418623" cy="418621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1502" y="4872619"/>
            <a:ext cx="418622" cy="418622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40169" y="1725540"/>
            <a:ext cx="418622" cy="418622"/>
          </a:xfrm>
          <a:prstGeom prst="ellipse">
            <a:avLst/>
          </a:prstGeom>
          <a:gradFill>
            <a:gsLst>
              <a:gs pos="0">
                <a:schemeClr val="accent3"/>
              </a:gs>
              <a:gs pos="83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upa 298">
            <a:extLst>
              <a:ext uri="{FF2B5EF4-FFF2-40B4-BE49-F238E27FC236}">
                <a16:creationId xmlns:a16="http://schemas.microsoft.com/office/drawing/2014/main" xmlns="" id="{BD3CBC51-30A4-4DBD-8364-A68C46371FB5}"/>
              </a:ext>
            </a:extLst>
          </p:cNvPr>
          <p:cNvGrpSpPr>
            <a:grpSpLocks noChangeAspect="1"/>
          </p:cNvGrpSpPr>
          <p:nvPr/>
        </p:nvGrpSpPr>
        <p:grpSpPr>
          <a:xfrm>
            <a:off x="731411" y="5482230"/>
            <a:ext cx="262094" cy="243180"/>
            <a:chOff x="1671638" y="1363663"/>
            <a:chExt cx="461962" cy="428624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xmlns="" id="{10F97494-39B4-4002-83C0-7A43373F6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1536700"/>
              <a:ext cx="428625" cy="255587"/>
            </a:xfrm>
            <a:custGeom>
              <a:avLst/>
              <a:gdLst>
                <a:gd name="T0" fmla="*/ 74 w 79"/>
                <a:gd name="T1" fmla="*/ 43 h 47"/>
                <a:gd name="T2" fmla="*/ 5 w 79"/>
                <a:gd name="T3" fmla="*/ 43 h 47"/>
                <a:gd name="T4" fmla="*/ 5 w 79"/>
                <a:gd name="T5" fmla="*/ 5 h 47"/>
                <a:gd name="T6" fmla="*/ 49 w 79"/>
                <a:gd name="T7" fmla="*/ 5 h 47"/>
                <a:gd name="T8" fmla="*/ 49 w 79"/>
                <a:gd name="T9" fmla="*/ 4 h 47"/>
                <a:gd name="T10" fmla="*/ 51 w 79"/>
                <a:gd name="T11" fmla="*/ 0 h 47"/>
                <a:gd name="T12" fmla="*/ 0 w 79"/>
                <a:gd name="T13" fmla="*/ 0 h 47"/>
                <a:gd name="T14" fmla="*/ 0 w 79"/>
                <a:gd name="T15" fmla="*/ 47 h 47"/>
                <a:gd name="T16" fmla="*/ 79 w 79"/>
                <a:gd name="T17" fmla="*/ 47 h 47"/>
                <a:gd name="T18" fmla="*/ 79 w 79"/>
                <a:gd name="T19" fmla="*/ 3 h 47"/>
                <a:gd name="T20" fmla="*/ 74 w 79"/>
                <a:gd name="T21" fmla="*/ 14 h 47"/>
                <a:gd name="T22" fmla="*/ 74 w 79"/>
                <a:gd name="T23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47">
                  <a:moveTo>
                    <a:pt x="74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4" y="14"/>
                    <a:pt x="74" y="14"/>
                    <a:pt x="74" y="14"/>
                  </a:cubicBezTo>
                  <a:lnTo>
                    <a:pt x="74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xmlns="" id="{EBB62F3E-8ECA-428C-990E-9BA59C4C2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3100" y="1363663"/>
              <a:ext cx="190500" cy="330200"/>
            </a:xfrm>
            <a:custGeom>
              <a:avLst/>
              <a:gdLst>
                <a:gd name="T0" fmla="*/ 4 w 35"/>
                <a:gd name="T1" fmla="*/ 60 h 61"/>
                <a:gd name="T2" fmla="*/ 4 w 35"/>
                <a:gd name="T3" fmla="*/ 54 h 61"/>
                <a:gd name="T4" fmla="*/ 2 w 35"/>
                <a:gd name="T5" fmla="*/ 41 h 61"/>
                <a:gd name="T6" fmla="*/ 12 w 35"/>
                <a:gd name="T7" fmla="*/ 15 h 61"/>
                <a:gd name="T8" fmla="*/ 12 w 35"/>
                <a:gd name="T9" fmla="*/ 14 h 61"/>
                <a:gd name="T10" fmla="*/ 8 w 35"/>
                <a:gd name="T11" fmla="*/ 13 h 61"/>
                <a:gd name="T12" fmla="*/ 4 w 35"/>
                <a:gd name="T13" fmla="*/ 21 h 61"/>
                <a:gd name="T14" fmla="*/ 1 w 35"/>
                <a:gd name="T15" fmla="*/ 23 h 61"/>
                <a:gd name="T16" fmla="*/ 0 w 35"/>
                <a:gd name="T17" fmla="*/ 20 h 61"/>
                <a:gd name="T18" fmla="*/ 9 w 35"/>
                <a:gd name="T19" fmla="*/ 2 h 61"/>
                <a:gd name="T20" fmla="*/ 11 w 35"/>
                <a:gd name="T21" fmla="*/ 6 h 61"/>
                <a:gd name="T22" fmla="*/ 10 w 35"/>
                <a:gd name="T23" fmla="*/ 8 h 61"/>
                <a:gd name="T24" fmla="*/ 13 w 35"/>
                <a:gd name="T25" fmla="*/ 10 h 61"/>
                <a:gd name="T26" fmla="*/ 14 w 35"/>
                <a:gd name="T27" fmla="*/ 10 h 61"/>
                <a:gd name="T28" fmla="*/ 23 w 35"/>
                <a:gd name="T29" fmla="*/ 0 h 61"/>
                <a:gd name="T30" fmla="*/ 30 w 35"/>
                <a:gd name="T31" fmla="*/ 1 h 61"/>
                <a:gd name="T32" fmla="*/ 34 w 35"/>
                <a:gd name="T33" fmla="*/ 12 h 61"/>
                <a:gd name="T34" fmla="*/ 19 w 35"/>
                <a:gd name="T35" fmla="*/ 48 h 61"/>
                <a:gd name="T36" fmla="*/ 8 w 35"/>
                <a:gd name="T37" fmla="*/ 55 h 61"/>
                <a:gd name="T38" fmla="*/ 7 w 35"/>
                <a:gd name="T39" fmla="*/ 59 h 61"/>
                <a:gd name="T40" fmla="*/ 7 w 35"/>
                <a:gd name="T41" fmla="*/ 44 h 61"/>
                <a:gd name="T42" fmla="*/ 7 w 35"/>
                <a:gd name="T43" fmla="*/ 44 h 61"/>
                <a:gd name="T44" fmla="*/ 8 w 35"/>
                <a:gd name="T45" fmla="*/ 50 h 61"/>
                <a:gd name="T46" fmla="*/ 8 w 35"/>
                <a:gd name="T47" fmla="*/ 50 h 61"/>
                <a:gd name="T48" fmla="*/ 13 w 35"/>
                <a:gd name="T49" fmla="*/ 46 h 61"/>
                <a:gd name="T50" fmla="*/ 7 w 35"/>
                <a:gd name="T51" fmla="*/ 44 h 61"/>
                <a:gd name="T52" fmla="*/ 16 w 35"/>
                <a:gd name="T53" fmla="*/ 16 h 61"/>
                <a:gd name="T54" fmla="*/ 7 w 35"/>
                <a:gd name="T55" fmla="*/ 38 h 61"/>
                <a:gd name="T56" fmla="*/ 8 w 35"/>
                <a:gd name="T57" fmla="*/ 39 h 61"/>
                <a:gd name="T58" fmla="*/ 17 w 35"/>
                <a:gd name="T59" fmla="*/ 42 h 61"/>
                <a:gd name="T60" fmla="*/ 26 w 35"/>
                <a:gd name="T61" fmla="*/ 20 h 61"/>
                <a:gd name="T62" fmla="*/ 25 w 35"/>
                <a:gd name="T63" fmla="*/ 20 h 61"/>
                <a:gd name="T64" fmla="*/ 16 w 35"/>
                <a:gd name="T65" fmla="*/ 16 h 61"/>
                <a:gd name="T66" fmla="*/ 20 w 35"/>
                <a:gd name="T67" fmla="*/ 6 h 61"/>
                <a:gd name="T68" fmla="*/ 18 w 35"/>
                <a:gd name="T69" fmla="*/ 12 h 61"/>
                <a:gd name="T70" fmla="*/ 27 w 35"/>
                <a:gd name="T71" fmla="*/ 16 h 61"/>
                <a:gd name="T72" fmla="*/ 30 w 35"/>
                <a:gd name="T73" fmla="*/ 10 h 61"/>
                <a:gd name="T74" fmla="*/ 28 w 35"/>
                <a:gd name="T75" fmla="*/ 6 h 61"/>
                <a:gd name="T76" fmla="*/ 23 w 35"/>
                <a:gd name="T7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61">
                  <a:moveTo>
                    <a:pt x="5" y="61"/>
                  </a:moveTo>
                  <a:cubicBezTo>
                    <a:pt x="4" y="61"/>
                    <a:pt x="4" y="60"/>
                    <a:pt x="4" y="60"/>
                  </a:cubicBezTo>
                  <a:cubicBezTo>
                    <a:pt x="3" y="60"/>
                    <a:pt x="2" y="59"/>
                    <a:pt x="3" y="57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39"/>
                    <a:pt x="3" y="3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3" y="23"/>
                    <a:pt x="2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1" y="22"/>
                    <a:pt x="0" y="22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2"/>
                    <a:pt x="33" y="4"/>
                    <a:pt x="34" y="6"/>
                  </a:cubicBezTo>
                  <a:cubicBezTo>
                    <a:pt x="35" y="8"/>
                    <a:pt x="35" y="10"/>
                    <a:pt x="34" y="12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7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1"/>
                    <a:pt x="5" y="61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lose/>
                  <a:moveTo>
                    <a:pt x="23" y="4"/>
                  </a:moveTo>
                  <a:cubicBezTo>
                    <a:pt x="22" y="4"/>
                    <a:pt x="21" y="5"/>
                    <a:pt x="20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5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8"/>
                    <a:pt x="30" y="7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xmlns="" id="{CFAE1474-B42A-4ED6-8876-DF1ACE8E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1601788"/>
              <a:ext cx="173038" cy="22225"/>
            </a:xfrm>
            <a:custGeom>
              <a:avLst/>
              <a:gdLst>
                <a:gd name="T0" fmla="*/ 30 w 32"/>
                <a:gd name="T1" fmla="*/ 4 h 4"/>
                <a:gd name="T2" fmla="*/ 2 w 32"/>
                <a:gd name="T3" fmla="*/ 4 h 4"/>
                <a:gd name="T4" fmla="*/ 0 w 32"/>
                <a:gd name="T5" fmla="*/ 2 h 4"/>
                <a:gd name="T6" fmla="*/ 2 w 32"/>
                <a:gd name="T7" fmla="*/ 0 h 4"/>
                <a:gd name="T8" fmla="*/ 30 w 32"/>
                <a:gd name="T9" fmla="*/ 0 h 4"/>
                <a:gd name="T10" fmla="*/ 32 w 32"/>
                <a:gd name="T11" fmla="*/ 2 h 4"/>
                <a:gd name="T12" fmla="*/ 30 w 3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">
                  <a:moveTo>
                    <a:pt x="3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xmlns="" id="{CA2AC457-F613-41EF-B217-CE74AA341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1651000"/>
              <a:ext cx="173038" cy="26987"/>
            </a:xfrm>
            <a:custGeom>
              <a:avLst/>
              <a:gdLst>
                <a:gd name="T0" fmla="*/ 30 w 32"/>
                <a:gd name="T1" fmla="*/ 5 h 5"/>
                <a:gd name="T2" fmla="*/ 2 w 32"/>
                <a:gd name="T3" fmla="*/ 5 h 5"/>
                <a:gd name="T4" fmla="*/ 0 w 32"/>
                <a:gd name="T5" fmla="*/ 2 h 5"/>
                <a:gd name="T6" fmla="*/ 2 w 32"/>
                <a:gd name="T7" fmla="*/ 0 h 5"/>
                <a:gd name="T8" fmla="*/ 30 w 32"/>
                <a:gd name="T9" fmla="*/ 0 h 5"/>
                <a:gd name="T10" fmla="*/ 32 w 32"/>
                <a:gd name="T11" fmla="*/ 2 h 5"/>
                <a:gd name="T12" fmla="*/ 30 w 3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xmlns="" id="{35D20F72-3175-4DA0-B7D0-88C3D899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1709738"/>
              <a:ext cx="119063" cy="26987"/>
            </a:xfrm>
            <a:custGeom>
              <a:avLst/>
              <a:gdLst>
                <a:gd name="T0" fmla="*/ 20 w 22"/>
                <a:gd name="T1" fmla="*/ 5 h 5"/>
                <a:gd name="T2" fmla="*/ 2 w 22"/>
                <a:gd name="T3" fmla="*/ 5 h 5"/>
                <a:gd name="T4" fmla="*/ 0 w 22"/>
                <a:gd name="T5" fmla="*/ 3 h 5"/>
                <a:gd name="T6" fmla="*/ 2 w 22"/>
                <a:gd name="T7" fmla="*/ 0 h 5"/>
                <a:gd name="T8" fmla="*/ 20 w 22"/>
                <a:gd name="T9" fmla="*/ 0 h 5"/>
                <a:gd name="T10" fmla="*/ 22 w 22"/>
                <a:gd name="T11" fmla="*/ 3 h 5"/>
                <a:gd name="T12" fmla="*/ 20 w 2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">
                  <a:moveTo>
                    <a:pt x="2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1" y="5"/>
                    <a:pt x="2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6" name="Grupa 346">
            <a:extLst>
              <a:ext uri="{FF2B5EF4-FFF2-40B4-BE49-F238E27FC236}">
                <a16:creationId xmlns:a16="http://schemas.microsoft.com/office/drawing/2014/main" xmlns="" id="{EA9A7EB0-3759-4840-93E1-5C23DC5C50D3}"/>
              </a:ext>
            </a:extLst>
          </p:cNvPr>
          <p:cNvGrpSpPr>
            <a:grpSpLocks noChangeAspect="1"/>
          </p:cNvGrpSpPr>
          <p:nvPr/>
        </p:nvGrpSpPr>
        <p:grpSpPr>
          <a:xfrm>
            <a:off x="737360" y="4939668"/>
            <a:ext cx="262018" cy="259180"/>
            <a:chOff x="7362825" y="4625975"/>
            <a:chExt cx="439738" cy="434975"/>
          </a:xfrm>
        </p:grpSpPr>
        <p:sp>
          <p:nvSpPr>
            <p:cNvPr id="117" name="Freeform 195">
              <a:extLst>
                <a:ext uri="{FF2B5EF4-FFF2-40B4-BE49-F238E27FC236}">
                  <a16:creationId xmlns:a16="http://schemas.microsoft.com/office/drawing/2014/main" xmlns="" id="{B9F6B072-1859-4F3A-BF5C-42F62A6F3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2825" y="4670425"/>
              <a:ext cx="390525" cy="390525"/>
            </a:xfrm>
            <a:custGeom>
              <a:avLst/>
              <a:gdLst>
                <a:gd name="T0" fmla="*/ 35 w 72"/>
                <a:gd name="T1" fmla="*/ 36 h 72"/>
                <a:gd name="T2" fmla="*/ 35 w 72"/>
                <a:gd name="T3" fmla="*/ 0 h 72"/>
                <a:gd name="T4" fmla="*/ 0 w 72"/>
                <a:gd name="T5" fmla="*/ 36 h 72"/>
                <a:gd name="T6" fmla="*/ 35 w 72"/>
                <a:gd name="T7" fmla="*/ 72 h 72"/>
                <a:gd name="T8" fmla="*/ 36 w 72"/>
                <a:gd name="T9" fmla="*/ 72 h 72"/>
                <a:gd name="T10" fmla="*/ 72 w 72"/>
                <a:gd name="T11" fmla="*/ 36 h 72"/>
                <a:gd name="T12" fmla="*/ 35 w 72"/>
                <a:gd name="T13" fmla="*/ 36 h 72"/>
                <a:gd name="T14" fmla="*/ 31 w 72"/>
                <a:gd name="T15" fmla="*/ 5 h 72"/>
                <a:gd name="T16" fmla="*/ 31 w 72"/>
                <a:gd name="T17" fmla="*/ 15 h 72"/>
                <a:gd name="T18" fmla="*/ 13 w 72"/>
                <a:gd name="T19" fmla="*/ 15 h 72"/>
                <a:gd name="T20" fmla="*/ 31 w 72"/>
                <a:gd name="T21" fmla="*/ 5 h 72"/>
                <a:gd name="T22" fmla="*/ 9 w 72"/>
                <a:gd name="T23" fmla="*/ 19 h 72"/>
                <a:gd name="T24" fmla="*/ 31 w 72"/>
                <a:gd name="T25" fmla="*/ 19 h 72"/>
                <a:gd name="T26" fmla="*/ 31 w 72"/>
                <a:gd name="T27" fmla="*/ 27 h 72"/>
                <a:gd name="T28" fmla="*/ 6 w 72"/>
                <a:gd name="T29" fmla="*/ 27 h 72"/>
                <a:gd name="T30" fmla="*/ 9 w 72"/>
                <a:gd name="T31" fmla="*/ 19 h 72"/>
                <a:gd name="T32" fmla="*/ 4 w 72"/>
                <a:gd name="T33" fmla="*/ 36 h 72"/>
                <a:gd name="T34" fmla="*/ 5 w 72"/>
                <a:gd name="T35" fmla="*/ 32 h 72"/>
                <a:gd name="T36" fmla="*/ 31 w 72"/>
                <a:gd name="T37" fmla="*/ 32 h 72"/>
                <a:gd name="T38" fmla="*/ 31 w 72"/>
                <a:gd name="T39" fmla="*/ 36 h 72"/>
                <a:gd name="T40" fmla="*/ 31 w 72"/>
                <a:gd name="T41" fmla="*/ 37 h 72"/>
                <a:gd name="T42" fmla="*/ 28 w 72"/>
                <a:gd name="T43" fmla="*/ 39 h 72"/>
                <a:gd name="T44" fmla="*/ 5 w 72"/>
                <a:gd name="T45" fmla="*/ 39 h 72"/>
                <a:gd name="T46" fmla="*/ 4 w 72"/>
                <a:gd name="T47" fmla="*/ 36 h 72"/>
                <a:gd name="T48" fmla="*/ 10 w 72"/>
                <a:gd name="T49" fmla="*/ 54 h 72"/>
                <a:gd name="T50" fmla="*/ 5 w 72"/>
                <a:gd name="T51" fmla="*/ 44 h 72"/>
                <a:gd name="T52" fmla="*/ 22 w 72"/>
                <a:gd name="T53" fmla="*/ 44 h 72"/>
                <a:gd name="T54" fmla="*/ 10 w 72"/>
                <a:gd name="T55" fmla="*/ 54 h 72"/>
                <a:gd name="T56" fmla="*/ 36 w 72"/>
                <a:gd name="T57" fmla="*/ 68 h 72"/>
                <a:gd name="T58" fmla="*/ 36 w 72"/>
                <a:gd name="T59" fmla="*/ 68 h 72"/>
                <a:gd name="T60" fmla="*/ 35 w 72"/>
                <a:gd name="T61" fmla="*/ 68 h 72"/>
                <a:gd name="T62" fmla="*/ 13 w 72"/>
                <a:gd name="T63" fmla="*/ 58 h 72"/>
                <a:gd name="T64" fmla="*/ 33 w 72"/>
                <a:gd name="T65" fmla="*/ 41 h 72"/>
                <a:gd name="T66" fmla="*/ 67 w 72"/>
                <a:gd name="T67" fmla="*/ 41 h 72"/>
                <a:gd name="T68" fmla="*/ 36 w 72"/>
                <a:gd name="T69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2">
                  <a:moveTo>
                    <a:pt x="35" y="36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cubicBezTo>
                    <a:pt x="35" y="72"/>
                    <a:pt x="3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lnTo>
                    <a:pt x="35" y="36"/>
                  </a:lnTo>
                  <a:close/>
                  <a:moveTo>
                    <a:pt x="31" y="5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8" y="10"/>
                    <a:pt x="24" y="6"/>
                    <a:pt x="31" y="5"/>
                  </a:cubicBezTo>
                  <a:close/>
                  <a:moveTo>
                    <a:pt x="9" y="19"/>
                  </a:moveTo>
                  <a:cubicBezTo>
                    <a:pt x="31" y="19"/>
                    <a:pt x="31" y="19"/>
                    <a:pt x="31" y="19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4"/>
                    <a:pt x="8" y="22"/>
                    <a:pt x="9" y="19"/>
                  </a:cubicBezTo>
                  <a:close/>
                  <a:moveTo>
                    <a:pt x="4" y="36"/>
                  </a:moveTo>
                  <a:cubicBezTo>
                    <a:pt x="4" y="35"/>
                    <a:pt x="4" y="33"/>
                    <a:pt x="5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8"/>
                    <a:pt x="4" y="37"/>
                    <a:pt x="4" y="36"/>
                  </a:cubicBezTo>
                  <a:close/>
                  <a:moveTo>
                    <a:pt x="10" y="54"/>
                  </a:moveTo>
                  <a:cubicBezTo>
                    <a:pt x="8" y="51"/>
                    <a:pt x="6" y="48"/>
                    <a:pt x="5" y="44"/>
                  </a:cubicBezTo>
                  <a:cubicBezTo>
                    <a:pt x="22" y="44"/>
                    <a:pt x="22" y="44"/>
                    <a:pt x="22" y="44"/>
                  </a:cubicBezTo>
                  <a:lnTo>
                    <a:pt x="10" y="54"/>
                  </a:lnTo>
                  <a:close/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26" y="68"/>
                    <a:pt x="18" y="64"/>
                    <a:pt x="13" y="58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56"/>
                    <a:pt x="52" y="68"/>
                    <a:pt x="36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196">
              <a:extLst>
                <a:ext uri="{FF2B5EF4-FFF2-40B4-BE49-F238E27FC236}">
                  <a16:creationId xmlns:a16="http://schemas.microsoft.com/office/drawing/2014/main" xmlns="" id="{53FBEA4B-7EC0-4663-9299-45146D529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0950" y="4625975"/>
              <a:ext cx="201613" cy="195262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0 w 37"/>
                <a:gd name="T5" fmla="*/ 36 h 36"/>
                <a:gd name="T6" fmla="*/ 37 w 37"/>
                <a:gd name="T7" fmla="*/ 36 h 36"/>
                <a:gd name="T8" fmla="*/ 0 w 37"/>
                <a:gd name="T9" fmla="*/ 0 h 36"/>
                <a:gd name="T10" fmla="*/ 4 w 37"/>
                <a:gd name="T11" fmla="*/ 5 h 36"/>
                <a:gd name="T12" fmla="*/ 32 w 37"/>
                <a:gd name="T13" fmla="*/ 32 h 36"/>
                <a:gd name="T14" fmla="*/ 4 w 37"/>
                <a:gd name="T15" fmla="*/ 32 h 36"/>
                <a:gd name="T16" fmla="*/ 4 w 37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16"/>
                    <a:pt x="20" y="0"/>
                    <a:pt x="0" y="0"/>
                  </a:cubicBezTo>
                  <a:close/>
                  <a:moveTo>
                    <a:pt x="4" y="5"/>
                  </a:moveTo>
                  <a:cubicBezTo>
                    <a:pt x="18" y="7"/>
                    <a:pt x="30" y="18"/>
                    <a:pt x="32" y="32"/>
                  </a:cubicBezTo>
                  <a:cubicBezTo>
                    <a:pt x="4" y="32"/>
                    <a:pt x="4" y="32"/>
                    <a:pt x="4" y="32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9" name="Grupa 319">
            <a:extLst>
              <a:ext uri="{FF2B5EF4-FFF2-40B4-BE49-F238E27FC236}">
                <a16:creationId xmlns:a16="http://schemas.microsoft.com/office/drawing/2014/main" xmlns="" id="{7AFF067A-61B1-45A2-9A32-1CD76DE2666F}"/>
              </a:ext>
            </a:extLst>
          </p:cNvPr>
          <p:cNvGrpSpPr>
            <a:grpSpLocks noChangeAspect="1"/>
          </p:cNvGrpSpPr>
          <p:nvPr/>
        </p:nvGrpSpPr>
        <p:grpSpPr>
          <a:xfrm>
            <a:off x="708780" y="1789701"/>
            <a:ext cx="279294" cy="224398"/>
            <a:chOff x="2605088" y="3043238"/>
            <a:chExt cx="460375" cy="369887"/>
          </a:xfrm>
        </p:grpSpPr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xmlns="" id="{6672D560-EA64-4CA4-A390-63251777A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2400" y="3173413"/>
              <a:ext cx="103188" cy="103187"/>
            </a:xfrm>
            <a:custGeom>
              <a:avLst/>
              <a:gdLst>
                <a:gd name="T0" fmla="*/ 9 w 19"/>
                <a:gd name="T1" fmla="*/ 0 h 19"/>
                <a:gd name="T2" fmla="*/ 0 w 19"/>
                <a:gd name="T3" fmla="*/ 10 h 19"/>
                <a:gd name="T4" fmla="*/ 9 w 19"/>
                <a:gd name="T5" fmla="*/ 19 h 19"/>
                <a:gd name="T6" fmla="*/ 19 w 19"/>
                <a:gd name="T7" fmla="*/ 10 h 19"/>
                <a:gd name="T8" fmla="*/ 9 w 19"/>
                <a:gd name="T9" fmla="*/ 0 h 19"/>
                <a:gd name="T10" fmla="*/ 9 w 19"/>
                <a:gd name="T11" fmla="*/ 15 h 19"/>
                <a:gd name="T12" fmla="*/ 4 w 19"/>
                <a:gd name="T13" fmla="*/ 10 h 19"/>
                <a:gd name="T14" fmla="*/ 9 w 19"/>
                <a:gd name="T15" fmla="*/ 5 h 19"/>
                <a:gd name="T16" fmla="*/ 14 w 19"/>
                <a:gd name="T17" fmla="*/ 10 h 19"/>
                <a:gd name="T18" fmla="*/ 9 w 19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10"/>
                  </a:cubicBezTo>
                  <a:cubicBezTo>
                    <a:pt x="19" y="4"/>
                    <a:pt x="15" y="0"/>
                    <a:pt x="9" y="0"/>
                  </a:cubicBezTo>
                  <a:close/>
                  <a:moveTo>
                    <a:pt x="9" y="15"/>
                  </a:moveTo>
                  <a:cubicBezTo>
                    <a:pt x="7" y="15"/>
                    <a:pt x="4" y="12"/>
                    <a:pt x="4" y="10"/>
                  </a:cubicBezTo>
                  <a:cubicBezTo>
                    <a:pt x="4" y="7"/>
                    <a:pt x="7" y="5"/>
                    <a:pt x="9" y="5"/>
                  </a:cubicBezTo>
                  <a:cubicBezTo>
                    <a:pt x="12" y="5"/>
                    <a:pt x="14" y="7"/>
                    <a:pt x="14" y="10"/>
                  </a:cubicBezTo>
                  <a:cubicBezTo>
                    <a:pt x="14" y="12"/>
                    <a:pt x="12" y="15"/>
                    <a:pt x="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33">
              <a:extLst>
                <a:ext uri="{FF2B5EF4-FFF2-40B4-BE49-F238E27FC236}">
                  <a16:creationId xmlns:a16="http://schemas.microsoft.com/office/drawing/2014/main" xmlns="" id="{EEA96946-4319-45BE-9BC2-A34DA22D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3200400"/>
              <a:ext cx="150813" cy="2222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xmlns="" id="{51FB0583-0754-4DD2-A83A-BA4AA509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3255963"/>
              <a:ext cx="150813" cy="20637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xmlns="" id="{B90EFE78-EE03-452C-BAAD-F08CF46D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3303588"/>
              <a:ext cx="150813" cy="26987"/>
            </a:xfrm>
            <a:custGeom>
              <a:avLst/>
              <a:gdLst>
                <a:gd name="T0" fmla="*/ 26 w 28"/>
                <a:gd name="T1" fmla="*/ 5 h 5"/>
                <a:gd name="T2" fmla="*/ 2 w 28"/>
                <a:gd name="T3" fmla="*/ 5 h 5"/>
                <a:gd name="T4" fmla="*/ 0 w 28"/>
                <a:gd name="T5" fmla="*/ 3 h 5"/>
                <a:gd name="T6" fmla="*/ 2 w 28"/>
                <a:gd name="T7" fmla="*/ 0 h 5"/>
                <a:gd name="T8" fmla="*/ 26 w 28"/>
                <a:gd name="T9" fmla="*/ 0 h 5"/>
                <a:gd name="T10" fmla="*/ 28 w 28"/>
                <a:gd name="T11" fmla="*/ 3 h 5"/>
                <a:gd name="T12" fmla="*/ 26 w 2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">
                  <a:moveTo>
                    <a:pt x="2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4"/>
                    <a:pt x="27" y="5"/>
                    <a:pt x="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xmlns="" id="{B1F1EA2B-887E-40FD-80D8-3277AD60F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0" y="3043238"/>
              <a:ext cx="80963" cy="119062"/>
            </a:xfrm>
            <a:custGeom>
              <a:avLst/>
              <a:gdLst>
                <a:gd name="T0" fmla="*/ 0 w 51"/>
                <a:gd name="T1" fmla="*/ 0 h 75"/>
                <a:gd name="T2" fmla="*/ 0 w 51"/>
                <a:gd name="T3" fmla="*/ 75 h 75"/>
                <a:gd name="T4" fmla="*/ 51 w 51"/>
                <a:gd name="T5" fmla="*/ 75 h 75"/>
                <a:gd name="T6" fmla="*/ 51 w 51"/>
                <a:gd name="T7" fmla="*/ 72 h 75"/>
                <a:gd name="T8" fmla="*/ 51 w 51"/>
                <a:gd name="T9" fmla="*/ 0 h 75"/>
                <a:gd name="T10" fmla="*/ 0 w 51"/>
                <a:gd name="T11" fmla="*/ 0 h 75"/>
                <a:gd name="T12" fmla="*/ 34 w 51"/>
                <a:gd name="T13" fmla="*/ 58 h 75"/>
                <a:gd name="T14" fmla="*/ 14 w 51"/>
                <a:gd name="T15" fmla="*/ 58 h 75"/>
                <a:gd name="T16" fmla="*/ 14 w 51"/>
                <a:gd name="T17" fmla="*/ 14 h 75"/>
                <a:gd name="T18" fmla="*/ 34 w 51"/>
                <a:gd name="T19" fmla="*/ 14 h 75"/>
                <a:gd name="T20" fmla="*/ 34 w 51"/>
                <a:gd name="T21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75">
                  <a:moveTo>
                    <a:pt x="0" y="0"/>
                  </a:moveTo>
                  <a:lnTo>
                    <a:pt x="0" y="75"/>
                  </a:lnTo>
                  <a:lnTo>
                    <a:pt x="51" y="75"/>
                  </a:lnTo>
                  <a:lnTo>
                    <a:pt x="51" y="72"/>
                  </a:lnTo>
                  <a:lnTo>
                    <a:pt x="51" y="0"/>
                  </a:lnTo>
                  <a:lnTo>
                    <a:pt x="0" y="0"/>
                  </a:lnTo>
                  <a:close/>
                  <a:moveTo>
                    <a:pt x="34" y="58"/>
                  </a:moveTo>
                  <a:lnTo>
                    <a:pt x="14" y="58"/>
                  </a:lnTo>
                  <a:lnTo>
                    <a:pt x="14" y="14"/>
                  </a:lnTo>
                  <a:lnTo>
                    <a:pt x="34" y="14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Freeform 62">
              <a:extLst>
                <a:ext uri="{FF2B5EF4-FFF2-40B4-BE49-F238E27FC236}">
                  <a16:creationId xmlns:a16="http://schemas.microsoft.com/office/drawing/2014/main" xmlns="" id="{3DB7532D-8AF7-4CAE-8589-9C5911501D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3108325"/>
              <a:ext cx="460375" cy="304800"/>
            </a:xfrm>
            <a:custGeom>
              <a:avLst/>
              <a:gdLst>
                <a:gd name="T0" fmla="*/ 78 w 85"/>
                <a:gd name="T1" fmla="*/ 0 h 56"/>
                <a:gd name="T2" fmla="*/ 56 w 85"/>
                <a:gd name="T3" fmla="*/ 0 h 56"/>
                <a:gd name="T4" fmla="*/ 56 w 85"/>
                <a:gd name="T5" fmla="*/ 5 h 56"/>
                <a:gd name="T6" fmla="*/ 78 w 85"/>
                <a:gd name="T7" fmla="*/ 5 h 56"/>
                <a:gd name="T8" fmla="*/ 80 w 85"/>
                <a:gd name="T9" fmla="*/ 7 h 56"/>
                <a:gd name="T10" fmla="*/ 80 w 85"/>
                <a:gd name="T11" fmla="*/ 50 h 56"/>
                <a:gd name="T12" fmla="*/ 78 w 85"/>
                <a:gd name="T13" fmla="*/ 52 h 56"/>
                <a:gd name="T14" fmla="*/ 40 w 85"/>
                <a:gd name="T15" fmla="*/ 52 h 56"/>
                <a:gd name="T16" fmla="*/ 40 w 85"/>
                <a:gd name="T17" fmla="*/ 52 h 56"/>
                <a:gd name="T18" fmla="*/ 40 w 85"/>
                <a:gd name="T19" fmla="*/ 44 h 56"/>
                <a:gd name="T20" fmla="*/ 30 w 85"/>
                <a:gd name="T21" fmla="*/ 35 h 56"/>
                <a:gd name="T22" fmla="*/ 20 w 85"/>
                <a:gd name="T23" fmla="*/ 35 h 56"/>
                <a:gd name="T24" fmla="*/ 11 w 85"/>
                <a:gd name="T25" fmla="*/ 44 h 56"/>
                <a:gd name="T26" fmla="*/ 11 w 85"/>
                <a:gd name="T27" fmla="*/ 52 h 56"/>
                <a:gd name="T28" fmla="*/ 11 w 85"/>
                <a:gd name="T29" fmla="*/ 52 h 56"/>
                <a:gd name="T30" fmla="*/ 7 w 85"/>
                <a:gd name="T31" fmla="*/ 52 h 56"/>
                <a:gd name="T32" fmla="*/ 5 w 85"/>
                <a:gd name="T33" fmla="*/ 50 h 56"/>
                <a:gd name="T34" fmla="*/ 5 w 85"/>
                <a:gd name="T35" fmla="*/ 7 h 56"/>
                <a:gd name="T36" fmla="*/ 7 w 85"/>
                <a:gd name="T37" fmla="*/ 5 h 56"/>
                <a:gd name="T38" fmla="*/ 31 w 85"/>
                <a:gd name="T39" fmla="*/ 5 h 56"/>
                <a:gd name="T40" fmla="*/ 31 w 85"/>
                <a:gd name="T41" fmla="*/ 0 h 56"/>
                <a:gd name="T42" fmla="*/ 7 w 85"/>
                <a:gd name="T43" fmla="*/ 0 h 56"/>
                <a:gd name="T44" fmla="*/ 0 w 85"/>
                <a:gd name="T45" fmla="*/ 7 h 56"/>
                <a:gd name="T46" fmla="*/ 0 w 85"/>
                <a:gd name="T47" fmla="*/ 50 h 56"/>
                <a:gd name="T48" fmla="*/ 7 w 85"/>
                <a:gd name="T49" fmla="*/ 56 h 56"/>
                <a:gd name="T50" fmla="*/ 78 w 85"/>
                <a:gd name="T51" fmla="*/ 56 h 56"/>
                <a:gd name="T52" fmla="*/ 85 w 85"/>
                <a:gd name="T53" fmla="*/ 50 h 56"/>
                <a:gd name="T54" fmla="*/ 85 w 85"/>
                <a:gd name="T55" fmla="*/ 7 h 56"/>
                <a:gd name="T56" fmla="*/ 78 w 85"/>
                <a:gd name="T57" fmla="*/ 0 h 56"/>
                <a:gd name="T58" fmla="*/ 35 w 85"/>
                <a:gd name="T59" fmla="*/ 52 h 56"/>
                <a:gd name="T60" fmla="*/ 35 w 85"/>
                <a:gd name="T61" fmla="*/ 52 h 56"/>
                <a:gd name="T62" fmla="*/ 16 w 85"/>
                <a:gd name="T63" fmla="*/ 52 h 56"/>
                <a:gd name="T64" fmla="*/ 16 w 85"/>
                <a:gd name="T65" fmla="*/ 52 h 56"/>
                <a:gd name="T66" fmla="*/ 16 w 85"/>
                <a:gd name="T67" fmla="*/ 44 h 56"/>
                <a:gd name="T68" fmla="*/ 20 w 85"/>
                <a:gd name="T69" fmla="*/ 40 h 56"/>
                <a:gd name="T70" fmla="*/ 30 w 85"/>
                <a:gd name="T71" fmla="*/ 40 h 56"/>
                <a:gd name="T72" fmla="*/ 35 w 85"/>
                <a:gd name="T73" fmla="*/ 44 h 56"/>
                <a:gd name="T74" fmla="*/ 35 w 85"/>
                <a:gd name="T7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56">
                  <a:moveTo>
                    <a:pt x="78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5"/>
                    <a:pt x="80" y="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1"/>
                    <a:pt x="79" y="52"/>
                    <a:pt x="78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9"/>
                    <a:pt x="36" y="35"/>
                    <a:pt x="3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5" y="35"/>
                    <a:pt x="11" y="39"/>
                    <a:pt x="11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2"/>
                    <a:pt x="5" y="51"/>
                    <a:pt x="5" y="5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3" y="56"/>
                    <a:pt x="7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5" y="53"/>
                    <a:pt x="85" y="50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3"/>
                    <a:pt x="82" y="0"/>
                    <a:pt x="78" y="0"/>
                  </a:cubicBezTo>
                  <a:close/>
                  <a:moveTo>
                    <a:pt x="35" y="52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8" y="40"/>
                    <a:pt x="2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3" y="40"/>
                    <a:pt x="35" y="42"/>
                    <a:pt x="35" y="44"/>
                  </a:cubicBezTo>
                  <a:lnTo>
                    <a:pt x="3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2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spotkania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751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1400" dirty="0" smtClean="0">
                <a:hlinkClick r:id="rId2"/>
              </a:rPr>
              <a:t>Jak leki trafiają do aptek?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>
                <a:hlinkClick r:id="rId3"/>
              </a:rPr>
              <a:t>Wejdź do gry i wypełnij misję dostarczenia leku do farmaceuty!</a:t>
            </a:r>
            <a:endParaRPr lang="pl-PL" sz="1400" dirty="0" smtClean="0"/>
          </a:p>
          <a:p>
            <a:endParaRPr lang="pl-PL" sz="1400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Grupa NEUCA</a:t>
            </a:r>
            <a:endParaRPr lang="pl-PL" sz="20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7"/>
          </p:nvPr>
        </p:nvSpPr>
        <p:spPr>
          <a:xfrm>
            <a:off x="695325" y="1151662"/>
            <a:ext cx="7490732" cy="618616"/>
          </a:xfrm>
        </p:spPr>
        <p:txBody>
          <a:bodyPr/>
          <a:lstStyle/>
          <a:p>
            <a:r>
              <a:rPr lang="pl-PL" dirty="0" smtClean="0"/>
              <a:t>Zapewniamy lepszą przyszłość wszystkim niezależnym aptekom w Polsce</a:t>
            </a:r>
            <a:endParaRPr lang="pl-PL" dirty="0"/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0" r="2890"/>
          <a:stretch>
            <a:fillRect/>
          </a:stretch>
        </p:blipFill>
        <p:spPr/>
      </p:pic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9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farmaceutyczny w liczbach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Dane IQVIA i PEX </a:t>
            </a:r>
            <a:r>
              <a:rPr lang="pl-PL" dirty="0" err="1" smtClean="0"/>
              <a:t>PharmaSequence</a:t>
            </a:r>
            <a:r>
              <a:rPr lang="pl-PL" dirty="0" smtClean="0"/>
              <a:t> za 2017 r.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Wartość rynku w cenach detalicznych w 2017r.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4000" dirty="0" smtClean="0"/>
              <a:t>38,3 mld PLN</a:t>
            </a:r>
            <a:endParaRPr lang="pl-PL" sz="40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Przeciętna cena detaliczna produktu .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l-PL" sz="4000" dirty="0" smtClean="0"/>
              <a:t>18,40 PLN</a:t>
            </a:r>
            <a:endParaRPr lang="pl-PL" sz="40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pl-PL" dirty="0"/>
              <a:t>Liczba aptek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pl-PL" sz="4000" dirty="0" smtClean="0"/>
              <a:t>&gt;16,5 </a:t>
            </a:r>
            <a:r>
              <a:rPr lang="pl-PL" sz="4000" dirty="0"/>
              <a:t>tys.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sz="4000" dirty="0" smtClean="0"/>
              <a:t>&gt; 500</a:t>
            </a:r>
            <a:endParaRPr lang="pl-PL" sz="4000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Wartość rynku aptecznego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sz="4000" dirty="0" smtClean="0"/>
              <a:t>ok.32 mld PLN</a:t>
            </a:r>
            <a:endParaRPr lang="pl-PL" sz="4000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Dynamika rynku</a:t>
            </a:r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l-PL" sz="4000" dirty="0" smtClean="0"/>
              <a:t>+ 4,9%</a:t>
            </a:r>
            <a:endParaRPr lang="pl-PL" sz="4000" dirty="0"/>
          </a:p>
        </p:txBody>
      </p:sp>
      <p:grpSp>
        <p:nvGrpSpPr>
          <p:cNvPr id="17" name="Grupa 16"/>
          <p:cNvGrpSpPr>
            <a:grpSpLocks noChangeAspect="1"/>
          </p:cNvGrpSpPr>
          <p:nvPr/>
        </p:nvGrpSpPr>
        <p:grpSpPr>
          <a:xfrm>
            <a:off x="4949838" y="2270089"/>
            <a:ext cx="2400874" cy="2990803"/>
            <a:chOff x="7353301" y="5264151"/>
            <a:chExt cx="555625" cy="692150"/>
          </a:xfrm>
        </p:grpSpPr>
        <p:sp>
          <p:nvSpPr>
            <p:cNvPr id="18" name="Freeform 472"/>
            <p:cNvSpPr>
              <a:spLocks/>
            </p:cNvSpPr>
            <p:nvPr/>
          </p:nvSpPr>
          <p:spPr bwMode="auto">
            <a:xfrm>
              <a:off x="7413626" y="5868988"/>
              <a:ext cx="439738" cy="87313"/>
            </a:xfrm>
            <a:custGeom>
              <a:avLst/>
              <a:gdLst>
                <a:gd name="T0" fmla="*/ 58 w 117"/>
                <a:gd name="T1" fmla="*/ 23 h 23"/>
                <a:gd name="T2" fmla="*/ 0 w 117"/>
                <a:gd name="T3" fmla="*/ 6 h 23"/>
                <a:gd name="T4" fmla="*/ 3 w 117"/>
                <a:gd name="T5" fmla="*/ 0 h 23"/>
                <a:gd name="T6" fmla="*/ 58 w 117"/>
                <a:gd name="T7" fmla="*/ 16 h 23"/>
                <a:gd name="T8" fmla="*/ 113 w 117"/>
                <a:gd name="T9" fmla="*/ 0 h 23"/>
                <a:gd name="T10" fmla="*/ 117 w 117"/>
                <a:gd name="T11" fmla="*/ 6 h 23"/>
                <a:gd name="T12" fmla="*/ 58 w 11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3">
                  <a:moveTo>
                    <a:pt x="58" y="23"/>
                  </a:moveTo>
                  <a:cubicBezTo>
                    <a:pt x="37" y="23"/>
                    <a:pt x="17" y="17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39" y="16"/>
                    <a:pt x="58" y="16"/>
                  </a:cubicBezTo>
                  <a:cubicBezTo>
                    <a:pt x="78" y="16"/>
                    <a:pt x="97" y="11"/>
                    <a:pt x="113" y="0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99" y="17"/>
                    <a:pt x="79" y="23"/>
                    <a:pt x="58" y="2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473"/>
            <p:cNvSpPr>
              <a:spLocks/>
            </p:cNvSpPr>
            <p:nvPr/>
          </p:nvSpPr>
          <p:spPr bwMode="auto">
            <a:xfrm>
              <a:off x="7353301" y="5629276"/>
              <a:ext cx="555625" cy="209550"/>
            </a:xfrm>
            <a:custGeom>
              <a:avLst/>
              <a:gdLst>
                <a:gd name="T0" fmla="*/ 7 w 148"/>
                <a:gd name="T1" fmla="*/ 56 h 56"/>
                <a:gd name="T2" fmla="*/ 0 w 148"/>
                <a:gd name="T3" fmla="*/ 55 h 56"/>
                <a:gd name="T4" fmla="*/ 44 w 148"/>
                <a:gd name="T5" fmla="*/ 1 h 56"/>
                <a:gd name="T6" fmla="*/ 46 w 148"/>
                <a:gd name="T7" fmla="*/ 0 h 56"/>
                <a:gd name="T8" fmla="*/ 74 w 148"/>
                <a:gd name="T9" fmla="*/ 28 h 56"/>
                <a:gd name="T10" fmla="*/ 102 w 148"/>
                <a:gd name="T11" fmla="*/ 0 h 56"/>
                <a:gd name="T12" fmla="*/ 104 w 148"/>
                <a:gd name="T13" fmla="*/ 1 h 56"/>
                <a:gd name="T14" fmla="*/ 148 w 148"/>
                <a:gd name="T15" fmla="*/ 55 h 56"/>
                <a:gd name="T16" fmla="*/ 142 w 148"/>
                <a:gd name="T17" fmla="*/ 56 h 56"/>
                <a:gd name="T18" fmla="*/ 104 w 148"/>
                <a:gd name="T19" fmla="*/ 8 h 56"/>
                <a:gd name="T20" fmla="*/ 74 w 148"/>
                <a:gd name="T21" fmla="*/ 38 h 56"/>
                <a:gd name="T22" fmla="*/ 45 w 148"/>
                <a:gd name="T23" fmla="*/ 8 h 56"/>
                <a:gd name="T24" fmla="*/ 7 w 148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56">
                  <a:moveTo>
                    <a:pt x="7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" y="31"/>
                    <a:pt x="22" y="11"/>
                    <a:pt x="44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27" y="11"/>
                    <a:pt x="143" y="31"/>
                    <a:pt x="148" y="55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37" y="35"/>
                    <a:pt x="123" y="18"/>
                    <a:pt x="104" y="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5" y="18"/>
                    <a:pt x="11" y="35"/>
                    <a:pt x="7" y="5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Rectangle 474"/>
            <p:cNvSpPr>
              <a:spLocks noChangeArrowheads="1"/>
            </p:cNvSpPr>
            <p:nvPr/>
          </p:nvSpPr>
          <p:spPr bwMode="auto">
            <a:xfrm>
              <a:off x="7620001" y="5753101"/>
              <a:ext cx="26988" cy="3333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475"/>
            <p:cNvSpPr>
              <a:spLocks noChangeArrowheads="1"/>
            </p:cNvSpPr>
            <p:nvPr/>
          </p:nvSpPr>
          <p:spPr bwMode="auto">
            <a:xfrm>
              <a:off x="7729538" y="5753101"/>
              <a:ext cx="22225" cy="3333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Rectangle 476"/>
            <p:cNvSpPr>
              <a:spLocks noChangeArrowheads="1"/>
            </p:cNvSpPr>
            <p:nvPr/>
          </p:nvSpPr>
          <p:spPr bwMode="auto">
            <a:xfrm>
              <a:off x="7620001" y="5824538"/>
              <a:ext cx="26988" cy="12065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Rectangle 477"/>
            <p:cNvSpPr>
              <a:spLocks noChangeArrowheads="1"/>
            </p:cNvSpPr>
            <p:nvPr/>
          </p:nvSpPr>
          <p:spPr bwMode="auto">
            <a:xfrm>
              <a:off x="7688263" y="5786438"/>
              <a:ext cx="104775" cy="68263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478"/>
            <p:cNvSpPr>
              <a:spLocks/>
            </p:cNvSpPr>
            <p:nvPr/>
          </p:nvSpPr>
          <p:spPr bwMode="auto">
            <a:xfrm>
              <a:off x="7493001" y="5422901"/>
              <a:ext cx="277813" cy="201613"/>
            </a:xfrm>
            <a:custGeom>
              <a:avLst/>
              <a:gdLst>
                <a:gd name="T0" fmla="*/ 37 w 74"/>
                <a:gd name="T1" fmla="*/ 54 h 54"/>
                <a:gd name="T2" fmla="*/ 0 w 74"/>
                <a:gd name="T3" fmla="*/ 17 h 54"/>
                <a:gd name="T4" fmla="*/ 0 w 74"/>
                <a:gd name="T5" fmla="*/ 0 h 54"/>
                <a:gd name="T6" fmla="*/ 7 w 74"/>
                <a:gd name="T7" fmla="*/ 0 h 54"/>
                <a:gd name="T8" fmla="*/ 7 w 74"/>
                <a:gd name="T9" fmla="*/ 17 h 54"/>
                <a:gd name="T10" fmla="*/ 37 w 74"/>
                <a:gd name="T11" fmla="*/ 47 h 54"/>
                <a:gd name="T12" fmla="*/ 68 w 74"/>
                <a:gd name="T13" fmla="*/ 17 h 54"/>
                <a:gd name="T14" fmla="*/ 68 w 74"/>
                <a:gd name="T15" fmla="*/ 0 h 54"/>
                <a:gd name="T16" fmla="*/ 74 w 74"/>
                <a:gd name="T17" fmla="*/ 0 h 54"/>
                <a:gd name="T18" fmla="*/ 74 w 74"/>
                <a:gd name="T19" fmla="*/ 17 h 54"/>
                <a:gd name="T20" fmla="*/ 37 w 74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54">
                  <a:moveTo>
                    <a:pt x="37" y="54"/>
                  </a:moveTo>
                  <a:cubicBezTo>
                    <a:pt x="17" y="54"/>
                    <a:pt x="0" y="3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3"/>
                    <a:pt x="20" y="47"/>
                    <a:pt x="37" y="47"/>
                  </a:cubicBezTo>
                  <a:cubicBezTo>
                    <a:pt x="54" y="47"/>
                    <a:pt x="68" y="33"/>
                    <a:pt x="68" y="17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37"/>
                    <a:pt x="58" y="54"/>
                    <a:pt x="37" y="54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479"/>
            <p:cNvSpPr>
              <a:spLocks noChangeArrowheads="1"/>
            </p:cNvSpPr>
            <p:nvPr/>
          </p:nvSpPr>
          <p:spPr bwMode="auto">
            <a:xfrm>
              <a:off x="7493001" y="5294313"/>
              <a:ext cx="277813" cy="128588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480"/>
            <p:cNvSpPr>
              <a:spLocks/>
            </p:cNvSpPr>
            <p:nvPr/>
          </p:nvSpPr>
          <p:spPr bwMode="auto">
            <a:xfrm>
              <a:off x="7493001" y="5264151"/>
              <a:ext cx="277813" cy="30163"/>
            </a:xfrm>
            <a:custGeom>
              <a:avLst/>
              <a:gdLst>
                <a:gd name="T0" fmla="*/ 74 w 74"/>
                <a:gd name="T1" fmla="*/ 8 h 8"/>
                <a:gd name="T2" fmla="*/ 37 w 74"/>
                <a:gd name="T3" fmla="*/ 0 h 8"/>
                <a:gd name="T4" fmla="*/ 0 w 74"/>
                <a:gd name="T5" fmla="*/ 8 h 8"/>
                <a:gd name="T6" fmla="*/ 74 w 7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8">
                  <a:moveTo>
                    <a:pt x="74" y="8"/>
                  </a:moveTo>
                  <a:cubicBezTo>
                    <a:pt x="63" y="3"/>
                    <a:pt x="51" y="0"/>
                    <a:pt x="37" y="0"/>
                  </a:cubicBezTo>
                  <a:cubicBezTo>
                    <a:pt x="24" y="0"/>
                    <a:pt x="11" y="3"/>
                    <a:pt x="0" y="8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481"/>
            <p:cNvSpPr>
              <a:spLocks noChangeArrowheads="1"/>
            </p:cNvSpPr>
            <p:nvPr/>
          </p:nvSpPr>
          <p:spPr bwMode="auto">
            <a:xfrm>
              <a:off x="7620001" y="5321301"/>
              <a:ext cx="26988" cy="74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Rectangle 482"/>
            <p:cNvSpPr>
              <a:spLocks noChangeArrowheads="1"/>
            </p:cNvSpPr>
            <p:nvPr/>
          </p:nvSpPr>
          <p:spPr bwMode="auto">
            <a:xfrm>
              <a:off x="7594601" y="5346701"/>
              <a:ext cx="74613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31" name="Łącznik prosty 30"/>
          <p:cNvCxnSpPr/>
          <p:nvPr/>
        </p:nvCxnSpPr>
        <p:spPr>
          <a:xfrm>
            <a:off x="1163638" y="2479675"/>
            <a:ext cx="34972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1162053" y="3907029"/>
            <a:ext cx="34972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1162053" y="5168909"/>
            <a:ext cx="34972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7643813" y="2479675"/>
            <a:ext cx="34972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7643813" y="3907029"/>
            <a:ext cx="34972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7643813" y="5168909"/>
            <a:ext cx="34972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ymbol zastępczy stopki 28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0" name="Symbol zastępczy numeru slajdu 29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l-PL" dirty="0" smtClean="0"/>
              <a:t>Liczba hurtowni farmaceutycznych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86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Rynek koncesjonowany – zezwolenia na prowadzenie działalności</a:t>
            </a:r>
          </a:p>
          <a:p>
            <a:r>
              <a:rPr lang="pl-PL" dirty="0" smtClean="0"/>
              <a:t>Produkt koncesjonowany – zezwolenia na dopuszczenie do obrotu</a:t>
            </a:r>
            <a:endParaRPr lang="pl-PL" dirty="0"/>
          </a:p>
          <a:p>
            <a:r>
              <a:rPr lang="pl-PL" dirty="0" smtClean="0"/>
              <a:t>Asortyment:</a:t>
            </a:r>
            <a:r>
              <a:rPr lang="pl-PL" dirty="0"/>
              <a:t> </a:t>
            </a:r>
            <a:r>
              <a:rPr lang="pl-PL" dirty="0" smtClean="0"/>
              <a:t>leki, wyroby medyczne, środki spożywcze, kosmetyki</a:t>
            </a:r>
            <a:endParaRPr lang="pl-PL" dirty="0"/>
          </a:p>
          <a:p>
            <a:r>
              <a:rPr lang="pl-PL" dirty="0" smtClean="0"/>
              <a:t>Refundacja</a:t>
            </a:r>
          </a:p>
          <a:p>
            <a:r>
              <a:rPr lang="pl-PL" dirty="0" smtClean="0"/>
              <a:t>Jednokierunkowy przepływ towarów, uregulowana struktura dystrybucji</a:t>
            </a:r>
          </a:p>
          <a:p>
            <a:r>
              <a:rPr lang="pl-PL" dirty="0" smtClean="0"/>
              <a:t>Branżowe systemy jakości: GMP, GDP</a:t>
            </a:r>
          </a:p>
          <a:p>
            <a:r>
              <a:rPr lang="pl-PL" dirty="0" smtClean="0"/>
              <a:t>Monitorowanie obrotu, serializacja</a:t>
            </a:r>
          </a:p>
          <a:p>
            <a:r>
              <a:rPr lang="pl-PL" dirty="0" smtClean="0"/>
              <a:t>Nadzór urzędowy: MZ, Inspekcja Farmaceutyczna, URPL, Sanepid</a:t>
            </a:r>
          </a:p>
          <a:p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74" r="13804"/>
          <a:stretch/>
        </p:blipFill>
        <p:spPr/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Specyfika prawna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Uregulowane otoczenie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6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dystrybucji</a:t>
            </a: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695325" y="1151662"/>
            <a:ext cx="10801350" cy="585063"/>
          </a:xfrm>
        </p:spPr>
        <p:txBody>
          <a:bodyPr/>
          <a:lstStyle/>
          <a:p>
            <a:r>
              <a:rPr lang="pl-PL" dirty="0" smtClean="0"/>
              <a:t>Jednokierunkowy łańcuch dostaw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Podmiot odpowiedzialny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smtClean="0"/>
              <a:t>Wytwórca</a:t>
            </a:r>
          </a:p>
          <a:p>
            <a:r>
              <a:rPr lang="pl-PL" dirty="0" smtClean="0"/>
              <a:t>Rejestracja</a:t>
            </a:r>
          </a:p>
          <a:p>
            <a:r>
              <a:rPr lang="pl-PL" dirty="0" smtClean="0"/>
              <a:t>Badania</a:t>
            </a:r>
          </a:p>
          <a:p>
            <a:r>
              <a:rPr lang="pl-PL" dirty="0" smtClean="0"/>
              <a:t>Monitorowanie bezpieczeństwa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Hurtownia farmaceutyczna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 smtClean="0"/>
              <a:t>Producencka</a:t>
            </a:r>
          </a:p>
          <a:p>
            <a:r>
              <a:rPr lang="pl-PL" dirty="0" err="1" smtClean="0"/>
              <a:t>Pełnoprofilowa</a:t>
            </a:r>
            <a:endParaRPr lang="pl-PL" dirty="0" smtClean="0"/>
          </a:p>
          <a:p>
            <a:r>
              <a:rPr lang="pl-PL" dirty="0" smtClean="0"/>
              <a:t>Usługi logistyczne</a:t>
            </a:r>
          </a:p>
          <a:p>
            <a:r>
              <a:rPr lang="pl-PL" dirty="0" smtClean="0"/>
              <a:t>Usługi transportowe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Apteka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Ogólnodostępna</a:t>
            </a:r>
          </a:p>
          <a:p>
            <a:r>
              <a:rPr lang="pl-PL" dirty="0" smtClean="0"/>
              <a:t>Szpitalna</a:t>
            </a:r>
          </a:p>
          <a:p>
            <a:r>
              <a:rPr lang="pl-PL" dirty="0" smtClean="0"/>
              <a:t>Punkt apteczny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l-PL" dirty="0" smtClean="0"/>
              <a:t>Pacjent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dirty="0" smtClean="0"/>
              <a:t>Konsument?</a:t>
            </a:r>
            <a:endParaRPr lang="pl-PL" dirty="0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2730009" y="2904584"/>
            <a:ext cx="536494" cy="919704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5370022" y="2904584"/>
            <a:ext cx="536494" cy="919704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8010035" y="2904584"/>
            <a:ext cx="536494" cy="919704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8" name="Grupa 17"/>
          <p:cNvGrpSpPr>
            <a:grpSpLocks noChangeAspect="1"/>
          </p:cNvGrpSpPr>
          <p:nvPr/>
        </p:nvGrpSpPr>
        <p:grpSpPr>
          <a:xfrm>
            <a:off x="1360620" y="1981580"/>
            <a:ext cx="838572" cy="924360"/>
            <a:chOff x="10329863" y="2252663"/>
            <a:chExt cx="620713" cy="684213"/>
          </a:xfrm>
        </p:grpSpPr>
        <p:sp>
          <p:nvSpPr>
            <p:cNvPr id="19" name="Freeform 336"/>
            <p:cNvSpPr>
              <a:spLocks/>
            </p:cNvSpPr>
            <p:nvPr/>
          </p:nvSpPr>
          <p:spPr bwMode="auto">
            <a:xfrm>
              <a:off x="10461626" y="2568576"/>
              <a:ext cx="357188" cy="368300"/>
            </a:xfrm>
            <a:custGeom>
              <a:avLst/>
              <a:gdLst>
                <a:gd name="T0" fmla="*/ 83 w 95"/>
                <a:gd name="T1" fmla="*/ 98 h 98"/>
                <a:gd name="T2" fmla="*/ 12 w 95"/>
                <a:gd name="T3" fmla="*/ 98 h 98"/>
                <a:gd name="T4" fmla="*/ 3 w 95"/>
                <a:gd name="T5" fmla="*/ 94 h 98"/>
                <a:gd name="T6" fmla="*/ 0 w 95"/>
                <a:gd name="T7" fmla="*/ 86 h 98"/>
                <a:gd name="T8" fmla="*/ 0 w 95"/>
                <a:gd name="T9" fmla="*/ 0 h 98"/>
                <a:gd name="T10" fmla="*/ 6 w 95"/>
                <a:gd name="T11" fmla="*/ 0 h 98"/>
                <a:gd name="T12" fmla="*/ 6 w 95"/>
                <a:gd name="T13" fmla="*/ 86 h 98"/>
                <a:gd name="T14" fmla="*/ 8 w 95"/>
                <a:gd name="T15" fmla="*/ 90 h 98"/>
                <a:gd name="T16" fmla="*/ 12 w 95"/>
                <a:gd name="T17" fmla="*/ 91 h 98"/>
                <a:gd name="T18" fmla="*/ 83 w 95"/>
                <a:gd name="T19" fmla="*/ 91 h 98"/>
                <a:gd name="T20" fmla="*/ 87 w 95"/>
                <a:gd name="T21" fmla="*/ 90 h 98"/>
                <a:gd name="T22" fmla="*/ 88 w 95"/>
                <a:gd name="T23" fmla="*/ 86 h 98"/>
                <a:gd name="T24" fmla="*/ 88 w 95"/>
                <a:gd name="T25" fmla="*/ 0 h 98"/>
                <a:gd name="T26" fmla="*/ 95 w 95"/>
                <a:gd name="T27" fmla="*/ 0 h 98"/>
                <a:gd name="T28" fmla="*/ 95 w 95"/>
                <a:gd name="T29" fmla="*/ 86 h 98"/>
                <a:gd name="T30" fmla="*/ 91 w 95"/>
                <a:gd name="T31" fmla="*/ 94 h 98"/>
                <a:gd name="T32" fmla="*/ 83 w 95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8">
                  <a:moveTo>
                    <a:pt x="83" y="98"/>
                  </a:moveTo>
                  <a:cubicBezTo>
                    <a:pt x="12" y="98"/>
                    <a:pt x="12" y="98"/>
                    <a:pt x="12" y="98"/>
                  </a:cubicBezTo>
                  <a:cubicBezTo>
                    <a:pt x="9" y="98"/>
                    <a:pt x="6" y="97"/>
                    <a:pt x="3" y="94"/>
                  </a:cubicBezTo>
                  <a:cubicBezTo>
                    <a:pt x="1" y="92"/>
                    <a:pt x="0" y="89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7" y="89"/>
                    <a:pt x="8" y="90"/>
                  </a:cubicBezTo>
                  <a:cubicBezTo>
                    <a:pt x="9" y="91"/>
                    <a:pt x="10" y="91"/>
                    <a:pt x="12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4" y="91"/>
                    <a:pt x="86" y="91"/>
                    <a:pt x="87" y="90"/>
                  </a:cubicBezTo>
                  <a:cubicBezTo>
                    <a:pt x="88" y="89"/>
                    <a:pt x="88" y="87"/>
                    <a:pt x="88" y="8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89"/>
                    <a:pt x="94" y="92"/>
                    <a:pt x="91" y="94"/>
                  </a:cubicBezTo>
                  <a:cubicBezTo>
                    <a:pt x="89" y="97"/>
                    <a:pt x="86" y="98"/>
                    <a:pt x="83" y="98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Rectangle 337"/>
            <p:cNvSpPr>
              <a:spLocks noChangeArrowheads="1"/>
            </p:cNvSpPr>
            <p:nvPr/>
          </p:nvSpPr>
          <p:spPr bwMode="auto">
            <a:xfrm>
              <a:off x="10521951" y="2692401"/>
              <a:ext cx="233363" cy="180975"/>
            </a:xfrm>
            <a:prstGeom prst="rect">
              <a:avLst/>
            </a:pr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38"/>
            <p:cNvSpPr>
              <a:spLocks/>
            </p:cNvSpPr>
            <p:nvPr/>
          </p:nvSpPr>
          <p:spPr bwMode="auto">
            <a:xfrm>
              <a:off x="10340976" y="2268538"/>
              <a:ext cx="249238" cy="247650"/>
            </a:xfrm>
            <a:custGeom>
              <a:avLst/>
              <a:gdLst>
                <a:gd name="T0" fmla="*/ 35 w 66"/>
                <a:gd name="T1" fmla="*/ 66 h 66"/>
                <a:gd name="T2" fmla="*/ 7 w 66"/>
                <a:gd name="T3" fmla="*/ 38 h 66"/>
                <a:gd name="T4" fmla="*/ 0 w 66"/>
                <a:gd name="T5" fmla="*/ 22 h 66"/>
                <a:gd name="T6" fmla="*/ 7 w 66"/>
                <a:gd name="T7" fmla="*/ 6 h 66"/>
                <a:gd name="T8" fmla="*/ 7 w 66"/>
                <a:gd name="T9" fmla="*/ 6 h 66"/>
                <a:gd name="T10" fmla="*/ 22 w 66"/>
                <a:gd name="T11" fmla="*/ 0 h 66"/>
                <a:gd name="T12" fmla="*/ 38 w 66"/>
                <a:gd name="T13" fmla="*/ 6 h 66"/>
                <a:gd name="T14" fmla="*/ 66 w 66"/>
                <a:gd name="T15" fmla="*/ 34 h 66"/>
                <a:gd name="T16" fmla="*/ 35 w 6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35" y="66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3" y="34"/>
                    <a:pt x="0" y="28"/>
                    <a:pt x="0" y="22"/>
                  </a:cubicBezTo>
                  <a:cubicBezTo>
                    <a:pt x="0" y="16"/>
                    <a:pt x="3" y="10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66" y="34"/>
                    <a:pt x="66" y="34"/>
                    <a:pt x="66" y="34"/>
                  </a:cubicBezTo>
                  <a:lnTo>
                    <a:pt x="35" y="6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39"/>
            <p:cNvSpPr>
              <a:spLocks/>
            </p:cNvSpPr>
            <p:nvPr/>
          </p:nvSpPr>
          <p:spPr bwMode="auto">
            <a:xfrm>
              <a:off x="10375901" y="2312988"/>
              <a:ext cx="55563" cy="98425"/>
            </a:xfrm>
            <a:custGeom>
              <a:avLst/>
              <a:gdLst>
                <a:gd name="T0" fmla="*/ 11 w 15"/>
                <a:gd name="T1" fmla="*/ 26 h 26"/>
                <a:gd name="T2" fmla="*/ 4 w 15"/>
                <a:gd name="T3" fmla="*/ 19 h 26"/>
                <a:gd name="T4" fmla="*/ 0 w 15"/>
                <a:gd name="T5" fmla="*/ 10 h 26"/>
                <a:gd name="T6" fmla="*/ 4 w 15"/>
                <a:gd name="T7" fmla="*/ 0 h 26"/>
                <a:gd name="T8" fmla="*/ 9 w 15"/>
                <a:gd name="T9" fmla="*/ 5 h 26"/>
                <a:gd name="T10" fmla="*/ 7 w 15"/>
                <a:gd name="T11" fmla="*/ 10 h 26"/>
                <a:gd name="T12" fmla="*/ 9 w 15"/>
                <a:gd name="T13" fmla="*/ 15 h 26"/>
                <a:gd name="T14" fmla="*/ 15 w 15"/>
                <a:gd name="T15" fmla="*/ 22 h 26"/>
                <a:gd name="T16" fmla="*/ 11 w 1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6">
                  <a:moveTo>
                    <a:pt x="11" y="26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6"/>
                    <a:pt x="1" y="3"/>
                    <a:pt x="4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6"/>
                    <a:pt x="7" y="8"/>
                    <a:pt x="7" y="10"/>
                  </a:cubicBezTo>
                  <a:cubicBezTo>
                    <a:pt x="7" y="12"/>
                    <a:pt x="7" y="13"/>
                    <a:pt x="9" y="15"/>
                  </a:cubicBezTo>
                  <a:cubicBezTo>
                    <a:pt x="15" y="22"/>
                    <a:pt x="15" y="22"/>
                    <a:pt x="15" y="22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40"/>
            <p:cNvSpPr>
              <a:spLocks noEditPoints="1"/>
            </p:cNvSpPr>
            <p:nvPr/>
          </p:nvSpPr>
          <p:spPr bwMode="auto">
            <a:xfrm>
              <a:off x="10329863" y="2252663"/>
              <a:ext cx="279400" cy="282575"/>
            </a:xfrm>
            <a:custGeom>
              <a:avLst/>
              <a:gdLst>
                <a:gd name="T0" fmla="*/ 38 w 74"/>
                <a:gd name="T1" fmla="*/ 75 h 75"/>
                <a:gd name="T2" fmla="*/ 7 w 74"/>
                <a:gd name="T3" fmla="*/ 44 h 75"/>
                <a:gd name="T4" fmla="*/ 0 w 74"/>
                <a:gd name="T5" fmla="*/ 26 h 75"/>
                <a:gd name="T6" fmla="*/ 7 w 74"/>
                <a:gd name="T7" fmla="*/ 8 h 75"/>
                <a:gd name="T8" fmla="*/ 25 w 74"/>
                <a:gd name="T9" fmla="*/ 0 h 75"/>
                <a:gd name="T10" fmla="*/ 43 w 74"/>
                <a:gd name="T11" fmla="*/ 8 h 75"/>
                <a:gd name="T12" fmla="*/ 74 w 74"/>
                <a:gd name="T13" fmla="*/ 38 h 75"/>
                <a:gd name="T14" fmla="*/ 38 w 74"/>
                <a:gd name="T15" fmla="*/ 75 h 75"/>
                <a:gd name="T16" fmla="*/ 25 w 74"/>
                <a:gd name="T17" fmla="*/ 7 h 75"/>
                <a:gd name="T18" fmla="*/ 12 w 74"/>
                <a:gd name="T19" fmla="*/ 13 h 75"/>
                <a:gd name="T20" fmla="*/ 7 w 74"/>
                <a:gd name="T21" fmla="*/ 26 h 75"/>
                <a:gd name="T22" fmla="*/ 12 w 74"/>
                <a:gd name="T23" fmla="*/ 39 h 75"/>
                <a:gd name="T24" fmla="*/ 38 w 74"/>
                <a:gd name="T25" fmla="*/ 65 h 75"/>
                <a:gd name="T26" fmla="*/ 65 w 74"/>
                <a:gd name="T27" fmla="*/ 38 h 75"/>
                <a:gd name="T28" fmla="*/ 39 w 74"/>
                <a:gd name="T29" fmla="*/ 13 h 75"/>
                <a:gd name="T30" fmla="*/ 25 w 74"/>
                <a:gd name="T31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5">
                  <a:moveTo>
                    <a:pt x="38" y="7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3" y="39"/>
                    <a:pt x="0" y="33"/>
                    <a:pt x="0" y="26"/>
                  </a:cubicBez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9" y="0"/>
                    <a:pt x="25" y="0"/>
                  </a:cubicBezTo>
                  <a:cubicBezTo>
                    <a:pt x="32" y="0"/>
                    <a:pt x="39" y="3"/>
                    <a:pt x="43" y="8"/>
                  </a:cubicBezTo>
                  <a:cubicBezTo>
                    <a:pt x="74" y="38"/>
                    <a:pt x="74" y="38"/>
                    <a:pt x="74" y="38"/>
                  </a:cubicBezTo>
                  <a:lnTo>
                    <a:pt x="38" y="75"/>
                  </a:lnTo>
                  <a:close/>
                  <a:moveTo>
                    <a:pt x="25" y="7"/>
                  </a:moveTo>
                  <a:cubicBezTo>
                    <a:pt x="20" y="7"/>
                    <a:pt x="16" y="9"/>
                    <a:pt x="12" y="13"/>
                  </a:cubicBezTo>
                  <a:cubicBezTo>
                    <a:pt x="9" y="16"/>
                    <a:pt x="7" y="21"/>
                    <a:pt x="7" y="26"/>
                  </a:cubicBezTo>
                  <a:cubicBezTo>
                    <a:pt x="7" y="31"/>
                    <a:pt x="9" y="36"/>
                    <a:pt x="12" y="39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5" y="9"/>
                    <a:pt x="30" y="7"/>
                    <a:pt x="25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1"/>
            <p:cNvSpPr>
              <a:spLocks noEditPoints="1"/>
            </p:cNvSpPr>
            <p:nvPr/>
          </p:nvSpPr>
          <p:spPr bwMode="auto">
            <a:xfrm>
              <a:off x="10672763" y="2252663"/>
              <a:ext cx="277813" cy="282575"/>
            </a:xfrm>
            <a:custGeom>
              <a:avLst/>
              <a:gdLst>
                <a:gd name="T0" fmla="*/ 36 w 74"/>
                <a:gd name="T1" fmla="*/ 75 h 75"/>
                <a:gd name="T2" fmla="*/ 0 w 74"/>
                <a:gd name="T3" fmla="*/ 38 h 75"/>
                <a:gd name="T4" fmla="*/ 30 w 74"/>
                <a:gd name="T5" fmla="*/ 8 h 75"/>
                <a:gd name="T6" fmla="*/ 48 w 74"/>
                <a:gd name="T7" fmla="*/ 0 h 75"/>
                <a:gd name="T8" fmla="*/ 66 w 74"/>
                <a:gd name="T9" fmla="*/ 8 h 75"/>
                <a:gd name="T10" fmla="*/ 74 w 74"/>
                <a:gd name="T11" fmla="*/ 26 h 75"/>
                <a:gd name="T12" fmla="*/ 66 w 74"/>
                <a:gd name="T13" fmla="*/ 44 h 75"/>
                <a:gd name="T14" fmla="*/ 36 w 74"/>
                <a:gd name="T15" fmla="*/ 75 h 75"/>
                <a:gd name="T16" fmla="*/ 9 w 74"/>
                <a:gd name="T17" fmla="*/ 38 h 75"/>
                <a:gd name="T18" fmla="*/ 36 w 74"/>
                <a:gd name="T19" fmla="*/ 65 h 75"/>
                <a:gd name="T20" fmla="*/ 61 w 74"/>
                <a:gd name="T21" fmla="*/ 39 h 75"/>
                <a:gd name="T22" fmla="*/ 67 w 74"/>
                <a:gd name="T23" fmla="*/ 26 h 75"/>
                <a:gd name="T24" fmla="*/ 61 w 74"/>
                <a:gd name="T25" fmla="*/ 13 h 75"/>
                <a:gd name="T26" fmla="*/ 48 w 74"/>
                <a:gd name="T27" fmla="*/ 7 h 75"/>
                <a:gd name="T28" fmla="*/ 35 w 74"/>
                <a:gd name="T29" fmla="*/ 13 h 75"/>
                <a:gd name="T30" fmla="*/ 9 w 74"/>
                <a:gd name="T3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5">
                  <a:moveTo>
                    <a:pt x="36" y="75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5" y="3"/>
                    <a:pt x="41" y="0"/>
                    <a:pt x="48" y="0"/>
                  </a:cubicBezTo>
                  <a:cubicBezTo>
                    <a:pt x="55" y="0"/>
                    <a:pt x="61" y="3"/>
                    <a:pt x="66" y="8"/>
                  </a:cubicBezTo>
                  <a:cubicBezTo>
                    <a:pt x="71" y="13"/>
                    <a:pt x="74" y="19"/>
                    <a:pt x="74" y="26"/>
                  </a:cubicBezTo>
                  <a:cubicBezTo>
                    <a:pt x="74" y="33"/>
                    <a:pt x="71" y="39"/>
                    <a:pt x="66" y="44"/>
                  </a:cubicBezTo>
                  <a:lnTo>
                    <a:pt x="36" y="75"/>
                  </a:lnTo>
                  <a:close/>
                  <a:moveTo>
                    <a:pt x="9" y="38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5" y="36"/>
                    <a:pt x="67" y="31"/>
                    <a:pt x="67" y="26"/>
                  </a:cubicBezTo>
                  <a:cubicBezTo>
                    <a:pt x="67" y="21"/>
                    <a:pt x="65" y="16"/>
                    <a:pt x="61" y="13"/>
                  </a:cubicBezTo>
                  <a:cubicBezTo>
                    <a:pt x="58" y="9"/>
                    <a:pt x="53" y="7"/>
                    <a:pt x="48" y="7"/>
                  </a:cubicBezTo>
                  <a:cubicBezTo>
                    <a:pt x="43" y="7"/>
                    <a:pt x="38" y="9"/>
                    <a:pt x="35" y="13"/>
                  </a:cubicBezTo>
                  <a:lnTo>
                    <a:pt x="9" y="3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2"/>
            <p:cNvSpPr>
              <a:spLocks/>
            </p:cNvSpPr>
            <p:nvPr/>
          </p:nvSpPr>
          <p:spPr bwMode="auto">
            <a:xfrm>
              <a:off x="10555288" y="2554288"/>
              <a:ext cx="26988" cy="25400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43"/>
            <p:cNvSpPr>
              <a:spLocks/>
            </p:cNvSpPr>
            <p:nvPr/>
          </p:nvSpPr>
          <p:spPr bwMode="auto">
            <a:xfrm>
              <a:off x="10590213" y="2519363"/>
              <a:ext cx="25400" cy="26988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44"/>
            <p:cNvSpPr>
              <a:spLocks/>
            </p:cNvSpPr>
            <p:nvPr/>
          </p:nvSpPr>
          <p:spPr bwMode="auto">
            <a:xfrm>
              <a:off x="10626726" y="2482851"/>
              <a:ext cx="26988" cy="30163"/>
            </a:xfrm>
            <a:custGeom>
              <a:avLst/>
              <a:gdLst>
                <a:gd name="T0" fmla="*/ 6 w 7"/>
                <a:gd name="T1" fmla="*/ 6 h 8"/>
                <a:gd name="T2" fmla="*/ 1 w 7"/>
                <a:gd name="T3" fmla="*/ 6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4" y="8"/>
                    <a:pt x="2" y="8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45"/>
            <p:cNvSpPr>
              <a:spLocks/>
            </p:cNvSpPr>
            <p:nvPr/>
          </p:nvSpPr>
          <p:spPr bwMode="auto">
            <a:xfrm>
              <a:off x="10590213" y="2590801"/>
              <a:ext cx="25400" cy="26988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46"/>
            <p:cNvSpPr>
              <a:spLocks/>
            </p:cNvSpPr>
            <p:nvPr/>
          </p:nvSpPr>
          <p:spPr bwMode="auto">
            <a:xfrm>
              <a:off x="10626726" y="2554288"/>
              <a:ext cx="26988" cy="25400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47"/>
            <p:cNvSpPr>
              <a:spLocks/>
            </p:cNvSpPr>
            <p:nvPr/>
          </p:nvSpPr>
          <p:spPr bwMode="auto">
            <a:xfrm>
              <a:off x="10661651" y="2519363"/>
              <a:ext cx="25400" cy="26988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48"/>
            <p:cNvSpPr>
              <a:spLocks/>
            </p:cNvSpPr>
            <p:nvPr/>
          </p:nvSpPr>
          <p:spPr bwMode="auto">
            <a:xfrm>
              <a:off x="10626726" y="2625726"/>
              <a:ext cx="26988" cy="25400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49"/>
            <p:cNvSpPr>
              <a:spLocks/>
            </p:cNvSpPr>
            <p:nvPr/>
          </p:nvSpPr>
          <p:spPr bwMode="auto">
            <a:xfrm>
              <a:off x="10661651" y="2590801"/>
              <a:ext cx="25400" cy="26988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5" y="7"/>
                    <a:pt x="3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4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50"/>
            <p:cNvSpPr>
              <a:spLocks/>
            </p:cNvSpPr>
            <p:nvPr/>
          </p:nvSpPr>
          <p:spPr bwMode="auto">
            <a:xfrm>
              <a:off x="10694988" y="2554288"/>
              <a:ext cx="30163" cy="25400"/>
            </a:xfrm>
            <a:custGeom>
              <a:avLst/>
              <a:gdLst>
                <a:gd name="T0" fmla="*/ 6 w 8"/>
                <a:gd name="T1" fmla="*/ 6 h 7"/>
                <a:gd name="T2" fmla="*/ 2 w 8"/>
                <a:gd name="T3" fmla="*/ 6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3"/>
                    <a:pt x="8" y="5"/>
                    <a:pt x="6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4" name="Grupa 33"/>
          <p:cNvGrpSpPr>
            <a:grpSpLocks noChangeAspect="1"/>
          </p:cNvGrpSpPr>
          <p:nvPr/>
        </p:nvGrpSpPr>
        <p:grpSpPr>
          <a:xfrm>
            <a:off x="3918637" y="1978748"/>
            <a:ext cx="980125" cy="926659"/>
            <a:chOff x="4951753" y="1307903"/>
            <a:chExt cx="700457" cy="662247"/>
          </a:xfrm>
        </p:grpSpPr>
        <p:sp>
          <p:nvSpPr>
            <p:cNvPr id="35" name="Freeform 927"/>
            <p:cNvSpPr>
              <a:spLocks noEditPoints="1"/>
            </p:cNvSpPr>
            <p:nvPr/>
          </p:nvSpPr>
          <p:spPr bwMode="auto">
            <a:xfrm>
              <a:off x="4951753" y="1307903"/>
              <a:ext cx="700457" cy="662247"/>
            </a:xfrm>
            <a:custGeom>
              <a:avLst/>
              <a:gdLst>
                <a:gd name="T0" fmla="*/ 181 w 184"/>
                <a:gd name="T1" fmla="*/ 3 h 173"/>
                <a:gd name="T2" fmla="*/ 181 w 184"/>
                <a:gd name="T3" fmla="*/ 3 h 173"/>
                <a:gd name="T4" fmla="*/ 173 w 184"/>
                <a:gd name="T5" fmla="*/ 0 h 173"/>
                <a:gd name="T6" fmla="*/ 11 w 184"/>
                <a:gd name="T7" fmla="*/ 0 h 173"/>
                <a:gd name="T8" fmla="*/ 3 w 184"/>
                <a:gd name="T9" fmla="*/ 3 h 173"/>
                <a:gd name="T10" fmla="*/ 0 w 184"/>
                <a:gd name="T11" fmla="*/ 12 h 173"/>
                <a:gd name="T12" fmla="*/ 0 w 184"/>
                <a:gd name="T13" fmla="*/ 115 h 173"/>
                <a:gd name="T14" fmla="*/ 0 w 184"/>
                <a:gd name="T15" fmla="*/ 121 h 173"/>
                <a:gd name="T16" fmla="*/ 0 w 184"/>
                <a:gd name="T17" fmla="*/ 133 h 173"/>
                <a:gd name="T18" fmla="*/ 3 w 184"/>
                <a:gd name="T19" fmla="*/ 141 h 173"/>
                <a:gd name="T20" fmla="*/ 11 w 184"/>
                <a:gd name="T21" fmla="*/ 144 h 173"/>
                <a:gd name="T22" fmla="*/ 66 w 184"/>
                <a:gd name="T23" fmla="*/ 144 h 173"/>
                <a:gd name="T24" fmla="*/ 64 w 184"/>
                <a:gd name="T25" fmla="*/ 164 h 173"/>
                <a:gd name="T26" fmla="*/ 60 w 184"/>
                <a:gd name="T27" fmla="*/ 164 h 173"/>
                <a:gd name="T28" fmla="*/ 54 w 184"/>
                <a:gd name="T29" fmla="*/ 167 h 173"/>
                <a:gd name="T30" fmla="*/ 52 w 184"/>
                <a:gd name="T31" fmla="*/ 173 h 173"/>
                <a:gd name="T32" fmla="*/ 58 w 184"/>
                <a:gd name="T33" fmla="*/ 173 h 173"/>
                <a:gd name="T34" fmla="*/ 58 w 184"/>
                <a:gd name="T35" fmla="*/ 171 h 173"/>
                <a:gd name="T36" fmla="*/ 60 w 184"/>
                <a:gd name="T37" fmla="*/ 170 h 173"/>
                <a:gd name="T38" fmla="*/ 124 w 184"/>
                <a:gd name="T39" fmla="*/ 170 h 173"/>
                <a:gd name="T40" fmla="*/ 126 w 184"/>
                <a:gd name="T41" fmla="*/ 171 h 173"/>
                <a:gd name="T42" fmla="*/ 127 w 184"/>
                <a:gd name="T43" fmla="*/ 173 h 173"/>
                <a:gd name="T44" fmla="*/ 132 w 184"/>
                <a:gd name="T45" fmla="*/ 173 h 173"/>
                <a:gd name="T46" fmla="*/ 130 w 184"/>
                <a:gd name="T47" fmla="*/ 167 h 173"/>
                <a:gd name="T48" fmla="*/ 124 w 184"/>
                <a:gd name="T49" fmla="*/ 164 h 173"/>
                <a:gd name="T50" fmla="*/ 121 w 184"/>
                <a:gd name="T51" fmla="*/ 164 h 173"/>
                <a:gd name="T52" fmla="*/ 118 w 184"/>
                <a:gd name="T53" fmla="*/ 144 h 173"/>
                <a:gd name="T54" fmla="*/ 173 w 184"/>
                <a:gd name="T55" fmla="*/ 144 h 173"/>
                <a:gd name="T56" fmla="*/ 181 w 184"/>
                <a:gd name="T57" fmla="*/ 141 h 173"/>
                <a:gd name="T58" fmla="*/ 184 w 184"/>
                <a:gd name="T59" fmla="*/ 133 h 173"/>
                <a:gd name="T60" fmla="*/ 184 w 184"/>
                <a:gd name="T61" fmla="*/ 121 h 173"/>
                <a:gd name="T62" fmla="*/ 184 w 184"/>
                <a:gd name="T63" fmla="*/ 115 h 173"/>
                <a:gd name="T64" fmla="*/ 184 w 184"/>
                <a:gd name="T65" fmla="*/ 12 h 173"/>
                <a:gd name="T66" fmla="*/ 181 w 184"/>
                <a:gd name="T67" fmla="*/ 3 h 173"/>
                <a:gd name="T68" fmla="*/ 115 w 184"/>
                <a:gd name="T69" fmla="*/ 164 h 173"/>
                <a:gd name="T70" fmla="*/ 69 w 184"/>
                <a:gd name="T71" fmla="*/ 164 h 173"/>
                <a:gd name="T72" fmla="*/ 72 w 184"/>
                <a:gd name="T73" fmla="*/ 144 h 173"/>
                <a:gd name="T74" fmla="*/ 113 w 184"/>
                <a:gd name="T75" fmla="*/ 144 h 173"/>
                <a:gd name="T76" fmla="*/ 115 w 184"/>
                <a:gd name="T77" fmla="*/ 164 h 173"/>
                <a:gd name="T78" fmla="*/ 178 w 184"/>
                <a:gd name="T79" fmla="*/ 133 h 173"/>
                <a:gd name="T80" fmla="*/ 177 w 184"/>
                <a:gd name="T81" fmla="*/ 137 h 173"/>
                <a:gd name="T82" fmla="*/ 173 w 184"/>
                <a:gd name="T83" fmla="*/ 138 h 173"/>
                <a:gd name="T84" fmla="*/ 11 w 184"/>
                <a:gd name="T85" fmla="*/ 138 h 173"/>
                <a:gd name="T86" fmla="*/ 7 w 184"/>
                <a:gd name="T87" fmla="*/ 137 h 173"/>
                <a:gd name="T88" fmla="*/ 6 w 184"/>
                <a:gd name="T89" fmla="*/ 133 h 173"/>
                <a:gd name="T90" fmla="*/ 6 w 184"/>
                <a:gd name="T91" fmla="*/ 121 h 173"/>
                <a:gd name="T92" fmla="*/ 178 w 184"/>
                <a:gd name="T93" fmla="*/ 121 h 173"/>
                <a:gd name="T94" fmla="*/ 178 w 184"/>
                <a:gd name="T95" fmla="*/ 133 h 173"/>
                <a:gd name="T96" fmla="*/ 6 w 184"/>
                <a:gd name="T97" fmla="*/ 115 h 173"/>
                <a:gd name="T98" fmla="*/ 6 w 184"/>
                <a:gd name="T99" fmla="*/ 12 h 173"/>
                <a:gd name="T100" fmla="*/ 7 w 184"/>
                <a:gd name="T101" fmla="*/ 8 h 173"/>
                <a:gd name="T102" fmla="*/ 11 w 184"/>
                <a:gd name="T103" fmla="*/ 6 h 173"/>
                <a:gd name="T104" fmla="*/ 173 w 184"/>
                <a:gd name="T105" fmla="*/ 6 h 173"/>
                <a:gd name="T106" fmla="*/ 177 w 184"/>
                <a:gd name="T107" fmla="*/ 8 h 173"/>
                <a:gd name="T108" fmla="*/ 177 w 184"/>
                <a:gd name="T109" fmla="*/ 8 h 173"/>
                <a:gd name="T110" fmla="*/ 178 w 184"/>
                <a:gd name="T111" fmla="*/ 12 h 173"/>
                <a:gd name="T112" fmla="*/ 178 w 184"/>
                <a:gd name="T113" fmla="*/ 115 h 173"/>
                <a:gd name="T114" fmla="*/ 6 w 184"/>
                <a:gd name="T115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" h="173">
                  <a:moveTo>
                    <a:pt x="181" y="3"/>
                  </a:moveTo>
                  <a:cubicBezTo>
                    <a:pt x="181" y="3"/>
                    <a:pt x="181" y="3"/>
                    <a:pt x="181" y="3"/>
                  </a:cubicBezTo>
                  <a:cubicBezTo>
                    <a:pt x="179" y="1"/>
                    <a:pt x="176" y="0"/>
                    <a:pt x="17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6"/>
                    <a:pt x="1" y="139"/>
                    <a:pt x="3" y="141"/>
                  </a:cubicBezTo>
                  <a:cubicBezTo>
                    <a:pt x="5" y="143"/>
                    <a:pt x="8" y="144"/>
                    <a:pt x="11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4" y="164"/>
                    <a:pt x="64" y="164"/>
                    <a:pt x="64" y="164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58" y="164"/>
                    <a:pt x="56" y="165"/>
                    <a:pt x="54" y="167"/>
                  </a:cubicBezTo>
                  <a:cubicBezTo>
                    <a:pt x="53" y="168"/>
                    <a:pt x="52" y="171"/>
                    <a:pt x="52" y="173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8" y="172"/>
                    <a:pt x="58" y="171"/>
                    <a:pt x="58" y="171"/>
                  </a:cubicBezTo>
                  <a:cubicBezTo>
                    <a:pt x="59" y="170"/>
                    <a:pt x="60" y="170"/>
                    <a:pt x="60" y="170"/>
                  </a:cubicBezTo>
                  <a:cubicBezTo>
                    <a:pt x="124" y="170"/>
                    <a:pt x="124" y="170"/>
                    <a:pt x="124" y="170"/>
                  </a:cubicBezTo>
                  <a:cubicBezTo>
                    <a:pt x="125" y="170"/>
                    <a:pt x="125" y="170"/>
                    <a:pt x="126" y="171"/>
                  </a:cubicBezTo>
                  <a:cubicBezTo>
                    <a:pt x="126" y="171"/>
                    <a:pt x="127" y="172"/>
                    <a:pt x="127" y="173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1"/>
                    <a:pt x="131" y="168"/>
                    <a:pt x="130" y="167"/>
                  </a:cubicBezTo>
                  <a:cubicBezTo>
                    <a:pt x="128" y="165"/>
                    <a:pt x="126" y="164"/>
                    <a:pt x="124" y="164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6" y="144"/>
                    <a:pt x="179" y="143"/>
                    <a:pt x="181" y="141"/>
                  </a:cubicBezTo>
                  <a:cubicBezTo>
                    <a:pt x="183" y="139"/>
                    <a:pt x="184" y="136"/>
                    <a:pt x="184" y="133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9"/>
                    <a:pt x="183" y="6"/>
                    <a:pt x="181" y="3"/>
                  </a:cubicBezTo>
                  <a:close/>
                  <a:moveTo>
                    <a:pt x="115" y="164"/>
                  </a:moveTo>
                  <a:cubicBezTo>
                    <a:pt x="69" y="164"/>
                    <a:pt x="69" y="164"/>
                    <a:pt x="69" y="164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113" y="144"/>
                    <a:pt x="113" y="144"/>
                    <a:pt x="113" y="144"/>
                  </a:cubicBezTo>
                  <a:lnTo>
                    <a:pt x="115" y="164"/>
                  </a:lnTo>
                  <a:close/>
                  <a:moveTo>
                    <a:pt x="178" y="133"/>
                  </a:moveTo>
                  <a:cubicBezTo>
                    <a:pt x="178" y="134"/>
                    <a:pt x="178" y="136"/>
                    <a:pt x="177" y="137"/>
                  </a:cubicBezTo>
                  <a:cubicBezTo>
                    <a:pt x="176" y="138"/>
                    <a:pt x="174" y="138"/>
                    <a:pt x="173" y="138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0" y="138"/>
                    <a:pt x="8" y="138"/>
                    <a:pt x="7" y="137"/>
                  </a:cubicBezTo>
                  <a:cubicBezTo>
                    <a:pt x="6" y="136"/>
                    <a:pt x="6" y="134"/>
                    <a:pt x="6" y="133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178" y="121"/>
                    <a:pt x="178" y="121"/>
                    <a:pt x="178" y="121"/>
                  </a:cubicBezTo>
                  <a:lnTo>
                    <a:pt x="178" y="133"/>
                  </a:lnTo>
                  <a:close/>
                  <a:moveTo>
                    <a:pt x="6" y="115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0"/>
                    <a:pt x="6" y="9"/>
                    <a:pt x="7" y="8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6" y="6"/>
                    <a:pt x="177" y="8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8" y="9"/>
                    <a:pt x="178" y="10"/>
                    <a:pt x="178" y="12"/>
                  </a:cubicBezTo>
                  <a:cubicBezTo>
                    <a:pt x="178" y="115"/>
                    <a:pt x="178" y="115"/>
                    <a:pt x="178" y="115"/>
                  </a:cubicBezTo>
                  <a:lnTo>
                    <a:pt x="6" y="1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Rectangle 928"/>
            <p:cNvSpPr>
              <a:spLocks noChangeArrowheads="1"/>
            </p:cNvSpPr>
            <p:nvPr/>
          </p:nvSpPr>
          <p:spPr bwMode="auto">
            <a:xfrm>
              <a:off x="5270145" y="1804592"/>
              <a:ext cx="63682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929"/>
            <p:cNvSpPr>
              <a:spLocks/>
            </p:cNvSpPr>
            <p:nvPr/>
          </p:nvSpPr>
          <p:spPr bwMode="auto">
            <a:xfrm>
              <a:off x="5002695" y="1460729"/>
              <a:ext cx="598573" cy="254710"/>
            </a:xfrm>
            <a:custGeom>
              <a:avLst/>
              <a:gdLst>
                <a:gd name="T0" fmla="*/ 0 w 47"/>
                <a:gd name="T1" fmla="*/ 11 h 20"/>
                <a:gd name="T2" fmla="*/ 0 w 47"/>
                <a:gd name="T3" fmla="*/ 20 h 20"/>
                <a:gd name="T4" fmla="*/ 47 w 47"/>
                <a:gd name="T5" fmla="*/ 20 h 20"/>
                <a:gd name="T6" fmla="*/ 47 w 47"/>
                <a:gd name="T7" fmla="*/ 4 h 20"/>
                <a:gd name="T8" fmla="*/ 42 w 47"/>
                <a:gd name="T9" fmla="*/ 4 h 20"/>
                <a:gd name="T10" fmla="*/ 40 w 47"/>
                <a:gd name="T11" fmla="*/ 0 h 20"/>
                <a:gd name="T12" fmla="*/ 35 w 47"/>
                <a:gd name="T13" fmla="*/ 0 h 20"/>
                <a:gd name="T14" fmla="*/ 33 w 47"/>
                <a:gd name="T15" fmla="*/ 5 h 20"/>
                <a:gd name="T16" fmla="*/ 28 w 47"/>
                <a:gd name="T17" fmla="*/ 5 h 20"/>
                <a:gd name="T18" fmla="*/ 26 w 47"/>
                <a:gd name="T19" fmla="*/ 7 h 20"/>
                <a:gd name="T20" fmla="*/ 21 w 47"/>
                <a:gd name="T21" fmla="*/ 7 h 20"/>
                <a:gd name="T22" fmla="*/ 19 w 47"/>
                <a:gd name="T23" fmla="*/ 3 h 20"/>
                <a:gd name="T24" fmla="*/ 14 w 47"/>
                <a:gd name="T25" fmla="*/ 3 h 20"/>
                <a:gd name="T26" fmla="*/ 13 w 47"/>
                <a:gd name="T27" fmla="*/ 7 h 20"/>
                <a:gd name="T28" fmla="*/ 7 w 47"/>
                <a:gd name="T29" fmla="*/ 7 h 20"/>
                <a:gd name="T30" fmla="*/ 6 w 47"/>
                <a:gd name="T31" fmla="*/ 11 h 20"/>
                <a:gd name="T32" fmla="*/ 0 w 47"/>
                <a:gd name="T3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0">
                  <a:moveTo>
                    <a:pt x="0" y="11"/>
                  </a:moveTo>
                  <a:lnTo>
                    <a:pt x="0" y="20"/>
                  </a:lnTo>
                  <a:lnTo>
                    <a:pt x="47" y="20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3" y="7"/>
                  </a:lnTo>
                  <a:lnTo>
                    <a:pt x="7" y="7"/>
                  </a:lnTo>
                  <a:lnTo>
                    <a:pt x="6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Rectangle 930"/>
            <p:cNvSpPr>
              <a:spLocks noChangeArrowheads="1"/>
            </p:cNvSpPr>
            <p:nvPr/>
          </p:nvSpPr>
          <p:spPr bwMode="auto">
            <a:xfrm>
              <a:off x="5002695" y="1677237"/>
              <a:ext cx="25471" cy="3821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Rectangle 931"/>
            <p:cNvSpPr>
              <a:spLocks noChangeArrowheads="1"/>
            </p:cNvSpPr>
            <p:nvPr/>
          </p:nvSpPr>
          <p:spPr bwMode="auto">
            <a:xfrm>
              <a:off x="5053637" y="1702708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Rectangle 932"/>
            <p:cNvSpPr>
              <a:spLocks noChangeArrowheads="1"/>
            </p:cNvSpPr>
            <p:nvPr/>
          </p:nvSpPr>
          <p:spPr bwMode="auto">
            <a:xfrm>
              <a:off x="5091847" y="1639026"/>
              <a:ext cx="25471" cy="764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Rectangle 933"/>
            <p:cNvSpPr>
              <a:spLocks noChangeArrowheads="1"/>
            </p:cNvSpPr>
            <p:nvPr/>
          </p:nvSpPr>
          <p:spPr bwMode="auto">
            <a:xfrm>
              <a:off x="5142789" y="1664497"/>
              <a:ext cx="25471" cy="5094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Rectangle 934"/>
            <p:cNvSpPr>
              <a:spLocks noChangeArrowheads="1"/>
            </p:cNvSpPr>
            <p:nvPr/>
          </p:nvSpPr>
          <p:spPr bwMode="auto">
            <a:xfrm>
              <a:off x="5180992" y="1626294"/>
              <a:ext cx="25471" cy="8915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Rectangle 935"/>
            <p:cNvSpPr>
              <a:spLocks noChangeArrowheads="1"/>
            </p:cNvSpPr>
            <p:nvPr/>
          </p:nvSpPr>
          <p:spPr bwMode="auto">
            <a:xfrm>
              <a:off x="5231934" y="1588084"/>
              <a:ext cx="12740" cy="12735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Rectangle 936"/>
            <p:cNvSpPr>
              <a:spLocks noChangeArrowheads="1"/>
            </p:cNvSpPr>
            <p:nvPr/>
          </p:nvSpPr>
          <p:spPr bwMode="auto">
            <a:xfrm>
              <a:off x="5270145" y="1639026"/>
              <a:ext cx="25471" cy="764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Rectangle 937"/>
            <p:cNvSpPr>
              <a:spLocks noChangeArrowheads="1"/>
            </p:cNvSpPr>
            <p:nvPr/>
          </p:nvSpPr>
          <p:spPr bwMode="auto">
            <a:xfrm>
              <a:off x="5321087" y="1664497"/>
              <a:ext cx="12740" cy="5094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Rectangle 938"/>
            <p:cNvSpPr>
              <a:spLocks noChangeArrowheads="1"/>
            </p:cNvSpPr>
            <p:nvPr/>
          </p:nvSpPr>
          <p:spPr bwMode="auto">
            <a:xfrm>
              <a:off x="5359289" y="1600823"/>
              <a:ext cx="25471" cy="114624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Rectangle 939"/>
            <p:cNvSpPr>
              <a:spLocks noChangeArrowheads="1"/>
            </p:cNvSpPr>
            <p:nvPr/>
          </p:nvSpPr>
          <p:spPr bwMode="auto">
            <a:xfrm>
              <a:off x="5410231" y="1639026"/>
              <a:ext cx="12740" cy="764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Rectangle 940"/>
            <p:cNvSpPr>
              <a:spLocks noChangeArrowheads="1"/>
            </p:cNvSpPr>
            <p:nvPr/>
          </p:nvSpPr>
          <p:spPr bwMode="auto">
            <a:xfrm>
              <a:off x="5448442" y="1549881"/>
              <a:ext cx="25471" cy="165566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Rectangle 941"/>
            <p:cNvSpPr>
              <a:spLocks noChangeArrowheads="1"/>
            </p:cNvSpPr>
            <p:nvPr/>
          </p:nvSpPr>
          <p:spPr bwMode="auto">
            <a:xfrm>
              <a:off x="5486644" y="1575352"/>
              <a:ext cx="25471" cy="14009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Rectangle 942"/>
            <p:cNvSpPr>
              <a:spLocks noChangeArrowheads="1"/>
            </p:cNvSpPr>
            <p:nvPr/>
          </p:nvSpPr>
          <p:spPr bwMode="auto">
            <a:xfrm>
              <a:off x="5537586" y="1626294"/>
              <a:ext cx="25471" cy="8915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943"/>
            <p:cNvSpPr>
              <a:spLocks noChangeArrowheads="1"/>
            </p:cNvSpPr>
            <p:nvPr/>
          </p:nvSpPr>
          <p:spPr bwMode="auto">
            <a:xfrm>
              <a:off x="5575797" y="1588084"/>
              <a:ext cx="25471" cy="12735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Rectangle 944"/>
            <p:cNvSpPr>
              <a:spLocks noChangeArrowheads="1"/>
            </p:cNvSpPr>
            <p:nvPr/>
          </p:nvSpPr>
          <p:spPr bwMode="auto">
            <a:xfrm>
              <a:off x="5575797" y="1371584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Rectangle 945"/>
            <p:cNvSpPr>
              <a:spLocks noChangeArrowheads="1"/>
            </p:cNvSpPr>
            <p:nvPr/>
          </p:nvSpPr>
          <p:spPr bwMode="auto">
            <a:xfrm>
              <a:off x="5537586" y="1371584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Rectangle 946"/>
            <p:cNvSpPr>
              <a:spLocks noChangeArrowheads="1"/>
            </p:cNvSpPr>
            <p:nvPr/>
          </p:nvSpPr>
          <p:spPr bwMode="auto">
            <a:xfrm>
              <a:off x="5486644" y="1371584"/>
              <a:ext cx="2547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Rectangle 947"/>
            <p:cNvSpPr>
              <a:spLocks noChangeArrowheads="1"/>
            </p:cNvSpPr>
            <p:nvPr/>
          </p:nvSpPr>
          <p:spPr bwMode="auto">
            <a:xfrm>
              <a:off x="5002695" y="1460729"/>
              <a:ext cx="165566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Rectangle 948"/>
            <p:cNvSpPr>
              <a:spLocks noChangeArrowheads="1"/>
            </p:cNvSpPr>
            <p:nvPr/>
          </p:nvSpPr>
          <p:spPr bwMode="auto">
            <a:xfrm>
              <a:off x="5002695" y="1498939"/>
              <a:ext cx="76413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Rectangle 949"/>
            <p:cNvSpPr>
              <a:spLocks noChangeArrowheads="1"/>
            </p:cNvSpPr>
            <p:nvPr/>
          </p:nvSpPr>
          <p:spPr bwMode="auto">
            <a:xfrm>
              <a:off x="5270145" y="1371584"/>
              <a:ext cx="140095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Rectangle 950"/>
            <p:cNvSpPr>
              <a:spLocks noChangeArrowheads="1"/>
            </p:cNvSpPr>
            <p:nvPr/>
          </p:nvSpPr>
          <p:spPr bwMode="auto">
            <a:xfrm>
              <a:off x="5206463" y="1409787"/>
              <a:ext cx="127355" cy="25471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Rectangle 951"/>
            <p:cNvSpPr>
              <a:spLocks noChangeArrowheads="1"/>
            </p:cNvSpPr>
            <p:nvPr/>
          </p:nvSpPr>
          <p:spPr bwMode="auto">
            <a:xfrm>
              <a:off x="5206463" y="1371584"/>
              <a:ext cx="38211" cy="1274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Rectangle 952"/>
            <p:cNvSpPr>
              <a:spLocks noChangeArrowheads="1"/>
            </p:cNvSpPr>
            <p:nvPr/>
          </p:nvSpPr>
          <p:spPr bwMode="auto">
            <a:xfrm>
              <a:off x="5002695" y="1371584"/>
              <a:ext cx="165566" cy="63682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" name="Grupa 60"/>
          <p:cNvGrpSpPr>
            <a:grpSpLocks noChangeAspect="1"/>
          </p:cNvGrpSpPr>
          <p:nvPr/>
        </p:nvGrpSpPr>
        <p:grpSpPr>
          <a:xfrm>
            <a:off x="6567408" y="1974371"/>
            <a:ext cx="947213" cy="930213"/>
            <a:chOff x="1185863" y="4249738"/>
            <a:chExt cx="619125" cy="608013"/>
          </a:xfrm>
        </p:grpSpPr>
        <p:sp>
          <p:nvSpPr>
            <p:cNvPr id="62" name="Freeform 1018"/>
            <p:cNvSpPr>
              <a:spLocks/>
            </p:cNvSpPr>
            <p:nvPr/>
          </p:nvSpPr>
          <p:spPr bwMode="auto">
            <a:xfrm>
              <a:off x="1196975" y="4467226"/>
              <a:ext cx="320675" cy="206375"/>
            </a:xfrm>
            <a:custGeom>
              <a:avLst/>
              <a:gdLst>
                <a:gd name="T0" fmla="*/ 43 w 87"/>
                <a:gd name="T1" fmla="*/ 0 h 56"/>
                <a:gd name="T2" fmla="*/ 30 w 87"/>
                <a:gd name="T3" fmla="*/ 13 h 56"/>
                <a:gd name="T4" fmla="*/ 17 w 87"/>
                <a:gd name="T5" fmla="*/ 0 h 56"/>
                <a:gd name="T6" fmla="*/ 17 w 87"/>
                <a:gd name="T7" fmla="*/ 0 h 56"/>
                <a:gd name="T8" fmla="*/ 5 w 87"/>
                <a:gd name="T9" fmla="*/ 5 h 56"/>
                <a:gd name="T10" fmla="*/ 0 w 87"/>
                <a:gd name="T11" fmla="*/ 16 h 56"/>
                <a:gd name="T12" fmla="*/ 0 w 87"/>
                <a:gd name="T13" fmla="*/ 41 h 56"/>
                <a:gd name="T14" fmla="*/ 14 w 87"/>
                <a:gd name="T15" fmla="*/ 41 h 56"/>
                <a:gd name="T16" fmla="*/ 14 w 87"/>
                <a:gd name="T17" fmla="*/ 56 h 56"/>
                <a:gd name="T18" fmla="*/ 46 w 87"/>
                <a:gd name="T19" fmla="*/ 56 h 56"/>
                <a:gd name="T20" fmla="*/ 46 w 87"/>
                <a:gd name="T21" fmla="*/ 13 h 56"/>
                <a:gd name="T22" fmla="*/ 87 w 87"/>
                <a:gd name="T23" fmla="*/ 13 h 56"/>
                <a:gd name="T24" fmla="*/ 87 w 87"/>
                <a:gd name="T25" fmla="*/ 0 h 56"/>
                <a:gd name="T26" fmla="*/ 43 w 87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56">
                  <a:moveTo>
                    <a:pt x="43" y="0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8" y="1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019"/>
            <p:cNvSpPr>
              <a:spLocks noEditPoints="1"/>
            </p:cNvSpPr>
            <p:nvPr/>
          </p:nvSpPr>
          <p:spPr bwMode="auto">
            <a:xfrm>
              <a:off x="1241425" y="4302126"/>
              <a:ext cx="131762" cy="1317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6 h 36"/>
                <a:gd name="T12" fmla="*/ 7 w 36"/>
                <a:gd name="T13" fmla="*/ 18 h 36"/>
                <a:gd name="T14" fmla="*/ 18 w 36"/>
                <a:gd name="T15" fmla="*/ 29 h 36"/>
                <a:gd name="T16" fmla="*/ 29 w 36"/>
                <a:gd name="T17" fmla="*/ 18 h 36"/>
                <a:gd name="T18" fmla="*/ 18 w 36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6"/>
                  </a:moveTo>
                  <a:cubicBezTo>
                    <a:pt x="12" y="6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6"/>
                    <a:pt x="18" y="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Rectangle 1020"/>
            <p:cNvSpPr>
              <a:spLocks noChangeArrowheads="1"/>
            </p:cNvSpPr>
            <p:nvPr/>
          </p:nvSpPr>
          <p:spPr bwMode="auto">
            <a:xfrm>
              <a:off x="1233488" y="4618038"/>
              <a:ext cx="25400" cy="2397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Rectangle 1021"/>
            <p:cNvSpPr>
              <a:spLocks noChangeArrowheads="1"/>
            </p:cNvSpPr>
            <p:nvPr/>
          </p:nvSpPr>
          <p:spPr bwMode="auto">
            <a:xfrm>
              <a:off x="1296988" y="4706938"/>
              <a:ext cx="22225" cy="1508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022"/>
            <p:cNvSpPr>
              <a:spLocks/>
            </p:cNvSpPr>
            <p:nvPr/>
          </p:nvSpPr>
          <p:spPr bwMode="auto">
            <a:xfrm>
              <a:off x="1185863" y="4452938"/>
              <a:ext cx="390525" cy="404813"/>
            </a:xfrm>
            <a:custGeom>
              <a:avLst/>
              <a:gdLst>
                <a:gd name="T0" fmla="*/ 52 w 106"/>
                <a:gd name="T1" fmla="*/ 110 h 110"/>
                <a:gd name="T2" fmla="*/ 46 w 106"/>
                <a:gd name="T3" fmla="*/ 110 h 110"/>
                <a:gd name="T4" fmla="*/ 46 w 106"/>
                <a:gd name="T5" fmla="*/ 14 h 110"/>
                <a:gd name="T6" fmla="*/ 99 w 106"/>
                <a:gd name="T7" fmla="*/ 14 h 110"/>
                <a:gd name="T8" fmla="*/ 99 w 106"/>
                <a:gd name="T9" fmla="*/ 7 h 110"/>
                <a:gd name="T10" fmla="*/ 20 w 106"/>
                <a:gd name="T11" fmla="*/ 7 h 110"/>
                <a:gd name="T12" fmla="*/ 10 w 106"/>
                <a:gd name="T13" fmla="*/ 11 h 110"/>
                <a:gd name="T14" fmla="*/ 7 w 106"/>
                <a:gd name="T15" fmla="*/ 20 h 110"/>
                <a:gd name="T16" fmla="*/ 7 w 106"/>
                <a:gd name="T17" fmla="*/ 54 h 110"/>
                <a:gd name="T18" fmla="*/ 17 w 106"/>
                <a:gd name="T19" fmla="*/ 54 h 110"/>
                <a:gd name="T20" fmla="*/ 17 w 106"/>
                <a:gd name="T21" fmla="*/ 60 h 110"/>
                <a:gd name="T22" fmla="*/ 0 w 106"/>
                <a:gd name="T23" fmla="*/ 60 h 110"/>
                <a:gd name="T24" fmla="*/ 0 w 106"/>
                <a:gd name="T25" fmla="*/ 20 h 110"/>
                <a:gd name="T26" fmla="*/ 6 w 106"/>
                <a:gd name="T27" fmla="*/ 6 h 110"/>
                <a:gd name="T28" fmla="*/ 20 w 106"/>
                <a:gd name="T29" fmla="*/ 0 h 110"/>
                <a:gd name="T30" fmla="*/ 106 w 106"/>
                <a:gd name="T31" fmla="*/ 0 h 110"/>
                <a:gd name="T32" fmla="*/ 106 w 106"/>
                <a:gd name="T33" fmla="*/ 20 h 110"/>
                <a:gd name="T34" fmla="*/ 52 w 106"/>
                <a:gd name="T35" fmla="*/ 20 h 110"/>
                <a:gd name="T36" fmla="*/ 52 w 106"/>
                <a:gd name="T3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10">
                  <a:moveTo>
                    <a:pt x="52" y="110"/>
                  </a:moveTo>
                  <a:cubicBezTo>
                    <a:pt x="46" y="110"/>
                    <a:pt x="46" y="110"/>
                    <a:pt x="46" y="11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6" y="7"/>
                    <a:pt x="13" y="8"/>
                    <a:pt x="10" y="11"/>
                  </a:cubicBezTo>
                  <a:cubicBezTo>
                    <a:pt x="8" y="13"/>
                    <a:pt x="7" y="17"/>
                    <a:pt x="7" y="2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52" y="20"/>
                    <a:pt x="52" y="20"/>
                    <a:pt x="52" y="20"/>
                  </a:cubicBezTo>
                  <a:lnTo>
                    <a:pt x="52" y="11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023"/>
            <p:cNvSpPr>
              <a:spLocks noEditPoints="1"/>
            </p:cNvSpPr>
            <p:nvPr/>
          </p:nvSpPr>
          <p:spPr bwMode="auto">
            <a:xfrm>
              <a:off x="1417638" y="4249738"/>
              <a:ext cx="387350" cy="608013"/>
            </a:xfrm>
            <a:custGeom>
              <a:avLst/>
              <a:gdLst>
                <a:gd name="T0" fmla="*/ 105 w 105"/>
                <a:gd name="T1" fmla="*/ 31 h 165"/>
                <a:gd name="T2" fmla="*/ 63 w 105"/>
                <a:gd name="T3" fmla="*/ 31 h 165"/>
                <a:gd name="T4" fmla="*/ 32 w 105"/>
                <a:gd name="T5" fmla="*/ 0 h 165"/>
                <a:gd name="T6" fmla="*/ 2 w 105"/>
                <a:gd name="T7" fmla="*/ 31 h 165"/>
                <a:gd name="T8" fmla="*/ 0 w 105"/>
                <a:gd name="T9" fmla="*/ 31 h 165"/>
                <a:gd name="T10" fmla="*/ 0 w 105"/>
                <a:gd name="T11" fmla="*/ 37 h 165"/>
                <a:gd name="T12" fmla="*/ 98 w 105"/>
                <a:gd name="T13" fmla="*/ 37 h 165"/>
                <a:gd name="T14" fmla="*/ 98 w 105"/>
                <a:gd name="T15" fmla="*/ 43 h 165"/>
                <a:gd name="T16" fmla="*/ 0 w 105"/>
                <a:gd name="T17" fmla="*/ 43 h 165"/>
                <a:gd name="T18" fmla="*/ 0 w 105"/>
                <a:gd name="T19" fmla="*/ 50 h 165"/>
                <a:gd name="T20" fmla="*/ 92 w 105"/>
                <a:gd name="T21" fmla="*/ 50 h 165"/>
                <a:gd name="T22" fmla="*/ 92 w 105"/>
                <a:gd name="T23" fmla="*/ 125 h 165"/>
                <a:gd name="T24" fmla="*/ 0 w 105"/>
                <a:gd name="T25" fmla="*/ 125 h 165"/>
                <a:gd name="T26" fmla="*/ 0 w 105"/>
                <a:gd name="T27" fmla="*/ 132 h 165"/>
                <a:gd name="T28" fmla="*/ 29 w 105"/>
                <a:gd name="T29" fmla="*/ 132 h 165"/>
                <a:gd name="T30" fmla="*/ 29 w 105"/>
                <a:gd name="T31" fmla="*/ 144 h 165"/>
                <a:gd name="T32" fmla="*/ 22 w 105"/>
                <a:gd name="T33" fmla="*/ 154 h 165"/>
                <a:gd name="T34" fmla="*/ 32 w 105"/>
                <a:gd name="T35" fmla="*/ 165 h 165"/>
                <a:gd name="T36" fmla="*/ 43 w 105"/>
                <a:gd name="T37" fmla="*/ 154 h 165"/>
                <a:gd name="T38" fmla="*/ 36 w 105"/>
                <a:gd name="T39" fmla="*/ 144 h 165"/>
                <a:gd name="T40" fmla="*/ 36 w 105"/>
                <a:gd name="T41" fmla="*/ 132 h 165"/>
                <a:gd name="T42" fmla="*/ 99 w 105"/>
                <a:gd name="T43" fmla="*/ 132 h 165"/>
                <a:gd name="T44" fmla="*/ 99 w 105"/>
                <a:gd name="T45" fmla="*/ 50 h 165"/>
                <a:gd name="T46" fmla="*/ 105 w 105"/>
                <a:gd name="T47" fmla="*/ 50 h 165"/>
                <a:gd name="T48" fmla="*/ 105 w 105"/>
                <a:gd name="T49" fmla="*/ 31 h 165"/>
                <a:gd name="T50" fmla="*/ 32 w 105"/>
                <a:gd name="T51" fmla="*/ 9 h 165"/>
                <a:gd name="T52" fmla="*/ 54 w 105"/>
                <a:gd name="T53" fmla="*/ 31 h 165"/>
                <a:gd name="T54" fmla="*/ 11 w 105"/>
                <a:gd name="T55" fmla="*/ 31 h 165"/>
                <a:gd name="T56" fmla="*/ 32 w 105"/>
                <a:gd name="T57" fmla="*/ 9 h 165"/>
                <a:gd name="T58" fmla="*/ 32 w 105"/>
                <a:gd name="T59" fmla="*/ 159 h 165"/>
                <a:gd name="T60" fmla="*/ 28 w 105"/>
                <a:gd name="T61" fmla="*/ 154 h 165"/>
                <a:gd name="T62" fmla="*/ 32 w 105"/>
                <a:gd name="T63" fmla="*/ 150 h 165"/>
                <a:gd name="T64" fmla="*/ 37 w 105"/>
                <a:gd name="T65" fmla="*/ 154 h 165"/>
                <a:gd name="T66" fmla="*/ 32 w 105"/>
                <a:gd name="T67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65">
                  <a:moveTo>
                    <a:pt x="105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5" y="146"/>
                    <a:pt x="22" y="150"/>
                    <a:pt x="22" y="154"/>
                  </a:cubicBezTo>
                  <a:cubicBezTo>
                    <a:pt x="22" y="160"/>
                    <a:pt x="26" y="165"/>
                    <a:pt x="32" y="165"/>
                  </a:cubicBezTo>
                  <a:cubicBezTo>
                    <a:pt x="38" y="165"/>
                    <a:pt x="43" y="160"/>
                    <a:pt x="43" y="154"/>
                  </a:cubicBezTo>
                  <a:cubicBezTo>
                    <a:pt x="43" y="150"/>
                    <a:pt x="40" y="146"/>
                    <a:pt x="36" y="144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5" y="50"/>
                    <a:pt x="105" y="50"/>
                    <a:pt x="105" y="50"/>
                  </a:cubicBezTo>
                  <a:lnTo>
                    <a:pt x="105" y="31"/>
                  </a:lnTo>
                  <a:close/>
                  <a:moveTo>
                    <a:pt x="32" y="9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11" y="31"/>
                    <a:pt x="11" y="31"/>
                    <a:pt x="11" y="31"/>
                  </a:cubicBezTo>
                  <a:lnTo>
                    <a:pt x="32" y="9"/>
                  </a:lnTo>
                  <a:close/>
                  <a:moveTo>
                    <a:pt x="32" y="159"/>
                  </a:moveTo>
                  <a:cubicBezTo>
                    <a:pt x="30" y="159"/>
                    <a:pt x="28" y="157"/>
                    <a:pt x="28" y="154"/>
                  </a:cubicBezTo>
                  <a:cubicBezTo>
                    <a:pt x="28" y="152"/>
                    <a:pt x="30" y="150"/>
                    <a:pt x="32" y="150"/>
                  </a:cubicBezTo>
                  <a:cubicBezTo>
                    <a:pt x="35" y="150"/>
                    <a:pt x="37" y="152"/>
                    <a:pt x="37" y="154"/>
                  </a:cubicBezTo>
                  <a:cubicBezTo>
                    <a:pt x="37" y="157"/>
                    <a:pt x="35" y="159"/>
                    <a:pt x="32" y="159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Rectangle 1024"/>
            <p:cNvSpPr>
              <a:spLocks noChangeArrowheads="1"/>
            </p:cNvSpPr>
            <p:nvPr/>
          </p:nvSpPr>
          <p:spPr bwMode="auto">
            <a:xfrm>
              <a:off x="1417638" y="4637088"/>
              <a:ext cx="22225" cy="44450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Rectangle 1025"/>
            <p:cNvSpPr>
              <a:spLocks noChangeArrowheads="1"/>
            </p:cNvSpPr>
            <p:nvPr/>
          </p:nvSpPr>
          <p:spPr bwMode="auto">
            <a:xfrm>
              <a:off x="1465263" y="4595813"/>
              <a:ext cx="26987" cy="85725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Rectangle 1026"/>
            <p:cNvSpPr>
              <a:spLocks noChangeArrowheads="1"/>
            </p:cNvSpPr>
            <p:nvPr/>
          </p:nvSpPr>
          <p:spPr bwMode="auto">
            <a:xfrm>
              <a:off x="1512888" y="4633913"/>
              <a:ext cx="26987" cy="47625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Rectangle 1027"/>
            <p:cNvSpPr>
              <a:spLocks noChangeArrowheads="1"/>
            </p:cNvSpPr>
            <p:nvPr/>
          </p:nvSpPr>
          <p:spPr bwMode="auto">
            <a:xfrm>
              <a:off x="1562100" y="4578351"/>
              <a:ext cx="25400" cy="103188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Rectangle 1028"/>
            <p:cNvSpPr>
              <a:spLocks noChangeArrowheads="1"/>
            </p:cNvSpPr>
            <p:nvPr/>
          </p:nvSpPr>
          <p:spPr bwMode="auto">
            <a:xfrm>
              <a:off x="1609725" y="4606926"/>
              <a:ext cx="25400" cy="74613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Rectangle 1029"/>
            <p:cNvSpPr>
              <a:spLocks noChangeArrowheads="1"/>
            </p:cNvSpPr>
            <p:nvPr/>
          </p:nvSpPr>
          <p:spPr bwMode="auto">
            <a:xfrm>
              <a:off x="1660525" y="4551363"/>
              <a:ext cx="22225" cy="130175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Rectangle 1030"/>
            <p:cNvSpPr>
              <a:spLocks noChangeArrowheads="1"/>
            </p:cNvSpPr>
            <p:nvPr/>
          </p:nvSpPr>
          <p:spPr bwMode="auto">
            <a:xfrm>
              <a:off x="1708150" y="4573588"/>
              <a:ext cx="22225" cy="107950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Rectangle 1031"/>
            <p:cNvSpPr>
              <a:spLocks noChangeArrowheads="1"/>
            </p:cNvSpPr>
            <p:nvPr/>
          </p:nvSpPr>
          <p:spPr bwMode="auto">
            <a:xfrm>
              <a:off x="1609725" y="4452938"/>
              <a:ext cx="25400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Rectangle 1032"/>
            <p:cNvSpPr>
              <a:spLocks noChangeArrowheads="1"/>
            </p:cNvSpPr>
            <p:nvPr/>
          </p:nvSpPr>
          <p:spPr bwMode="auto">
            <a:xfrm>
              <a:off x="1660525" y="4452938"/>
              <a:ext cx="22225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Rectangle 1033"/>
            <p:cNvSpPr>
              <a:spLocks noChangeArrowheads="1"/>
            </p:cNvSpPr>
            <p:nvPr/>
          </p:nvSpPr>
          <p:spPr bwMode="auto">
            <a:xfrm>
              <a:off x="1708150" y="4452938"/>
              <a:ext cx="26987" cy="254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Rectangle 1034"/>
            <p:cNvSpPr>
              <a:spLocks noChangeArrowheads="1"/>
            </p:cNvSpPr>
            <p:nvPr/>
          </p:nvSpPr>
          <p:spPr bwMode="auto">
            <a:xfrm>
              <a:off x="1609725" y="4503738"/>
              <a:ext cx="125412" cy="2222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9" name="Grupa 78"/>
          <p:cNvGrpSpPr>
            <a:grpSpLocks noChangeAspect="1"/>
          </p:cNvGrpSpPr>
          <p:nvPr/>
        </p:nvGrpSpPr>
        <p:grpSpPr>
          <a:xfrm>
            <a:off x="9145802" y="2092246"/>
            <a:ext cx="982734" cy="706341"/>
            <a:chOff x="5218113" y="5505451"/>
            <a:chExt cx="660400" cy="474663"/>
          </a:xfrm>
        </p:grpSpPr>
        <p:sp>
          <p:nvSpPr>
            <p:cNvPr id="80" name="Freeform 667"/>
            <p:cNvSpPr>
              <a:spLocks/>
            </p:cNvSpPr>
            <p:nvPr/>
          </p:nvSpPr>
          <p:spPr bwMode="auto">
            <a:xfrm>
              <a:off x="5273675" y="5602288"/>
              <a:ext cx="588963" cy="366713"/>
            </a:xfrm>
            <a:custGeom>
              <a:avLst/>
              <a:gdLst>
                <a:gd name="T0" fmla="*/ 156 w 156"/>
                <a:gd name="T1" fmla="*/ 86 h 97"/>
                <a:gd name="T2" fmla="*/ 153 w 156"/>
                <a:gd name="T3" fmla="*/ 94 h 97"/>
                <a:gd name="T4" fmla="*/ 145 w 156"/>
                <a:gd name="T5" fmla="*/ 97 h 97"/>
                <a:gd name="T6" fmla="*/ 0 w 156"/>
                <a:gd name="T7" fmla="*/ 97 h 97"/>
                <a:gd name="T8" fmla="*/ 8 w 156"/>
                <a:gd name="T9" fmla="*/ 94 h 97"/>
                <a:gd name="T10" fmla="*/ 12 w 156"/>
                <a:gd name="T11" fmla="*/ 86 h 97"/>
                <a:gd name="T12" fmla="*/ 12 w 156"/>
                <a:gd name="T13" fmla="*/ 0 h 97"/>
                <a:gd name="T14" fmla="*/ 156 w 156"/>
                <a:gd name="T15" fmla="*/ 0 h 97"/>
                <a:gd name="T16" fmla="*/ 156 w 156"/>
                <a:gd name="T17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97">
                  <a:moveTo>
                    <a:pt x="156" y="86"/>
                  </a:moveTo>
                  <a:cubicBezTo>
                    <a:pt x="156" y="89"/>
                    <a:pt x="155" y="91"/>
                    <a:pt x="153" y="94"/>
                  </a:cubicBezTo>
                  <a:cubicBezTo>
                    <a:pt x="151" y="96"/>
                    <a:pt x="148" y="97"/>
                    <a:pt x="145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" y="97"/>
                    <a:pt x="6" y="96"/>
                    <a:pt x="8" y="94"/>
                  </a:cubicBezTo>
                  <a:cubicBezTo>
                    <a:pt x="11" y="91"/>
                    <a:pt x="12" y="89"/>
                    <a:pt x="12" y="8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6" y="86"/>
                  </a:lnTo>
                  <a:close/>
                </a:path>
              </a:pathLst>
            </a:custGeom>
            <a:solidFill>
              <a:srgbClr val="4DC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668"/>
            <p:cNvSpPr>
              <a:spLocks noEditPoints="1"/>
            </p:cNvSpPr>
            <p:nvPr/>
          </p:nvSpPr>
          <p:spPr bwMode="auto">
            <a:xfrm>
              <a:off x="5273675" y="5591176"/>
              <a:ext cx="604838" cy="388938"/>
            </a:xfrm>
            <a:custGeom>
              <a:avLst/>
              <a:gdLst>
                <a:gd name="T0" fmla="*/ 145 w 160"/>
                <a:gd name="T1" fmla="*/ 103 h 103"/>
                <a:gd name="T2" fmla="*/ 0 w 160"/>
                <a:gd name="T3" fmla="*/ 103 h 103"/>
                <a:gd name="T4" fmla="*/ 0 w 160"/>
                <a:gd name="T5" fmla="*/ 97 h 103"/>
                <a:gd name="T6" fmla="*/ 6 w 160"/>
                <a:gd name="T7" fmla="*/ 94 h 103"/>
                <a:gd name="T8" fmla="*/ 8 w 160"/>
                <a:gd name="T9" fmla="*/ 89 h 103"/>
                <a:gd name="T10" fmla="*/ 8 w 160"/>
                <a:gd name="T11" fmla="*/ 0 h 103"/>
                <a:gd name="T12" fmla="*/ 160 w 160"/>
                <a:gd name="T13" fmla="*/ 0 h 103"/>
                <a:gd name="T14" fmla="*/ 160 w 160"/>
                <a:gd name="T15" fmla="*/ 89 h 103"/>
                <a:gd name="T16" fmla="*/ 155 w 160"/>
                <a:gd name="T17" fmla="*/ 99 h 103"/>
                <a:gd name="T18" fmla="*/ 145 w 160"/>
                <a:gd name="T19" fmla="*/ 103 h 103"/>
                <a:gd name="T20" fmla="*/ 13 w 160"/>
                <a:gd name="T21" fmla="*/ 97 h 103"/>
                <a:gd name="T22" fmla="*/ 145 w 160"/>
                <a:gd name="T23" fmla="*/ 97 h 103"/>
                <a:gd name="T24" fmla="*/ 151 w 160"/>
                <a:gd name="T25" fmla="*/ 94 h 103"/>
                <a:gd name="T26" fmla="*/ 153 w 160"/>
                <a:gd name="T27" fmla="*/ 89 h 103"/>
                <a:gd name="T28" fmla="*/ 153 w 160"/>
                <a:gd name="T29" fmla="*/ 7 h 103"/>
                <a:gd name="T30" fmla="*/ 15 w 160"/>
                <a:gd name="T31" fmla="*/ 7 h 103"/>
                <a:gd name="T32" fmla="*/ 15 w 160"/>
                <a:gd name="T33" fmla="*/ 89 h 103"/>
                <a:gd name="T34" fmla="*/ 13 w 160"/>
                <a:gd name="T35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03">
                  <a:moveTo>
                    <a:pt x="145" y="103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4" y="96"/>
                    <a:pt x="6" y="94"/>
                  </a:cubicBezTo>
                  <a:cubicBezTo>
                    <a:pt x="7" y="93"/>
                    <a:pt x="8" y="91"/>
                    <a:pt x="8" y="8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93"/>
                    <a:pt x="158" y="96"/>
                    <a:pt x="155" y="99"/>
                  </a:cubicBezTo>
                  <a:cubicBezTo>
                    <a:pt x="153" y="102"/>
                    <a:pt x="149" y="103"/>
                    <a:pt x="145" y="103"/>
                  </a:cubicBezTo>
                  <a:close/>
                  <a:moveTo>
                    <a:pt x="13" y="97"/>
                  </a:moveTo>
                  <a:cubicBezTo>
                    <a:pt x="145" y="97"/>
                    <a:pt x="145" y="97"/>
                    <a:pt x="145" y="97"/>
                  </a:cubicBezTo>
                  <a:cubicBezTo>
                    <a:pt x="147" y="97"/>
                    <a:pt x="149" y="96"/>
                    <a:pt x="151" y="94"/>
                  </a:cubicBezTo>
                  <a:cubicBezTo>
                    <a:pt x="152" y="93"/>
                    <a:pt x="153" y="91"/>
                    <a:pt x="153" y="89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5" y="92"/>
                    <a:pt x="14" y="94"/>
                    <a:pt x="13" y="9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669"/>
            <p:cNvSpPr>
              <a:spLocks/>
            </p:cNvSpPr>
            <p:nvPr/>
          </p:nvSpPr>
          <p:spPr bwMode="auto">
            <a:xfrm>
              <a:off x="5218113" y="5505451"/>
              <a:ext cx="558800" cy="474663"/>
            </a:xfrm>
            <a:custGeom>
              <a:avLst/>
              <a:gdLst>
                <a:gd name="T0" fmla="*/ 15 w 148"/>
                <a:gd name="T1" fmla="*/ 126 h 126"/>
                <a:gd name="T2" fmla="*/ 5 w 148"/>
                <a:gd name="T3" fmla="*/ 122 h 126"/>
                <a:gd name="T4" fmla="*/ 0 w 148"/>
                <a:gd name="T5" fmla="*/ 112 h 126"/>
                <a:gd name="T6" fmla="*/ 0 w 148"/>
                <a:gd name="T7" fmla="*/ 10 h 126"/>
                <a:gd name="T8" fmla="*/ 12 w 148"/>
                <a:gd name="T9" fmla="*/ 10 h 126"/>
                <a:gd name="T10" fmla="*/ 12 w 148"/>
                <a:gd name="T11" fmla="*/ 0 h 126"/>
                <a:gd name="T12" fmla="*/ 62 w 148"/>
                <a:gd name="T13" fmla="*/ 0 h 126"/>
                <a:gd name="T14" fmla="*/ 62 w 148"/>
                <a:gd name="T15" fmla="*/ 10 h 126"/>
                <a:gd name="T16" fmla="*/ 148 w 148"/>
                <a:gd name="T17" fmla="*/ 10 h 126"/>
                <a:gd name="T18" fmla="*/ 148 w 148"/>
                <a:gd name="T19" fmla="*/ 16 h 126"/>
                <a:gd name="T20" fmla="*/ 55 w 148"/>
                <a:gd name="T21" fmla="*/ 16 h 126"/>
                <a:gd name="T22" fmla="*/ 55 w 148"/>
                <a:gd name="T23" fmla="*/ 7 h 126"/>
                <a:gd name="T24" fmla="*/ 18 w 148"/>
                <a:gd name="T25" fmla="*/ 7 h 126"/>
                <a:gd name="T26" fmla="*/ 18 w 148"/>
                <a:gd name="T27" fmla="*/ 16 h 126"/>
                <a:gd name="T28" fmla="*/ 7 w 148"/>
                <a:gd name="T29" fmla="*/ 16 h 126"/>
                <a:gd name="T30" fmla="*/ 7 w 148"/>
                <a:gd name="T31" fmla="*/ 112 h 126"/>
                <a:gd name="T32" fmla="*/ 9 w 148"/>
                <a:gd name="T33" fmla="*/ 117 h 126"/>
                <a:gd name="T34" fmla="*/ 15 w 148"/>
                <a:gd name="T35" fmla="*/ 120 h 126"/>
                <a:gd name="T36" fmla="*/ 15 w 148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126">
                  <a:moveTo>
                    <a:pt x="15" y="126"/>
                  </a:moveTo>
                  <a:cubicBezTo>
                    <a:pt x="11" y="126"/>
                    <a:pt x="7" y="125"/>
                    <a:pt x="5" y="122"/>
                  </a:cubicBezTo>
                  <a:cubicBezTo>
                    <a:pt x="2" y="119"/>
                    <a:pt x="0" y="116"/>
                    <a:pt x="0" y="1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4"/>
                    <a:pt x="8" y="116"/>
                    <a:pt x="9" y="117"/>
                  </a:cubicBezTo>
                  <a:cubicBezTo>
                    <a:pt x="11" y="119"/>
                    <a:pt x="13" y="120"/>
                    <a:pt x="15" y="120"/>
                  </a:cubicBezTo>
                  <a:lnTo>
                    <a:pt x="15" y="1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Rectangle 670"/>
            <p:cNvSpPr>
              <a:spLocks noChangeArrowheads="1"/>
            </p:cNvSpPr>
            <p:nvPr/>
          </p:nvSpPr>
          <p:spPr bwMode="auto">
            <a:xfrm>
              <a:off x="5368925" y="5656263"/>
              <a:ext cx="177800" cy="60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Rectangle 671"/>
            <p:cNvSpPr>
              <a:spLocks noChangeArrowheads="1"/>
            </p:cNvSpPr>
            <p:nvPr/>
          </p:nvSpPr>
          <p:spPr bwMode="auto">
            <a:xfrm>
              <a:off x="5368925" y="5738813"/>
              <a:ext cx="177800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Rectangle 672"/>
            <p:cNvSpPr>
              <a:spLocks noChangeArrowheads="1"/>
            </p:cNvSpPr>
            <p:nvPr/>
          </p:nvSpPr>
          <p:spPr bwMode="auto">
            <a:xfrm>
              <a:off x="5368925" y="5788026"/>
              <a:ext cx="90488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3" name="Symbol zastępczy stopki 12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86" name="Symbol zastępczy numeru slajdu 85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2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6096000" y="1071216"/>
            <a:ext cx="5045050" cy="695979"/>
          </a:xfrm>
        </p:spPr>
        <p:txBody>
          <a:bodyPr/>
          <a:lstStyle/>
          <a:p>
            <a:r>
              <a:rPr lang="pl-PL" sz="1900" dirty="0" smtClean="0"/>
              <a:t>Specyfika i zasady</a:t>
            </a:r>
            <a:endParaRPr lang="pl-PL" sz="19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Magazynowanie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 smtClean="0"/>
              <a:t>Cechy charakterystyczne procesu</a:t>
            </a:r>
            <a:endParaRPr lang="pl-PL" sz="20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0"/>
          </p:nvPr>
        </p:nvSpPr>
        <p:spPr>
          <a:xfrm>
            <a:off x="695328" y="2581424"/>
            <a:ext cx="1627742" cy="322559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dirty="0" smtClean="0"/>
              <a:t>Kontrola transportu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Rozładunek</a:t>
            </a:r>
            <a:endParaRPr lang="pl-PL" dirty="0"/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Kontrola dostawy z dokumentacją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Przyjęcie dostawy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21"/>
          </p:nvPr>
        </p:nvSpPr>
        <p:spPr>
          <a:xfrm>
            <a:off x="695325" y="1159740"/>
            <a:ext cx="5116362" cy="607455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Struktura magazynu Hurtowni Farmaceutycznej</a:t>
            </a:r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1" name="Symbol zastępczy tekstu 6"/>
          <p:cNvSpPr txBox="1">
            <a:spLocks/>
          </p:cNvSpPr>
          <p:nvPr/>
        </p:nvSpPr>
        <p:spPr>
          <a:xfrm>
            <a:off x="2475473" y="2578603"/>
            <a:ext cx="1495165" cy="322841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pl-PL" dirty="0" smtClean="0"/>
              <a:t>Składowanie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Migracja między obszarami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Kompletacja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Pakowanie</a:t>
            </a:r>
            <a:endParaRPr lang="pl-PL" dirty="0"/>
          </a:p>
        </p:txBody>
      </p:sp>
      <p:sp>
        <p:nvSpPr>
          <p:cNvPr id="12" name="Symbol zastępczy tekstu 6"/>
          <p:cNvSpPr txBox="1">
            <a:spLocks/>
          </p:cNvSpPr>
          <p:nvPr/>
        </p:nvSpPr>
        <p:spPr>
          <a:xfrm>
            <a:off x="4240600" y="2588634"/>
            <a:ext cx="1474659" cy="351674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pl-PL" dirty="0" smtClean="0"/>
              <a:t>Kontrola transportu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Załadunek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Przekazanie dokumentacji</a:t>
            </a:r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695325" y="1911289"/>
            <a:ext cx="1627745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l-PL" sz="1400" b="1" dirty="0" smtClean="0">
                <a:solidFill>
                  <a:schemeClr val="accent2"/>
                </a:solidFill>
              </a:rPr>
              <a:t>Komora</a:t>
            </a:r>
          </a:p>
          <a:p>
            <a:r>
              <a:rPr lang="pl-PL" sz="1400" b="1" dirty="0" smtClean="0">
                <a:solidFill>
                  <a:schemeClr val="accent2"/>
                </a:solidFill>
              </a:rPr>
              <a:t>przyjęć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5473" y="1911289"/>
            <a:ext cx="1471137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l-PL" sz="1400" b="1" dirty="0" smtClean="0">
                <a:solidFill>
                  <a:schemeClr val="accent2"/>
                </a:solidFill>
              </a:rPr>
              <a:t>Magazyn główny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0979" y="1911289"/>
            <a:ext cx="1471137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l-PL" sz="1400" b="1" dirty="0" smtClean="0">
                <a:solidFill>
                  <a:schemeClr val="accent2"/>
                </a:solidFill>
              </a:rPr>
              <a:t>Komora ekspedycyjna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3799723" y="1955205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1976127" y="1955204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7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6095999" y="1809748"/>
            <a:ext cx="5663381" cy="4601726"/>
          </a:xfrm>
        </p:spPr>
        <p:txBody>
          <a:bodyPr lIns="0">
            <a:noAutofit/>
          </a:bodyPr>
          <a:lstStyle/>
          <a:p>
            <a:pPr>
              <a:spcAft>
                <a:spcPts val="1400"/>
              </a:spcAft>
            </a:pPr>
            <a:r>
              <a:rPr lang="pl-PL" b="1" dirty="0" smtClean="0"/>
              <a:t>Procesy regulowane Systemem Zapewnienia Jakości</a:t>
            </a:r>
            <a:endParaRPr lang="pl-PL" b="1" dirty="0"/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Ścisła kontrola na wejściu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Dokumentacja procesów</a:t>
            </a:r>
            <a:endParaRPr lang="pl-PL" sz="1400" b="1" dirty="0"/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Rozdział asortymentu, serii, stref</a:t>
            </a:r>
            <a:endParaRPr lang="pl-PL" sz="1400" b="1" dirty="0"/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Monitoring warunków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FEFO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Kontrola na wyjściu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Wydzielony strumień zwrotów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Kwalifikacja urządzeń i systemów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Automatyzacja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Ciągłe szkolenia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endParaRPr lang="pl-PL" b="1" dirty="0" smtClean="0"/>
          </a:p>
          <a:p>
            <a:r>
              <a:rPr lang="pl-PL" b="1" dirty="0" smtClean="0"/>
              <a:t>Nadrzędny cel:</a:t>
            </a:r>
          </a:p>
          <a:p>
            <a:endParaRPr lang="pl-PL" b="1" dirty="0"/>
          </a:p>
          <a:p>
            <a:pPr marL="1200150" lvl="2" indent="-285750">
              <a:buFont typeface="Arial" charset="0"/>
              <a:buChar char="•"/>
            </a:pPr>
            <a:r>
              <a:rPr lang="pl-PL" sz="1400" dirty="0" smtClean="0"/>
              <a:t>Sprawna realizacja zamówień</a:t>
            </a:r>
          </a:p>
          <a:p>
            <a:pPr marL="1200150" lvl="2" indent="-285750">
              <a:buFont typeface="Arial" charset="0"/>
              <a:buChar char="•"/>
            </a:pPr>
            <a:endParaRPr lang="pl-PL" sz="14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pl-PL" sz="1400" dirty="0"/>
              <a:t>Zapewnienie jakości </a:t>
            </a:r>
            <a:r>
              <a:rPr lang="pl-PL" sz="1400" dirty="0" smtClean="0"/>
              <a:t>produktu</a:t>
            </a:r>
            <a:r>
              <a:rPr lang="pl-PL" sz="1400" dirty="0"/>
              <a:t> </a:t>
            </a:r>
            <a:r>
              <a:rPr lang="pl-PL" sz="1400" dirty="0" smtClean="0"/>
              <a:t>i procesu</a:t>
            </a:r>
            <a:endParaRPr lang="pl-PL" sz="1400" dirty="0"/>
          </a:p>
        </p:txBody>
      </p:sp>
      <p:grpSp>
        <p:nvGrpSpPr>
          <p:cNvPr id="58" name="Grupa 727"/>
          <p:cNvGrpSpPr>
            <a:grpSpLocks noChangeAspect="1"/>
          </p:cNvGrpSpPr>
          <p:nvPr/>
        </p:nvGrpSpPr>
        <p:grpSpPr>
          <a:xfrm>
            <a:off x="6120027" y="5795308"/>
            <a:ext cx="474017" cy="476269"/>
            <a:chOff x="4264026" y="3244850"/>
            <a:chExt cx="668338" cy="671513"/>
          </a:xfrm>
        </p:grpSpPr>
        <p:sp>
          <p:nvSpPr>
            <p:cNvPr id="59" name="Oval 98"/>
            <p:cNvSpPr>
              <a:spLocks noChangeArrowheads="1"/>
            </p:cNvSpPr>
            <p:nvPr/>
          </p:nvSpPr>
          <p:spPr bwMode="auto">
            <a:xfrm>
              <a:off x="4389438" y="3370263"/>
              <a:ext cx="319088" cy="319088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99"/>
            <p:cNvSpPr>
              <a:spLocks/>
            </p:cNvSpPr>
            <p:nvPr/>
          </p:nvSpPr>
          <p:spPr bwMode="auto">
            <a:xfrm>
              <a:off x="4419601" y="3438525"/>
              <a:ext cx="57150" cy="90488"/>
            </a:xfrm>
            <a:custGeom>
              <a:avLst/>
              <a:gdLst>
                <a:gd name="T0" fmla="*/ 7 w 15"/>
                <a:gd name="T1" fmla="*/ 24 h 24"/>
                <a:gd name="T2" fmla="*/ 0 w 15"/>
                <a:gd name="T3" fmla="*/ 24 h 24"/>
                <a:gd name="T4" fmla="*/ 10 w 15"/>
                <a:gd name="T5" fmla="*/ 0 h 24"/>
                <a:gd name="T6" fmla="*/ 15 w 15"/>
                <a:gd name="T7" fmla="*/ 5 h 24"/>
                <a:gd name="T8" fmla="*/ 7 w 1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5"/>
                    <a:pt x="4" y="7"/>
                    <a:pt x="10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10"/>
                    <a:pt x="7" y="17"/>
                    <a:pt x="7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4495801" y="3460750"/>
              <a:ext cx="106363" cy="141288"/>
            </a:xfrm>
            <a:custGeom>
              <a:avLst/>
              <a:gdLst>
                <a:gd name="T0" fmla="*/ 17 w 28"/>
                <a:gd name="T1" fmla="*/ 37 h 37"/>
                <a:gd name="T2" fmla="*/ 11 w 28"/>
                <a:gd name="T3" fmla="*/ 37 h 37"/>
                <a:gd name="T4" fmla="*/ 4 w 28"/>
                <a:gd name="T5" fmla="*/ 34 h 37"/>
                <a:gd name="T6" fmla="*/ 0 w 28"/>
                <a:gd name="T7" fmla="*/ 26 h 37"/>
                <a:gd name="T8" fmla="*/ 7 w 28"/>
                <a:gd name="T9" fmla="*/ 26 h 37"/>
                <a:gd name="T10" fmla="*/ 8 w 28"/>
                <a:gd name="T11" fmla="*/ 29 h 37"/>
                <a:gd name="T12" fmla="*/ 11 w 28"/>
                <a:gd name="T13" fmla="*/ 31 h 37"/>
                <a:gd name="T14" fmla="*/ 17 w 28"/>
                <a:gd name="T15" fmla="*/ 31 h 37"/>
                <a:gd name="T16" fmla="*/ 20 w 28"/>
                <a:gd name="T17" fmla="*/ 29 h 37"/>
                <a:gd name="T18" fmla="*/ 21 w 28"/>
                <a:gd name="T19" fmla="*/ 26 h 37"/>
                <a:gd name="T20" fmla="*/ 20 w 28"/>
                <a:gd name="T21" fmla="*/ 23 h 37"/>
                <a:gd name="T22" fmla="*/ 17 w 28"/>
                <a:gd name="T23" fmla="*/ 22 h 37"/>
                <a:gd name="T24" fmla="*/ 11 w 28"/>
                <a:gd name="T25" fmla="*/ 22 h 37"/>
                <a:gd name="T26" fmla="*/ 4 w 28"/>
                <a:gd name="T27" fmla="*/ 18 h 37"/>
                <a:gd name="T28" fmla="*/ 0 w 28"/>
                <a:gd name="T29" fmla="*/ 11 h 37"/>
                <a:gd name="T30" fmla="*/ 4 w 28"/>
                <a:gd name="T31" fmla="*/ 3 h 37"/>
                <a:gd name="T32" fmla="*/ 11 w 28"/>
                <a:gd name="T33" fmla="*/ 0 h 37"/>
                <a:gd name="T34" fmla="*/ 17 w 28"/>
                <a:gd name="T35" fmla="*/ 0 h 37"/>
                <a:gd name="T36" fmla="*/ 24 w 28"/>
                <a:gd name="T37" fmla="*/ 3 h 37"/>
                <a:gd name="T38" fmla="*/ 28 w 28"/>
                <a:gd name="T39" fmla="*/ 11 h 37"/>
                <a:gd name="T40" fmla="*/ 21 w 28"/>
                <a:gd name="T41" fmla="*/ 11 h 37"/>
                <a:gd name="T42" fmla="*/ 20 w 28"/>
                <a:gd name="T43" fmla="*/ 8 h 37"/>
                <a:gd name="T44" fmla="*/ 17 w 28"/>
                <a:gd name="T45" fmla="*/ 6 h 37"/>
                <a:gd name="T46" fmla="*/ 11 w 28"/>
                <a:gd name="T47" fmla="*/ 6 h 37"/>
                <a:gd name="T48" fmla="*/ 8 w 28"/>
                <a:gd name="T49" fmla="*/ 8 h 37"/>
                <a:gd name="T50" fmla="*/ 7 w 28"/>
                <a:gd name="T51" fmla="*/ 11 h 37"/>
                <a:gd name="T52" fmla="*/ 8 w 28"/>
                <a:gd name="T53" fmla="*/ 14 h 37"/>
                <a:gd name="T54" fmla="*/ 11 w 28"/>
                <a:gd name="T55" fmla="*/ 15 h 37"/>
                <a:gd name="T56" fmla="*/ 17 w 28"/>
                <a:gd name="T57" fmla="*/ 15 h 37"/>
                <a:gd name="T58" fmla="*/ 24 w 28"/>
                <a:gd name="T59" fmla="*/ 18 h 37"/>
                <a:gd name="T60" fmla="*/ 28 w 28"/>
                <a:gd name="T61" fmla="*/ 26 h 37"/>
                <a:gd name="T62" fmla="*/ 24 w 28"/>
                <a:gd name="T63" fmla="*/ 34 h 37"/>
                <a:gd name="T64" fmla="*/ 17 w 28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7">
                  <a:moveTo>
                    <a:pt x="17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8" y="37"/>
                    <a:pt x="6" y="36"/>
                    <a:pt x="4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9" y="30"/>
                    <a:pt x="10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9" y="30"/>
                    <a:pt x="20" y="29"/>
                  </a:cubicBezTo>
                  <a:cubicBezTo>
                    <a:pt x="21" y="28"/>
                    <a:pt x="21" y="27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2"/>
                    <a:pt x="6" y="21"/>
                    <a:pt x="4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1"/>
                    <a:pt x="24" y="3"/>
                  </a:cubicBezTo>
                  <a:cubicBezTo>
                    <a:pt x="27" y="5"/>
                    <a:pt x="28" y="8"/>
                    <a:pt x="28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9"/>
                    <a:pt x="21" y="8"/>
                    <a:pt x="20" y="8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5"/>
                    <a:pt x="22" y="16"/>
                    <a:pt x="24" y="18"/>
                  </a:cubicBezTo>
                  <a:cubicBezTo>
                    <a:pt x="27" y="20"/>
                    <a:pt x="28" y="23"/>
                    <a:pt x="28" y="26"/>
                  </a:cubicBezTo>
                  <a:cubicBezTo>
                    <a:pt x="28" y="29"/>
                    <a:pt x="27" y="32"/>
                    <a:pt x="24" y="34"/>
                  </a:cubicBezTo>
                  <a:cubicBezTo>
                    <a:pt x="22" y="36"/>
                    <a:pt x="20" y="37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Rectangle 101"/>
            <p:cNvSpPr>
              <a:spLocks noChangeArrowheads="1"/>
            </p:cNvSpPr>
            <p:nvPr/>
          </p:nvSpPr>
          <p:spPr bwMode="auto">
            <a:xfrm>
              <a:off x="4537076" y="3441700"/>
              <a:ext cx="23813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Rectangle 102"/>
            <p:cNvSpPr>
              <a:spLocks noChangeArrowheads="1"/>
            </p:cNvSpPr>
            <p:nvPr/>
          </p:nvSpPr>
          <p:spPr bwMode="auto">
            <a:xfrm>
              <a:off x="4537076" y="3590925"/>
              <a:ext cx="23813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03"/>
            <p:cNvSpPr>
              <a:spLocks noEditPoints="1"/>
            </p:cNvSpPr>
            <p:nvPr/>
          </p:nvSpPr>
          <p:spPr bwMode="auto">
            <a:xfrm>
              <a:off x="4332288" y="3313113"/>
              <a:ext cx="455613" cy="433388"/>
            </a:xfrm>
            <a:custGeom>
              <a:avLst/>
              <a:gdLst>
                <a:gd name="T0" fmla="*/ 57 w 120"/>
                <a:gd name="T1" fmla="*/ 114 h 114"/>
                <a:gd name="T2" fmla="*/ 17 w 120"/>
                <a:gd name="T3" fmla="*/ 98 h 114"/>
                <a:gd name="T4" fmla="*/ 0 w 120"/>
                <a:gd name="T5" fmla="*/ 57 h 114"/>
                <a:gd name="T6" fmla="*/ 17 w 120"/>
                <a:gd name="T7" fmla="*/ 17 h 114"/>
                <a:gd name="T8" fmla="*/ 57 w 120"/>
                <a:gd name="T9" fmla="*/ 0 h 114"/>
                <a:gd name="T10" fmla="*/ 97 w 120"/>
                <a:gd name="T11" fmla="*/ 17 h 114"/>
                <a:gd name="T12" fmla="*/ 97 w 120"/>
                <a:gd name="T13" fmla="*/ 98 h 114"/>
                <a:gd name="T14" fmla="*/ 57 w 120"/>
                <a:gd name="T15" fmla="*/ 114 h 114"/>
                <a:gd name="T16" fmla="*/ 57 w 120"/>
                <a:gd name="T17" fmla="*/ 7 h 114"/>
                <a:gd name="T18" fmla="*/ 21 w 120"/>
                <a:gd name="T19" fmla="*/ 22 h 114"/>
                <a:gd name="T20" fmla="*/ 7 w 120"/>
                <a:gd name="T21" fmla="*/ 57 h 114"/>
                <a:gd name="T22" fmla="*/ 21 w 120"/>
                <a:gd name="T23" fmla="*/ 93 h 114"/>
                <a:gd name="T24" fmla="*/ 57 w 120"/>
                <a:gd name="T25" fmla="*/ 108 h 114"/>
                <a:gd name="T26" fmla="*/ 93 w 120"/>
                <a:gd name="T27" fmla="*/ 93 h 114"/>
                <a:gd name="T28" fmla="*/ 93 w 120"/>
                <a:gd name="T29" fmla="*/ 22 h 114"/>
                <a:gd name="T30" fmla="*/ 57 w 120"/>
                <a:gd name="T3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14">
                  <a:moveTo>
                    <a:pt x="57" y="114"/>
                  </a:moveTo>
                  <a:cubicBezTo>
                    <a:pt x="42" y="114"/>
                    <a:pt x="27" y="109"/>
                    <a:pt x="17" y="98"/>
                  </a:cubicBezTo>
                  <a:cubicBezTo>
                    <a:pt x="6" y="87"/>
                    <a:pt x="0" y="73"/>
                    <a:pt x="0" y="57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7" y="6"/>
                    <a:pt x="42" y="0"/>
                    <a:pt x="57" y="0"/>
                  </a:cubicBezTo>
                  <a:cubicBezTo>
                    <a:pt x="72" y="0"/>
                    <a:pt x="87" y="6"/>
                    <a:pt x="97" y="17"/>
                  </a:cubicBezTo>
                  <a:cubicBezTo>
                    <a:pt x="120" y="39"/>
                    <a:pt x="120" y="75"/>
                    <a:pt x="97" y="98"/>
                  </a:cubicBezTo>
                  <a:cubicBezTo>
                    <a:pt x="87" y="109"/>
                    <a:pt x="72" y="114"/>
                    <a:pt x="57" y="114"/>
                  </a:cubicBezTo>
                  <a:close/>
                  <a:moveTo>
                    <a:pt x="57" y="7"/>
                  </a:moveTo>
                  <a:cubicBezTo>
                    <a:pt x="44" y="7"/>
                    <a:pt x="31" y="12"/>
                    <a:pt x="21" y="22"/>
                  </a:cubicBezTo>
                  <a:cubicBezTo>
                    <a:pt x="12" y="31"/>
                    <a:pt x="7" y="44"/>
                    <a:pt x="7" y="57"/>
                  </a:cubicBezTo>
                  <a:cubicBezTo>
                    <a:pt x="7" y="71"/>
                    <a:pt x="12" y="84"/>
                    <a:pt x="21" y="93"/>
                  </a:cubicBezTo>
                  <a:cubicBezTo>
                    <a:pt x="31" y="103"/>
                    <a:pt x="44" y="108"/>
                    <a:pt x="57" y="108"/>
                  </a:cubicBezTo>
                  <a:cubicBezTo>
                    <a:pt x="70" y="108"/>
                    <a:pt x="83" y="103"/>
                    <a:pt x="93" y="93"/>
                  </a:cubicBezTo>
                  <a:cubicBezTo>
                    <a:pt x="112" y="73"/>
                    <a:pt x="112" y="41"/>
                    <a:pt x="93" y="22"/>
                  </a:cubicBezTo>
                  <a:cubicBezTo>
                    <a:pt x="83" y="12"/>
                    <a:pt x="70" y="7"/>
                    <a:pt x="57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104"/>
            <p:cNvSpPr>
              <a:spLocks/>
            </p:cNvSpPr>
            <p:nvPr/>
          </p:nvSpPr>
          <p:spPr bwMode="auto">
            <a:xfrm>
              <a:off x="4686301" y="3665538"/>
              <a:ext cx="60325" cy="61913"/>
            </a:xfrm>
            <a:custGeom>
              <a:avLst/>
              <a:gdLst>
                <a:gd name="T0" fmla="*/ 26 w 38"/>
                <a:gd name="T1" fmla="*/ 39 h 39"/>
                <a:gd name="T2" fmla="*/ 0 w 38"/>
                <a:gd name="T3" fmla="*/ 12 h 39"/>
                <a:gd name="T4" fmla="*/ 9 w 38"/>
                <a:gd name="T5" fmla="*/ 0 h 39"/>
                <a:gd name="T6" fmla="*/ 38 w 38"/>
                <a:gd name="T7" fmla="*/ 27 h 39"/>
                <a:gd name="T8" fmla="*/ 26 w 3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26" y="39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38" y="27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05"/>
            <p:cNvSpPr>
              <a:spLocks noEditPoints="1"/>
            </p:cNvSpPr>
            <p:nvPr/>
          </p:nvSpPr>
          <p:spPr bwMode="auto">
            <a:xfrm>
              <a:off x="4689476" y="3670300"/>
              <a:ext cx="242888" cy="246063"/>
            </a:xfrm>
            <a:custGeom>
              <a:avLst/>
              <a:gdLst>
                <a:gd name="T0" fmla="*/ 50 w 64"/>
                <a:gd name="T1" fmla="*/ 65 h 65"/>
                <a:gd name="T2" fmla="*/ 40 w 64"/>
                <a:gd name="T3" fmla="*/ 61 h 65"/>
                <a:gd name="T4" fmla="*/ 0 w 64"/>
                <a:gd name="T5" fmla="*/ 20 h 65"/>
                <a:gd name="T6" fmla="*/ 20 w 64"/>
                <a:gd name="T7" fmla="*/ 0 h 65"/>
                <a:gd name="T8" fmla="*/ 60 w 64"/>
                <a:gd name="T9" fmla="*/ 41 h 65"/>
                <a:gd name="T10" fmla="*/ 64 w 64"/>
                <a:gd name="T11" fmla="*/ 51 h 65"/>
                <a:gd name="T12" fmla="*/ 60 w 64"/>
                <a:gd name="T13" fmla="*/ 61 h 65"/>
                <a:gd name="T14" fmla="*/ 50 w 64"/>
                <a:gd name="T15" fmla="*/ 65 h 65"/>
                <a:gd name="T16" fmla="*/ 10 w 64"/>
                <a:gd name="T17" fmla="*/ 20 h 65"/>
                <a:gd name="T18" fmla="*/ 45 w 64"/>
                <a:gd name="T19" fmla="*/ 56 h 65"/>
                <a:gd name="T20" fmla="*/ 50 w 64"/>
                <a:gd name="T21" fmla="*/ 58 h 65"/>
                <a:gd name="T22" fmla="*/ 56 w 64"/>
                <a:gd name="T23" fmla="*/ 56 h 65"/>
                <a:gd name="T24" fmla="*/ 58 w 64"/>
                <a:gd name="T25" fmla="*/ 51 h 65"/>
                <a:gd name="T26" fmla="*/ 56 w 64"/>
                <a:gd name="T27" fmla="*/ 46 h 65"/>
                <a:gd name="T28" fmla="*/ 20 w 64"/>
                <a:gd name="T29" fmla="*/ 10 h 65"/>
                <a:gd name="T30" fmla="*/ 10 w 64"/>
                <a:gd name="T3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50" y="65"/>
                  </a:moveTo>
                  <a:cubicBezTo>
                    <a:pt x="47" y="65"/>
                    <a:pt x="43" y="63"/>
                    <a:pt x="40" y="6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3" y="43"/>
                    <a:pt x="64" y="47"/>
                    <a:pt x="64" y="51"/>
                  </a:cubicBezTo>
                  <a:cubicBezTo>
                    <a:pt x="64" y="55"/>
                    <a:pt x="63" y="58"/>
                    <a:pt x="60" y="61"/>
                  </a:cubicBezTo>
                  <a:cubicBezTo>
                    <a:pt x="58" y="63"/>
                    <a:pt x="54" y="65"/>
                    <a:pt x="50" y="65"/>
                  </a:cubicBezTo>
                  <a:close/>
                  <a:moveTo>
                    <a:pt x="10" y="20"/>
                  </a:moveTo>
                  <a:cubicBezTo>
                    <a:pt x="45" y="56"/>
                    <a:pt x="45" y="56"/>
                    <a:pt x="45" y="56"/>
                  </a:cubicBezTo>
                  <a:cubicBezTo>
                    <a:pt x="47" y="57"/>
                    <a:pt x="48" y="58"/>
                    <a:pt x="50" y="58"/>
                  </a:cubicBezTo>
                  <a:cubicBezTo>
                    <a:pt x="52" y="58"/>
                    <a:pt x="54" y="57"/>
                    <a:pt x="56" y="56"/>
                  </a:cubicBezTo>
                  <a:cubicBezTo>
                    <a:pt x="57" y="55"/>
                    <a:pt x="58" y="53"/>
                    <a:pt x="58" y="51"/>
                  </a:cubicBezTo>
                  <a:cubicBezTo>
                    <a:pt x="58" y="49"/>
                    <a:pt x="57" y="47"/>
                    <a:pt x="56" y="46"/>
                  </a:cubicBezTo>
                  <a:cubicBezTo>
                    <a:pt x="20" y="10"/>
                    <a:pt x="20" y="10"/>
                    <a:pt x="20" y="1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06"/>
            <p:cNvSpPr>
              <a:spLocks/>
            </p:cNvSpPr>
            <p:nvPr/>
          </p:nvSpPr>
          <p:spPr bwMode="auto">
            <a:xfrm>
              <a:off x="4337051" y="3321050"/>
              <a:ext cx="49213" cy="44450"/>
            </a:xfrm>
            <a:custGeom>
              <a:avLst/>
              <a:gdLst>
                <a:gd name="T0" fmla="*/ 19 w 31"/>
                <a:gd name="T1" fmla="*/ 28 h 28"/>
                <a:gd name="T2" fmla="*/ 0 w 31"/>
                <a:gd name="T3" fmla="*/ 12 h 28"/>
                <a:gd name="T4" fmla="*/ 12 w 31"/>
                <a:gd name="T5" fmla="*/ 0 h 28"/>
                <a:gd name="T6" fmla="*/ 31 w 31"/>
                <a:gd name="T7" fmla="*/ 16 h 28"/>
                <a:gd name="T8" fmla="*/ 19 w 3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19" y="28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31" y="16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07"/>
            <p:cNvSpPr>
              <a:spLocks/>
            </p:cNvSpPr>
            <p:nvPr/>
          </p:nvSpPr>
          <p:spPr bwMode="auto">
            <a:xfrm>
              <a:off x="4427538" y="3263900"/>
              <a:ext cx="38100" cy="46038"/>
            </a:xfrm>
            <a:custGeom>
              <a:avLst/>
              <a:gdLst>
                <a:gd name="T0" fmla="*/ 10 w 24"/>
                <a:gd name="T1" fmla="*/ 29 h 29"/>
                <a:gd name="T2" fmla="*/ 0 w 24"/>
                <a:gd name="T3" fmla="*/ 5 h 29"/>
                <a:gd name="T4" fmla="*/ 14 w 24"/>
                <a:gd name="T5" fmla="*/ 0 h 29"/>
                <a:gd name="T6" fmla="*/ 24 w 24"/>
                <a:gd name="T7" fmla="*/ 24 h 29"/>
                <a:gd name="T8" fmla="*/ 10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0" y="29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24" y="24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Rectangle 108"/>
            <p:cNvSpPr>
              <a:spLocks noChangeArrowheads="1"/>
            </p:cNvSpPr>
            <p:nvPr/>
          </p:nvSpPr>
          <p:spPr bwMode="auto">
            <a:xfrm>
              <a:off x="4537076" y="3244850"/>
              <a:ext cx="23813" cy="4127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4632326" y="3263900"/>
              <a:ext cx="38100" cy="46038"/>
            </a:xfrm>
            <a:custGeom>
              <a:avLst/>
              <a:gdLst>
                <a:gd name="T0" fmla="*/ 15 w 24"/>
                <a:gd name="T1" fmla="*/ 29 h 29"/>
                <a:gd name="T2" fmla="*/ 0 w 24"/>
                <a:gd name="T3" fmla="*/ 24 h 29"/>
                <a:gd name="T4" fmla="*/ 10 w 24"/>
                <a:gd name="T5" fmla="*/ 0 h 29"/>
                <a:gd name="T6" fmla="*/ 24 w 24"/>
                <a:gd name="T7" fmla="*/ 5 h 29"/>
                <a:gd name="T8" fmla="*/ 15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5" y="29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24" y="5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110"/>
            <p:cNvSpPr>
              <a:spLocks/>
            </p:cNvSpPr>
            <p:nvPr/>
          </p:nvSpPr>
          <p:spPr bwMode="auto">
            <a:xfrm>
              <a:off x="4711701" y="3321050"/>
              <a:ext cx="50800" cy="44450"/>
            </a:xfrm>
            <a:custGeom>
              <a:avLst/>
              <a:gdLst>
                <a:gd name="T0" fmla="*/ 12 w 32"/>
                <a:gd name="T1" fmla="*/ 28 h 28"/>
                <a:gd name="T2" fmla="*/ 0 w 32"/>
                <a:gd name="T3" fmla="*/ 16 h 28"/>
                <a:gd name="T4" fmla="*/ 20 w 32"/>
                <a:gd name="T5" fmla="*/ 0 h 28"/>
                <a:gd name="T6" fmla="*/ 32 w 32"/>
                <a:gd name="T7" fmla="*/ 12 h 28"/>
                <a:gd name="T8" fmla="*/ 12 w 3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2" y="28"/>
                  </a:moveTo>
                  <a:lnTo>
                    <a:pt x="0" y="16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111"/>
            <p:cNvSpPr>
              <a:spLocks/>
            </p:cNvSpPr>
            <p:nvPr/>
          </p:nvSpPr>
          <p:spPr bwMode="auto">
            <a:xfrm>
              <a:off x="4768851" y="3411538"/>
              <a:ext cx="49213" cy="38100"/>
            </a:xfrm>
            <a:custGeom>
              <a:avLst/>
              <a:gdLst>
                <a:gd name="T0" fmla="*/ 8 w 31"/>
                <a:gd name="T1" fmla="*/ 24 h 24"/>
                <a:gd name="T2" fmla="*/ 0 w 31"/>
                <a:gd name="T3" fmla="*/ 10 h 24"/>
                <a:gd name="T4" fmla="*/ 24 w 31"/>
                <a:gd name="T5" fmla="*/ 0 h 24"/>
                <a:gd name="T6" fmla="*/ 31 w 31"/>
                <a:gd name="T7" fmla="*/ 14 h 24"/>
                <a:gd name="T8" fmla="*/ 8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8" y="24"/>
                  </a:moveTo>
                  <a:lnTo>
                    <a:pt x="0" y="10"/>
                  </a:lnTo>
                  <a:lnTo>
                    <a:pt x="24" y="0"/>
                  </a:lnTo>
                  <a:lnTo>
                    <a:pt x="31" y="1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Rectangle 112"/>
            <p:cNvSpPr>
              <a:spLocks noChangeArrowheads="1"/>
            </p:cNvSpPr>
            <p:nvPr/>
          </p:nvSpPr>
          <p:spPr bwMode="auto">
            <a:xfrm>
              <a:off x="4792663" y="3517900"/>
              <a:ext cx="41275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113"/>
            <p:cNvSpPr>
              <a:spLocks/>
            </p:cNvSpPr>
            <p:nvPr/>
          </p:nvSpPr>
          <p:spPr bwMode="auto">
            <a:xfrm>
              <a:off x="4279901" y="3411538"/>
              <a:ext cx="49213" cy="38100"/>
            </a:xfrm>
            <a:custGeom>
              <a:avLst/>
              <a:gdLst>
                <a:gd name="T0" fmla="*/ 24 w 31"/>
                <a:gd name="T1" fmla="*/ 24 h 24"/>
                <a:gd name="T2" fmla="*/ 0 w 31"/>
                <a:gd name="T3" fmla="*/ 14 h 24"/>
                <a:gd name="T4" fmla="*/ 7 w 31"/>
                <a:gd name="T5" fmla="*/ 0 h 24"/>
                <a:gd name="T6" fmla="*/ 31 w 31"/>
                <a:gd name="T7" fmla="*/ 10 h 24"/>
                <a:gd name="T8" fmla="*/ 24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24" y="24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1" y="1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Rectangle 114"/>
            <p:cNvSpPr>
              <a:spLocks noChangeArrowheads="1"/>
            </p:cNvSpPr>
            <p:nvPr/>
          </p:nvSpPr>
          <p:spPr bwMode="auto">
            <a:xfrm>
              <a:off x="4264026" y="3517900"/>
              <a:ext cx="42863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15"/>
            <p:cNvSpPr>
              <a:spLocks/>
            </p:cNvSpPr>
            <p:nvPr/>
          </p:nvSpPr>
          <p:spPr bwMode="auto">
            <a:xfrm>
              <a:off x="4279901" y="3613150"/>
              <a:ext cx="49213" cy="38100"/>
            </a:xfrm>
            <a:custGeom>
              <a:avLst/>
              <a:gdLst>
                <a:gd name="T0" fmla="*/ 7 w 31"/>
                <a:gd name="T1" fmla="*/ 24 h 24"/>
                <a:gd name="T2" fmla="*/ 0 w 31"/>
                <a:gd name="T3" fmla="*/ 9 h 24"/>
                <a:gd name="T4" fmla="*/ 24 w 31"/>
                <a:gd name="T5" fmla="*/ 0 h 24"/>
                <a:gd name="T6" fmla="*/ 31 w 31"/>
                <a:gd name="T7" fmla="*/ 14 h 24"/>
                <a:gd name="T8" fmla="*/ 7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7" y="24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31" y="1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6"/>
            <p:cNvSpPr>
              <a:spLocks/>
            </p:cNvSpPr>
            <p:nvPr/>
          </p:nvSpPr>
          <p:spPr bwMode="auto">
            <a:xfrm>
              <a:off x="4337051" y="3695700"/>
              <a:ext cx="49213" cy="46038"/>
            </a:xfrm>
            <a:custGeom>
              <a:avLst/>
              <a:gdLst>
                <a:gd name="T0" fmla="*/ 12 w 31"/>
                <a:gd name="T1" fmla="*/ 29 h 29"/>
                <a:gd name="T2" fmla="*/ 0 w 31"/>
                <a:gd name="T3" fmla="*/ 17 h 29"/>
                <a:gd name="T4" fmla="*/ 19 w 31"/>
                <a:gd name="T5" fmla="*/ 0 h 29"/>
                <a:gd name="T6" fmla="*/ 31 w 31"/>
                <a:gd name="T7" fmla="*/ 10 h 29"/>
                <a:gd name="T8" fmla="*/ 12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12" y="29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31" y="10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17"/>
            <p:cNvSpPr>
              <a:spLocks/>
            </p:cNvSpPr>
            <p:nvPr/>
          </p:nvSpPr>
          <p:spPr bwMode="auto">
            <a:xfrm>
              <a:off x="4427538" y="3752850"/>
              <a:ext cx="38100" cy="46038"/>
            </a:xfrm>
            <a:custGeom>
              <a:avLst/>
              <a:gdLst>
                <a:gd name="T0" fmla="*/ 14 w 24"/>
                <a:gd name="T1" fmla="*/ 29 h 29"/>
                <a:gd name="T2" fmla="*/ 0 w 24"/>
                <a:gd name="T3" fmla="*/ 24 h 29"/>
                <a:gd name="T4" fmla="*/ 10 w 24"/>
                <a:gd name="T5" fmla="*/ 0 h 29"/>
                <a:gd name="T6" fmla="*/ 24 w 24"/>
                <a:gd name="T7" fmla="*/ 5 h 29"/>
                <a:gd name="T8" fmla="*/ 14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4" y="29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24" y="5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Rectangle 118"/>
            <p:cNvSpPr>
              <a:spLocks noChangeArrowheads="1"/>
            </p:cNvSpPr>
            <p:nvPr/>
          </p:nvSpPr>
          <p:spPr bwMode="auto">
            <a:xfrm>
              <a:off x="4537076" y="3776663"/>
              <a:ext cx="23813" cy="4127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0" name="Grupa 1082"/>
          <p:cNvGrpSpPr>
            <a:grpSpLocks noChangeAspect="1"/>
          </p:cNvGrpSpPr>
          <p:nvPr/>
        </p:nvGrpSpPr>
        <p:grpSpPr>
          <a:xfrm>
            <a:off x="6106200" y="3153608"/>
            <a:ext cx="448752" cy="448752"/>
            <a:chOff x="3255963" y="1255713"/>
            <a:chExt cx="612775" cy="612775"/>
          </a:xfrm>
        </p:grpSpPr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3255963" y="1255713"/>
              <a:ext cx="612775" cy="612775"/>
            </a:xfrm>
            <a:custGeom>
              <a:avLst/>
              <a:gdLst>
                <a:gd name="T0" fmla="*/ 69 w 160"/>
                <a:gd name="T1" fmla="*/ 160 h 160"/>
                <a:gd name="T2" fmla="*/ 49 w 160"/>
                <a:gd name="T3" fmla="*/ 136 h 160"/>
                <a:gd name="T4" fmla="*/ 15 w 160"/>
                <a:gd name="T5" fmla="*/ 129 h 160"/>
                <a:gd name="T6" fmla="*/ 18 w 160"/>
                <a:gd name="T7" fmla="*/ 98 h 160"/>
                <a:gd name="T8" fmla="*/ 0 w 160"/>
                <a:gd name="T9" fmla="*/ 69 h 160"/>
                <a:gd name="T10" fmla="*/ 23 w 160"/>
                <a:gd name="T11" fmla="*/ 49 h 160"/>
                <a:gd name="T12" fmla="*/ 31 w 160"/>
                <a:gd name="T13" fmla="*/ 16 h 160"/>
                <a:gd name="T14" fmla="*/ 62 w 160"/>
                <a:gd name="T15" fmla="*/ 19 h 160"/>
                <a:gd name="T16" fmla="*/ 90 w 160"/>
                <a:gd name="T17" fmla="*/ 0 h 160"/>
                <a:gd name="T18" fmla="*/ 110 w 160"/>
                <a:gd name="T19" fmla="*/ 24 h 160"/>
                <a:gd name="T20" fmla="*/ 144 w 160"/>
                <a:gd name="T21" fmla="*/ 31 h 160"/>
                <a:gd name="T22" fmla="*/ 141 w 160"/>
                <a:gd name="T23" fmla="*/ 62 h 160"/>
                <a:gd name="T24" fmla="*/ 160 w 160"/>
                <a:gd name="T25" fmla="*/ 91 h 160"/>
                <a:gd name="T26" fmla="*/ 136 w 160"/>
                <a:gd name="T27" fmla="*/ 111 h 160"/>
                <a:gd name="T28" fmla="*/ 128 w 160"/>
                <a:gd name="T29" fmla="*/ 144 h 160"/>
                <a:gd name="T30" fmla="*/ 97 w 160"/>
                <a:gd name="T31" fmla="*/ 142 h 160"/>
                <a:gd name="T32" fmla="*/ 73 w 160"/>
                <a:gd name="T33" fmla="*/ 154 h 160"/>
                <a:gd name="T34" fmla="*/ 92 w 160"/>
                <a:gd name="T35" fmla="*/ 136 h 160"/>
                <a:gd name="T36" fmla="*/ 108 w 160"/>
                <a:gd name="T37" fmla="*/ 130 h 160"/>
                <a:gd name="T38" fmla="*/ 127 w 160"/>
                <a:gd name="T39" fmla="*/ 136 h 160"/>
                <a:gd name="T40" fmla="*/ 128 w 160"/>
                <a:gd name="T41" fmla="*/ 111 h 160"/>
                <a:gd name="T42" fmla="*/ 135 w 160"/>
                <a:gd name="T43" fmla="*/ 95 h 160"/>
                <a:gd name="T44" fmla="*/ 153 w 160"/>
                <a:gd name="T45" fmla="*/ 86 h 160"/>
                <a:gd name="T46" fmla="*/ 135 w 160"/>
                <a:gd name="T47" fmla="*/ 67 h 160"/>
                <a:gd name="T48" fmla="*/ 129 w 160"/>
                <a:gd name="T49" fmla="*/ 51 h 160"/>
                <a:gd name="T50" fmla="*/ 136 w 160"/>
                <a:gd name="T51" fmla="*/ 33 h 160"/>
                <a:gd name="T52" fmla="*/ 110 w 160"/>
                <a:gd name="T53" fmla="*/ 32 h 160"/>
                <a:gd name="T54" fmla="*/ 94 w 160"/>
                <a:gd name="T55" fmla="*/ 25 h 160"/>
                <a:gd name="T56" fmla="*/ 86 w 160"/>
                <a:gd name="T57" fmla="*/ 7 h 160"/>
                <a:gd name="T58" fmla="*/ 67 w 160"/>
                <a:gd name="T59" fmla="*/ 24 h 160"/>
                <a:gd name="T60" fmla="*/ 51 w 160"/>
                <a:gd name="T61" fmla="*/ 31 h 160"/>
                <a:gd name="T62" fmla="*/ 32 w 160"/>
                <a:gd name="T63" fmla="*/ 24 h 160"/>
                <a:gd name="T64" fmla="*/ 31 w 160"/>
                <a:gd name="T65" fmla="*/ 50 h 160"/>
                <a:gd name="T66" fmla="*/ 24 w 160"/>
                <a:gd name="T67" fmla="*/ 66 h 160"/>
                <a:gd name="T68" fmla="*/ 6 w 160"/>
                <a:gd name="T69" fmla="*/ 74 h 160"/>
                <a:gd name="T70" fmla="*/ 24 w 160"/>
                <a:gd name="T71" fmla="*/ 93 h 160"/>
                <a:gd name="T72" fmla="*/ 30 w 160"/>
                <a:gd name="T73" fmla="*/ 109 h 160"/>
                <a:gd name="T74" fmla="*/ 23 w 160"/>
                <a:gd name="T75" fmla="*/ 128 h 160"/>
                <a:gd name="T76" fmla="*/ 49 w 160"/>
                <a:gd name="T77" fmla="*/ 129 h 160"/>
                <a:gd name="T78" fmla="*/ 65 w 160"/>
                <a:gd name="T79" fmla="*/ 136 h 160"/>
                <a:gd name="T80" fmla="*/ 73 w 160"/>
                <a:gd name="T81" fmla="*/ 1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60">
                  <a:moveTo>
                    <a:pt x="90" y="160"/>
                  </a:moveTo>
                  <a:cubicBezTo>
                    <a:pt x="69" y="160"/>
                    <a:pt x="69" y="160"/>
                    <a:pt x="69" y="160"/>
                  </a:cubicBezTo>
                  <a:cubicBezTo>
                    <a:pt x="62" y="142"/>
                    <a:pt x="62" y="142"/>
                    <a:pt x="62" y="142"/>
                  </a:cubicBezTo>
                  <a:cubicBezTo>
                    <a:pt x="57" y="140"/>
                    <a:pt x="53" y="138"/>
                    <a:pt x="49" y="136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1" y="107"/>
                    <a:pt x="19" y="103"/>
                    <a:pt x="18" y="9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21" y="54"/>
                    <a:pt x="23" y="4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3" y="22"/>
                    <a:pt x="57" y="20"/>
                    <a:pt x="62" y="1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2" y="20"/>
                    <a:pt x="106" y="22"/>
                    <a:pt x="110" y="24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8" y="54"/>
                    <a:pt x="140" y="58"/>
                    <a:pt x="141" y="62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0" y="103"/>
                    <a:pt x="138" y="107"/>
                    <a:pt x="136" y="111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6" y="138"/>
                    <a:pt x="102" y="140"/>
                    <a:pt x="97" y="142"/>
                  </a:cubicBezTo>
                  <a:lnTo>
                    <a:pt x="90" y="160"/>
                  </a:lnTo>
                  <a:close/>
                  <a:moveTo>
                    <a:pt x="73" y="154"/>
                  </a:moveTo>
                  <a:cubicBezTo>
                    <a:pt x="86" y="154"/>
                    <a:pt x="86" y="154"/>
                    <a:pt x="86" y="154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9" y="134"/>
                    <a:pt x="104" y="132"/>
                    <a:pt x="108" y="130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32" y="105"/>
                    <a:pt x="134" y="100"/>
                    <a:pt x="135" y="95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4" y="61"/>
                    <a:pt x="132" y="56"/>
                    <a:pt x="129" y="5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4" y="28"/>
                    <a:pt x="99" y="26"/>
                    <a:pt x="94" y="25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0" y="26"/>
                    <a:pt x="55" y="28"/>
                    <a:pt x="51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56"/>
                    <a:pt x="25" y="61"/>
                    <a:pt x="24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5" y="100"/>
                    <a:pt x="27" y="105"/>
                    <a:pt x="30" y="109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5" y="132"/>
                    <a:pt x="60" y="134"/>
                    <a:pt x="65" y="136"/>
                  </a:cubicBezTo>
                  <a:cubicBezTo>
                    <a:pt x="67" y="136"/>
                    <a:pt x="67" y="136"/>
                    <a:pt x="67" y="136"/>
                  </a:cubicBezTo>
                  <a:lnTo>
                    <a:pt x="73" y="15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408363" y="1562100"/>
              <a:ext cx="26988" cy="38100"/>
            </a:xfrm>
            <a:custGeom>
              <a:avLst/>
              <a:gdLst>
                <a:gd name="T0" fmla="*/ 1 w 7"/>
                <a:gd name="T1" fmla="*/ 10 h 10"/>
                <a:gd name="T2" fmla="*/ 0 w 7"/>
                <a:gd name="T3" fmla="*/ 0 h 10"/>
                <a:gd name="T4" fmla="*/ 6 w 7"/>
                <a:gd name="T5" fmla="*/ 0 h 10"/>
                <a:gd name="T6" fmla="*/ 7 w 7"/>
                <a:gd name="T7" fmla="*/ 8 h 10"/>
                <a:gd name="T8" fmla="*/ 1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1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7" y="6"/>
                    <a:pt x="7" y="8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3421063" y="1408113"/>
              <a:ext cx="293688" cy="306388"/>
            </a:xfrm>
            <a:custGeom>
              <a:avLst/>
              <a:gdLst>
                <a:gd name="T0" fmla="*/ 37 w 77"/>
                <a:gd name="T1" fmla="*/ 80 h 80"/>
                <a:gd name="T2" fmla="*/ 0 w 77"/>
                <a:gd name="T3" fmla="*/ 56 h 80"/>
                <a:gd name="T4" fmla="*/ 6 w 77"/>
                <a:gd name="T5" fmla="*/ 53 h 80"/>
                <a:gd name="T6" fmla="*/ 37 w 77"/>
                <a:gd name="T7" fmla="*/ 74 h 80"/>
                <a:gd name="T8" fmla="*/ 70 w 77"/>
                <a:gd name="T9" fmla="*/ 40 h 80"/>
                <a:gd name="T10" fmla="*/ 37 w 77"/>
                <a:gd name="T11" fmla="*/ 7 h 80"/>
                <a:gd name="T12" fmla="*/ 37 w 77"/>
                <a:gd name="T13" fmla="*/ 0 h 80"/>
                <a:gd name="T14" fmla="*/ 77 w 77"/>
                <a:gd name="T15" fmla="*/ 40 h 80"/>
                <a:gd name="T16" fmla="*/ 37 w 77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0">
                  <a:moveTo>
                    <a:pt x="37" y="80"/>
                  </a:moveTo>
                  <a:cubicBezTo>
                    <a:pt x="20" y="80"/>
                    <a:pt x="6" y="71"/>
                    <a:pt x="0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1" y="66"/>
                    <a:pt x="23" y="74"/>
                    <a:pt x="37" y="74"/>
                  </a:cubicBezTo>
                  <a:cubicBezTo>
                    <a:pt x="55" y="74"/>
                    <a:pt x="70" y="59"/>
                    <a:pt x="70" y="40"/>
                  </a:cubicBezTo>
                  <a:cubicBezTo>
                    <a:pt x="70" y="22"/>
                    <a:pt x="55" y="7"/>
                    <a:pt x="3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77" y="18"/>
                    <a:pt x="77" y="40"/>
                  </a:cubicBezTo>
                  <a:cubicBezTo>
                    <a:pt x="77" y="62"/>
                    <a:pt x="59" y="80"/>
                    <a:pt x="37" y="8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3408363" y="1412875"/>
              <a:ext cx="122238" cy="122238"/>
            </a:xfrm>
            <a:custGeom>
              <a:avLst/>
              <a:gdLst>
                <a:gd name="T0" fmla="*/ 7 w 32"/>
                <a:gd name="T1" fmla="*/ 32 h 32"/>
                <a:gd name="T2" fmla="*/ 0 w 32"/>
                <a:gd name="T3" fmla="*/ 31 h 32"/>
                <a:gd name="T4" fmla="*/ 30 w 32"/>
                <a:gd name="T5" fmla="*/ 0 h 32"/>
                <a:gd name="T6" fmla="*/ 32 w 32"/>
                <a:gd name="T7" fmla="*/ 7 h 32"/>
                <a:gd name="T8" fmla="*/ 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7" y="3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16"/>
                    <a:pt x="15" y="4"/>
                    <a:pt x="30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19" y="10"/>
                    <a:pt x="10" y="20"/>
                    <a:pt x="7" y="32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3486151" y="1485900"/>
              <a:ext cx="152400" cy="152400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6" name="Grupa 172"/>
          <p:cNvGrpSpPr>
            <a:grpSpLocks noChangeAspect="1"/>
          </p:cNvGrpSpPr>
          <p:nvPr/>
        </p:nvGrpSpPr>
        <p:grpSpPr>
          <a:xfrm>
            <a:off x="6078410" y="5148944"/>
            <a:ext cx="466342" cy="395784"/>
            <a:chOff x="1976438" y="1263650"/>
            <a:chExt cx="671513" cy="569913"/>
          </a:xfrm>
        </p:grpSpPr>
        <p:sp>
          <p:nvSpPr>
            <p:cNvPr id="87" name="Rectangle 1090"/>
            <p:cNvSpPr>
              <a:spLocks noChangeArrowheads="1"/>
            </p:cNvSpPr>
            <p:nvPr/>
          </p:nvSpPr>
          <p:spPr bwMode="auto">
            <a:xfrm>
              <a:off x="1976438" y="1446213"/>
              <a:ext cx="171450" cy="387350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Oval 1091"/>
            <p:cNvSpPr>
              <a:spLocks noChangeArrowheads="1"/>
            </p:cNvSpPr>
            <p:nvPr/>
          </p:nvSpPr>
          <p:spPr bwMode="auto">
            <a:xfrm>
              <a:off x="2041525" y="174942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1092"/>
            <p:cNvSpPr>
              <a:spLocks/>
            </p:cNvSpPr>
            <p:nvPr/>
          </p:nvSpPr>
          <p:spPr bwMode="auto">
            <a:xfrm>
              <a:off x="2170113" y="1263650"/>
              <a:ext cx="298450" cy="561975"/>
            </a:xfrm>
            <a:custGeom>
              <a:avLst/>
              <a:gdLst>
                <a:gd name="T0" fmla="*/ 78 w 78"/>
                <a:gd name="T1" fmla="*/ 147 h 147"/>
                <a:gd name="T2" fmla="*/ 0 w 78"/>
                <a:gd name="T3" fmla="*/ 147 h 147"/>
                <a:gd name="T4" fmla="*/ 0 w 78"/>
                <a:gd name="T5" fmla="*/ 50 h 147"/>
                <a:gd name="T6" fmla="*/ 9 w 78"/>
                <a:gd name="T7" fmla="*/ 50 h 147"/>
                <a:gd name="T8" fmla="*/ 22 w 78"/>
                <a:gd name="T9" fmla="*/ 48 h 147"/>
                <a:gd name="T10" fmla="*/ 32 w 78"/>
                <a:gd name="T11" fmla="*/ 41 h 147"/>
                <a:gd name="T12" fmla="*/ 41 w 78"/>
                <a:gd name="T13" fmla="*/ 28 h 147"/>
                <a:gd name="T14" fmla="*/ 44 w 78"/>
                <a:gd name="T15" fmla="*/ 13 h 147"/>
                <a:gd name="T16" fmla="*/ 44 w 78"/>
                <a:gd name="T17" fmla="*/ 13 h 147"/>
                <a:gd name="T18" fmla="*/ 48 w 78"/>
                <a:gd name="T19" fmla="*/ 4 h 147"/>
                <a:gd name="T20" fmla="*/ 58 w 78"/>
                <a:gd name="T21" fmla="*/ 0 h 147"/>
                <a:gd name="T22" fmla="*/ 69 w 78"/>
                <a:gd name="T23" fmla="*/ 4 h 147"/>
                <a:gd name="T24" fmla="*/ 73 w 78"/>
                <a:gd name="T25" fmla="*/ 14 h 147"/>
                <a:gd name="T26" fmla="*/ 73 w 78"/>
                <a:gd name="T27" fmla="*/ 21 h 147"/>
                <a:gd name="T28" fmla="*/ 71 w 78"/>
                <a:gd name="T29" fmla="*/ 39 h 147"/>
                <a:gd name="T30" fmla="*/ 65 w 78"/>
                <a:gd name="T31" fmla="*/ 54 h 147"/>
                <a:gd name="T32" fmla="*/ 17 w 78"/>
                <a:gd name="T33" fmla="*/ 102 h 147"/>
                <a:gd name="T34" fmla="*/ 17 w 78"/>
                <a:gd name="T35" fmla="*/ 95 h 147"/>
                <a:gd name="T36" fmla="*/ 58 w 78"/>
                <a:gd name="T37" fmla="*/ 54 h 147"/>
                <a:gd name="T38" fmla="*/ 58 w 78"/>
                <a:gd name="T39" fmla="*/ 53 h 147"/>
                <a:gd name="T40" fmla="*/ 59 w 78"/>
                <a:gd name="T41" fmla="*/ 52 h 147"/>
                <a:gd name="T42" fmla="*/ 64 w 78"/>
                <a:gd name="T43" fmla="*/ 37 h 147"/>
                <a:gd name="T44" fmla="*/ 66 w 78"/>
                <a:gd name="T45" fmla="*/ 21 h 147"/>
                <a:gd name="T46" fmla="*/ 66 w 78"/>
                <a:gd name="T47" fmla="*/ 14 h 147"/>
                <a:gd name="T48" fmla="*/ 64 w 78"/>
                <a:gd name="T49" fmla="*/ 9 h 147"/>
                <a:gd name="T50" fmla="*/ 58 w 78"/>
                <a:gd name="T51" fmla="*/ 7 h 147"/>
                <a:gd name="T52" fmla="*/ 53 w 78"/>
                <a:gd name="T53" fmla="*/ 9 h 147"/>
                <a:gd name="T54" fmla="*/ 50 w 78"/>
                <a:gd name="T55" fmla="*/ 14 h 147"/>
                <a:gd name="T56" fmla="*/ 50 w 78"/>
                <a:gd name="T57" fmla="*/ 14 h 147"/>
                <a:gd name="T58" fmla="*/ 47 w 78"/>
                <a:gd name="T59" fmla="*/ 31 h 147"/>
                <a:gd name="T60" fmla="*/ 37 w 78"/>
                <a:gd name="T61" fmla="*/ 46 h 147"/>
                <a:gd name="T62" fmla="*/ 24 w 78"/>
                <a:gd name="T63" fmla="*/ 54 h 147"/>
                <a:gd name="T64" fmla="*/ 9 w 78"/>
                <a:gd name="T65" fmla="*/ 57 h 147"/>
                <a:gd name="T66" fmla="*/ 7 w 78"/>
                <a:gd name="T67" fmla="*/ 57 h 147"/>
                <a:gd name="T68" fmla="*/ 7 w 78"/>
                <a:gd name="T69" fmla="*/ 140 h 147"/>
                <a:gd name="T70" fmla="*/ 78 w 78"/>
                <a:gd name="T71" fmla="*/ 140 h 147"/>
                <a:gd name="T72" fmla="*/ 78 w 78"/>
                <a:gd name="T7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147">
                  <a:moveTo>
                    <a:pt x="78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4" y="50"/>
                    <a:pt x="18" y="49"/>
                    <a:pt x="22" y="48"/>
                  </a:cubicBezTo>
                  <a:cubicBezTo>
                    <a:pt x="26" y="46"/>
                    <a:pt x="29" y="44"/>
                    <a:pt x="32" y="41"/>
                  </a:cubicBezTo>
                  <a:cubicBezTo>
                    <a:pt x="36" y="37"/>
                    <a:pt x="39" y="33"/>
                    <a:pt x="41" y="28"/>
                  </a:cubicBezTo>
                  <a:cubicBezTo>
                    <a:pt x="43" y="23"/>
                    <a:pt x="44" y="18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0"/>
                    <a:pt x="46" y="7"/>
                    <a:pt x="48" y="4"/>
                  </a:cubicBezTo>
                  <a:cubicBezTo>
                    <a:pt x="51" y="1"/>
                    <a:pt x="54" y="0"/>
                    <a:pt x="58" y="0"/>
                  </a:cubicBezTo>
                  <a:cubicBezTo>
                    <a:pt x="62" y="0"/>
                    <a:pt x="66" y="1"/>
                    <a:pt x="69" y="4"/>
                  </a:cubicBezTo>
                  <a:cubicBezTo>
                    <a:pt x="71" y="7"/>
                    <a:pt x="73" y="11"/>
                    <a:pt x="73" y="14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7"/>
                    <a:pt x="72" y="33"/>
                    <a:pt x="71" y="39"/>
                  </a:cubicBezTo>
                  <a:cubicBezTo>
                    <a:pt x="69" y="44"/>
                    <a:pt x="67" y="49"/>
                    <a:pt x="65" y="54"/>
                  </a:cubicBezTo>
                  <a:cubicBezTo>
                    <a:pt x="64" y="81"/>
                    <a:pt x="43" y="102"/>
                    <a:pt x="17" y="102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40" y="95"/>
                    <a:pt x="58" y="7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7"/>
                    <a:pt x="63" y="42"/>
                    <a:pt x="64" y="37"/>
                  </a:cubicBezTo>
                  <a:cubicBezTo>
                    <a:pt x="66" y="32"/>
                    <a:pt x="66" y="27"/>
                    <a:pt x="66" y="21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2"/>
                    <a:pt x="65" y="10"/>
                    <a:pt x="64" y="9"/>
                  </a:cubicBezTo>
                  <a:cubicBezTo>
                    <a:pt x="62" y="7"/>
                    <a:pt x="60" y="7"/>
                    <a:pt x="58" y="7"/>
                  </a:cubicBezTo>
                  <a:cubicBezTo>
                    <a:pt x="56" y="7"/>
                    <a:pt x="54" y="7"/>
                    <a:pt x="53" y="9"/>
                  </a:cubicBezTo>
                  <a:cubicBezTo>
                    <a:pt x="51" y="10"/>
                    <a:pt x="50" y="12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20"/>
                    <a:pt x="49" y="26"/>
                    <a:pt x="47" y="31"/>
                  </a:cubicBezTo>
                  <a:cubicBezTo>
                    <a:pt x="45" y="36"/>
                    <a:pt x="41" y="41"/>
                    <a:pt x="37" y="46"/>
                  </a:cubicBezTo>
                  <a:cubicBezTo>
                    <a:pt x="33" y="49"/>
                    <a:pt x="29" y="52"/>
                    <a:pt x="24" y="54"/>
                  </a:cubicBezTo>
                  <a:cubicBezTo>
                    <a:pt x="19" y="56"/>
                    <a:pt x="14" y="57"/>
                    <a:pt x="9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8" y="140"/>
                    <a:pt x="78" y="140"/>
                    <a:pt x="78" y="140"/>
                  </a:cubicBezTo>
                  <a:lnTo>
                    <a:pt x="78" y="14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1093"/>
            <p:cNvSpPr>
              <a:spLocks noEditPoints="1"/>
            </p:cNvSpPr>
            <p:nvPr/>
          </p:nvSpPr>
          <p:spPr bwMode="auto">
            <a:xfrm>
              <a:off x="2411413" y="1454150"/>
              <a:ext cx="236538" cy="111125"/>
            </a:xfrm>
            <a:custGeom>
              <a:avLst/>
              <a:gdLst>
                <a:gd name="T0" fmla="*/ 47 w 62"/>
                <a:gd name="T1" fmla="*/ 29 h 29"/>
                <a:gd name="T2" fmla="*/ 15 w 62"/>
                <a:gd name="T3" fmla="*/ 29 h 29"/>
                <a:gd name="T4" fmla="*/ 4 w 62"/>
                <a:gd name="T5" fmla="*/ 25 h 29"/>
                <a:gd name="T6" fmla="*/ 0 w 62"/>
                <a:gd name="T7" fmla="*/ 15 h 29"/>
                <a:gd name="T8" fmla="*/ 4 w 62"/>
                <a:gd name="T9" fmla="*/ 4 h 29"/>
                <a:gd name="T10" fmla="*/ 15 w 62"/>
                <a:gd name="T11" fmla="*/ 0 h 29"/>
                <a:gd name="T12" fmla="*/ 47 w 62"/>
                <a:gd name="T13" fmla="*/ 0 h 29"/>
                <a:gd name="T14" fmla="*/ 57 w 62"/>
                <a:gd name="T15" fmla="*/ 4 h 29"/>
                <a:gd name="T16" fmla="*/ 62 w 62"/>
                <a:gd name="T17" fmla="*/ 15 h 29"/>
                <a:gd name="T18" fmla="*/ 57 w 62"/>
                <a:gd name="T19" fmla="*/ 25 h 29"/>
                <a:gd name="T20" fmla="*/ 47 w 62"/>
                <a:gd name="T21" fmla="*/ 29 h 29"/>
                <a:gd name="T22" fmla="*/ 15 w 62"/>
                <a:gd name="T23" fmla="*/ 7 h 29"/>
                <a:gd name="T24" fmla="*/ 9 w 62"/>
                <a:gd name="T25" fmla="*/ 9 h 29"/>
                <a:gd name="T26" fmla="*/ 7 w 62"/>
                <a:gd name="T27" fmla="*/ 15 h 29"/>
                <a:gd name="T28" fmla="*/ 9 w 62"/>
                <a:gd name="T29" fmla="*/ 20 h 29"/>
                <a:gd name="T30" fmla="*/ 15 w 62"/>
                <a:gd name="T31" fmla="*/ 23 h 29"/>
                <a:gd name="T32" fmla="*/ 47 w 62"/>
                <a:gd name="T33" fmla="*/ 23 h 29"/>
                <a:gd name="T34" fmla="*/ 53 w 62"/>
                <a:gd name="T35" fmla="*/ 20 h 29"/>
                <a:gd name="T36" fmla="*/ 55 w 62"/>
                <a:gd name="T37" fmla="*/ 15 h 29"/>
                <a:gd name="T38" fmla="*/ 53 w 62"/>
                <a:gd name="T39" fmla="*/ 9 h 29"/>
                <a:gd name="T40" fmla="*/ 47 w 62"/>
                <a:gd name="T41" fmla="*/ 7 h 29"/>
                <a:gd name="T42" fmla="*/ 15 w 62"/>
                <a:gd name="T4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29">
                  <a:moveTo>
                    <a:pt x="47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1" y="29"/>
                    <a:pt x="7" y="28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5" y="2"/>
                    <a:pt x="57" y="4"/>
                  </a:cubicBezTo>
                  <a:cubicBezTo>
                    <a:pt x="60" y="7"/>
                    <a:pt x="62" y="11"/>
                    <a:pt x="62" y="15"/>
                  </a:cubicBezTo>
                  <a:cubicBezTo>
                    <a:pt x="62" y="19"/>
                    <a:pt x="60" y="22"/>
                    <a:pt x="57" y="25"/>
                  </a:cubicBezTo>
                  <a:cubicBezTo>
                    <a:pt x="55" y="28"/>
                    <a:pt x="51" y="29"/>
                    <a:pt x="47" y="29"/>
                  </a:cubicBezTo>
                  <a:close/>
                  <a:moveTo>
                    <a:pt x="15" y="7"/>
                  </a:moveTo>
                  <a:cubicBezTo>
                    <a:pt x="12" y="7"/>
                    <a:pt x="10" y="8"/>
                    <a:pt x="9" y="9"/>
                  </a:cubicBezTo>
                  <a:cubicBezTo>
                    <a:pt x="7" y="11"/>
                    <a:pt x="7" y="13"/>
                    <a:pt x="7" y="15"/>
                  </a:cubicBezTo>
                  <a:cubicBezTo>
                    <a:pt x="7" y="17"/>
                    <a:pt x="7" y="19"/>
                    <a:pt x="9" y="20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23"/>
                    <a:pt x="51" y="22"/>
                    <a:pt x="53" y="20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1"/>
                    <a:pt x="53" y="9"/>
                  </a:cubicBezTo>
                  <a:cubicBezTo>
                    <a:pt x="51" y="8"/>
                    <a:pt x="49" y="7"/>
                    <a:pt x="47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1094"/>
            <p:cNvSpPr>
              <a:spLocks noEditPoints="1"/>
            </p:cNvSpPr>
            <p:nvPr/>
          </p:nvSpPr>
          <p:spPr bwMode="auto">
            <a:xfrm>
              <a:off x="2411413" y="1543050"/>
              <a:ext cx="211138" cy="109537"/>
            </a:xfrm>
            <a:custGeom>
              <a:avLst/>
              <a:gdLst>
                <a:gd name="T0" fmla="*/ 41 w 55"/>
                <a:gd name="T1" fmla="*/ 29 h 29"/>
                <a:gd name="T2" fmla="*/ 15 w 55"/>
                <a:gd name="T3" fmla="*/ 29 h 29"/>
                <a:gd name="T4" fmla="*/ 4 w 55"/>
                <a:gd name="T5" fmla="*/ 24 h 29"/>
                <a:gd name="T6" fmla="*/ 0 w 55"/>
                <a:gd name="T7" fmla="*/ 14 h 29"/>
                <a:gd name="T8" fmla="*/ 4 w 55"/>
                <a:gd name="T9" fmla="*/ 4 h 29"/>
                <a:gd name="T10" fmla="*/ 15 w 55"/>
                <a:gd name="T11" fmla="*/ 0 h 29"/>
                <a:gd name="T12" fmla="*/ 41 w 55"/>
                <a:gd name="T13" fmla="*/ 0 h 29"/>
                <a:gd name="T14" fmla="*/ 51 w 55"/>
                <a:gd name="T15" fmla="*/ 4 h 29"/>
                <a:gd name="T16" fmla="*/ 55 w 55"/>
                <a:gd name="T17" fmla="*/ 14 h 29"/>
                <a:gd name="T18" fmla="*/ 51 w 55"/>
                <a:gd name="T19" fmla="*/ 24 h 29"/>
                <a:gd name="T20" fmla="*/ 41 w 55"/>
                <a:gd name="T21" fmla="*/ 29 h 29"/>
                <a:gd name="T22" fmla="*/ 15 w 55"/>
                <a:gd name="T23" fmla="*/ 6 h 29"/>
                <a:gd name="T24" fmla="*/ 9 w 55"/>
                <a:gd name="T25" fmla="*/ 9 h 29"/>
                <a:gd name="T26" fmla="*/ 7 w 55"/>
                <a:gd name="T27" fmla="*/ 14 h 29"/>
                <a:gd name="T28" fmla="*/ 9 w 55"/>
                <a:gd name="T29" fmla="*/ 20 h 29"/>
                <a:gd name="T30" fmla="*/ 15 w 55"/>
                <a:gd name="T31" fmla="*/ 22 h 29"/>
                <a:gd name="T32" fmla="*/ 41 w 55"/>
                <a:gd name="T33" fmla="*/ 22 h 29"/>
                <a:gd name="T34" fmla="*/ 46 w 55"/>
                <a:gd name="T35" fmla="*/ 20 h 29"/>
                <a:gd name="T36" fmla="*/ 49 w 55"/>
                <a:gd name="T37" fmla="*/ 14 h 29"/>
                <a:gd name="T38" fmla="*/ 46 w 55"/>
                <a:gd name="T39" fmla="*/ 9 h 29"/>
                <a:gd name="T40" fmla="*/ 41 w 55"/>
                <a:gd name="T41" fmla="*/ 6 h 29"/>
                <a:gd name="T42" fmla="*/ 15 w 55"/>
                <a:gd name="T4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29">
                  <a:moveTo>
                    <a:pt x="4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1" y="29"/>
                    <a:pt x="7" y="27"/>
                    <a:pt x="4" y="24"/>
                  </a:cubicBezTo>
                  <a:cubicBezTo>
                    <a:pt x="1" y="22"/>
                    <a:pt x="0" y="18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8" y="1"/>
                    <a:pt x="51" y="4"/>
                  </a:cubicBezTo>
                  <a:cubicBezTo>
                    <a:pt x="54" y="7"/>
                    <a:pt x="55" y="10"/>
                    <a:pt x="55" y="14"/>
                  </a:cubicBezTo>
                  <a:cubicBezTo>
                    <a:pt x="55" y="18"/>
                    <a:pt x="54" y="22"/>
                    <a:pt x="51" y="24"/>
                  </a:cubicBezTo>
                  <a:cubicBezTo>
                    <a:pt x="48" y="27"/>
                    <a:pt x="45" y="29"/>
                    <a:pt x="41" y="29"/>
                  </a:cubicBezTo>
                  <a:close/>
                  <a:moveTo>
                    <a:pt x="15" y="6"/>
                  </a:moveTo>
                  <a:cubicBezTo>
                    <a:pt x="12" y="6"/>
                    <a:pt x="10" y="7"/>
                    <a:pt x="9" y="9"/>
                  </a:cubicBezTo>
                  <a:cubicBezTo>
                    <a:pt x="7" y="10"/>
                    <a:pt x="7" y="12"/>
                    <a:pt x="7" y="14"/>
                  </a:cubicBezTo>
                  <a:cubicBezTo>
                    <a:pt x="7" y="16"/>
                    <a:pt x="7" y="18"/>
                    <a:pt x="9" y="20"/>
                  </a:cubicBezTo>
                  <a:cubicBezTo>
                    <a:pt x="10" y="21"/>
                    <a:pt x="12" y="22"/>
                    <a:pt x="15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3" y="22"/>
                    <a:pt x="45" y="21"/>
                    <a:pt x="46" y="20"/>
                  </a:cubicBezTo>
                  <a:cubicBezTo>
                    <a:pt x="48" y="18"/>
                    <a:pt x="49" y="16"/>
                    <a:pt x="49" y="14"/>
                  </a:cubicBezTo>
                  <a:cubicBezTo>
                    <a:pt x="49" y="12"/>
                    <a:pt x="48" y="10"/>
                    <a:pt x="46" y="9"/>
                  </a:cubicBezTo>
                  <a:cubicBezTo>
                    <a:pt x="45" y="7"/>
                    <a:pt x="43" y="6"/>
                    <a:pt x="41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1095"/>
            <p:cNvSpPr>
              <a:spLocks noEditPoints="1"/>
            </p:cNvSpPr>
            <p:nvPr/>
          </p:nvSpPr>
          <p:spPr bwMode="auto">
            <a:xfrm>
              <a:off x="2411413" y="1627188"/>
              <a:ext cx="187325" cy="109537"/>
            </a:xfrm>
            <a:custGeom>
              <a:avLst/>
              <a:gdLst>
                <a:gd name="T0" fmla="*/ 35 w 49"/>
                <a:gd name="T1" fmla="*/ 29 h 29"/>
                <a:gd name="T2" fmla="*/ 15 w 49"/>
                <a:gd name="T3" fmla="*/ 29 h 29"/>
                <a:gd name="T4" fmla="*/ 4 w 49"/>
                <a:gd name="T5" fmla="*/ 25 h 29"/>
                <a:gd name="T6" fmla="*/ 0 w 49"/>
                <a:gd name="T7" fmla="*/ 15 h 29"/>
                <a:gd name="T8" fmla="*/ 4 w 49"/>
                <a:gd name="T9" fmla="*/ 4 h 29"/>
                <a:gd name="T10" fmla="*/ 15 w 49"/>
                <a:gd name="T11" fmla="*/ 0 h 29"/>
                <a:gd name="T12" fmla="*/ 35 w 49"/>
                <a:gd name="T13" fmla="*/ 0 h 29"/>
                <a:gd name="T14" fmla="*/ 45 w 49"/>
                <a:gd name="T15" fmla="*/ 4 h 29"/>
                <a:gd name="T16" fmla="*/ 49 w 49"/>
                <a:gd name="T17" fmla="*/ 15 h 29"/>
                <a:gd name="T18" fmla="*/ 45 w 49"/>
                <a:gd name="T19" fmla="*/ 25 h 29"/>
                <a:gd name="T20" fmla="*/ 35 w 49"/>
                <a:gd name="T21" fmla="*/ 29 h 29"/>
                <a:gd name="T22" fmla="*/ 15 w 49"/>
                <a:gd name="T23" fmla="*/ 7 h 29"/>
                <a:gd name="T24" fmla="*/ 9 w 49"/>
                <a:gd name="T25" fmla="*/ 9 h 29"/>
                <a:gd name="T26" fmla="*/ 7 w 49"/>
                <a:gd name="T27" fmla="*/ 15 h 29"/>
                <a:gd name="T28" fmla="*/ 9 w 49"/>
                <a:gd name="T29" fmla="*/ 20 h 29"/>
                <a:gd name="T30" fmla="*/ 15 w 49"/>
                <a:gd name="T31" fmla="*/ 22 h 29"/>
                <a:gd name="T32" fmla="*/ 35 w 49"/>
                <a:gd name="T33" fmla="*/ 22 h 29"/>
                <a:gd name="T34" fmla="*/ 40 w 49"/>
                <a:gd name="T35" fmla="*/ 20 h 29"/>
                <a:gd name="T36" fmla="*/ 42 w 49"/>
                <a:gd name="T37" fmla="*/ 15 h 29"/>
                <a:gd name="T38" fmla="*/ 40 w 49"/>
                <a:gd name="T39" fmla="*/ 9 h 29"/>
                <a:gd name="T40" fmla="*/ 35 w 49"/>
                <a:gd name="T41" fmla="*/ 7 h 29"/>
                <a:gd name="T42" fmla="*/ 15 w 49"/>
                <a:gd name="T4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29">
                  <a:moveTo>
                    <a:pt x="3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1" y="29"/>
                    <a:pt x="7" y="28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2" y="2"/>
                    <a:pt x="45" y="4"/>
                  </a:cubicBezTo>
                  <a:cubicBezTo>
                    <a:pt x="48" y="7"/>
                    <a:pt x="49" y="11"/>
                    <a:pt x="49" y="15"/>
                  </a:cubicBezTo>
                  <a:cubicBezTo>
                    <a:pt x="49" y="19"/>
                    <a:pt x="48" y="22"/>
                    <a:pt x="45" y="25"/>
                  </a:cubicBezTo>
                  <a:cubicBezTo>
                    <a:pt x="42" y="28"/>
                    <a:pt x="38" y="29"/>
                    <a:pt x="35" y="29"/>
                  </a:cubicBezTo>
                  <a:close/>
                  <a:moveTo>
                    <a:pt x="15" y="7"/>
                  </a:moveTo>
                  <a:cubicBezTo>
                    <a:pt x="12" y="7"/>
                    <a:pt x="10" y="8"/>
                    <a:pt x="9" y="9"/>
                  </a:cubicBezTo>
                  <a:cubicBezTo>
                    <a:pt x="7" y="11"/>
                    <a:pt x="7" y="13"/>
                    <a:pt x="7" y="15"/>
                  </a:cubicBezTo>
                  <a:cubicBezTo>
                    <a:pt x="7" y="17"/>
                    <a:pt x="7" y="19"/>
                    <a:pt x="9" y="20"/>
                  </a:cubicBezTo>
                  <a:cubicBezTo>
                    <a:pt x="10" y="22"/>
                    <a:pt x="12" y="22"/>
                    <a:pt x="1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7" y="22"/>
                    <a:pt x="39" y="22"/>
                    <a:pt x="40" y="20"/>
                  </a:cubicBezTo>
                  <a:cubicBezTo>
                    <a:pt x="42" y="19"/>
                    <a:pt x="42" y="17"/>
                    <a:pt x="42" y="15"/>
                  </a:cubicBezTo>
                  <a:cubicBezTo>
                    <a:pt x="42" y="13"/>
                    <a:pt x="42" y="11"/>
                    <a:pt x="40" y="9"/>
                  </a:cubicBezTo>
                  <a:cubicBezTo>
                    <a:pt x="39" y="8"/>
                    <a:pt x="37" y="7"/>
                    <a:pt x="35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1096"/>
            <p:cNvSpPr>
              <a:spLocks noEditPoints="1"/>
            </p:cNvSpPr>
            <p:nvPr/>
          </p:nvSpPr>
          <p:spPr bwMode="auto">
            <a:xfrm>
              <a:off x="2411413" y="1711325"/>
              <a:ext cx="165100" cy="114300"/>
            </a:xfrm>
            <a:custGeom>
              <a:avLst/>
              <a:gdLst>
                <a:gd name="T0" fmla="*/ 28 w 43"/>
                <a:gd name="T1" fmla="*/ 30 h 30"/>
                <a:gd name="T2" fmla="*/ 15 w 43"/>
                <a:gd name="T3" fmla="*/ 30 h 30"/>
                <a:gd name="T4" fmla="*/ 4 w 43"/>
                <a:gd name="T5" fmla="*/ 25 h 30"/>
                <a:gd name="T6" fmla="*/ 0 w 43"/>
                <a:gd name="T7" fmla="*/ 15 h 30"/>
                <a:gd name="T8" fmla="*/ 4 w 43"/>
                <a:gd name="T9" fmla="*/ 5 h 30"/>
                <a:gd name="T10" fmla="*/ 15 w 43"/>
                <a:gd name="T11" fmla="*/ 0 h 30"/>
                <a:gd name="T12" fmla="*/ 28 w 43"/>
                <a:gd name="T13" fmla="*/ 0 h 30"/>
                <a:gd name="T14" fmla="*/ 39 w 43"/>
                <a:gd name="T15" fmla="*/ 5 h 30"/>
                <a:gd name="T16" fmla="*/ 43 w 43"/>
                <a:gd name="T17" fmla="*/ 15 h 30"/>
                <a:gd name="T18" fmla="*/ 39 w 43"/>
                <a:gd name="T19" fmla="*/ 25 h 30"/>
                <a:gd name="T20" fmla="*/ 28 w 43"/>
                <a:gd name="T21" fmla="*/ 30 h 30"/>
                <a:gd name="T22" fmla="*/ 15 w 43"/>
                <a:gd name="T23" fmla="*/ 7 h 30"/>
                <a:gd name="T24" fmla="*/ 9 w 43"/>
                <a:gd name="T25" fmla="*/ 9 h 30"/>
                <a:gd name="T26" fmla="*/ 7 w 43"/>
                <a:gd name="T27" fmla="*/ 15 h 30"/>
                <a:gd name="T28" fmla="*/ 9 w 43"/>
                <a:gd name="T29" fmla="*/ 21 h 30"/>
                <a:gd name="T30" fmla="*/ 15 w 43"/>
                <a:gd name="T31" fmla="*/ 23 h 30"/>
                <a:gd name="T32" fmla="*/ 28 w 43"/>
                <a:gd name="T33" fmla="*/ 23 h 30"/>
                <a:gd name="T34" fmla="*/ 34 w 43"/>
                <a:gd name="T35" fmla="*/ 21 h 30"/>
                <a:gd name="T36" fmla="*/ 36 w 43"/>
                <a:gd name="T37" fmla="*/ 15 h 30"/>
                <a:gd name="T38" fmla="*/ 34 w 43"/>
                <a:gd name="T39" fmla="*/ 9 h 30"/>
                <a:gd name="T40" fmla="*/ 28 w 43"/>
                <a:gd name="T41" fmla="*/ 7 h 30"/>
                <a:gd name="T42" fmla="*/ 15 w 43"/>
                <a:gd name="T4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28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1" y="30"/>
                    <a:pt x="7" y="28"/>
                    <a:pt x="4" y="25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6" y="2"/>
                    <a:pt x="39" y="5"/>
                  </a:cubicBezTo>
                  <a:cubicBezTo>
                    <a:pt x="41" y="8"/>
                    <a:pt x="43" y="11"/>
                    <a:pt x="43" y="15"/>
                  </a:cubicBezTo>
                  <a:cubicBezTo>
                    <a:pt x="43" y="19"/>
                    <a:pt x="41" y="23"/>
                    <a:pt x="39" y="25"/>
                  </a:cubicBezTo>
                  <a:cubicBezTo>
                    <a:pt x="36" y="28"/>
                    <a:pt x="32" y="30"/>
                    <a:pt x="28" y="30"/>
                  </a:cubicBezTo>
                  <a:close/>
                  <a:moveTo>
                    <a:pt x="15" y="7"/>
                  </a:moveTo>
                  <a:cubicBezTo>
                    <a:pt x="12" y="7"/>
                    <a:pt x="10" y="8"/>
                    <a:pt x="9" y="9"/>
                  </a:cubicBezTo>
                  <a:cubicBezTo>
                    <a:pt x="7" y="11"/>
                    <a:pt x="7" y="13"/>
                    <a:pt x="7" y="15"/>
                  </a:cubicBezTo>
                  <a:cubicBezTo>
                    <a:pt x="7" y="17"/>
                    <a:pt x="7" y="19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0" y="23"/>
                    <a:pt x="32" y="22"/>
                    <a:pt x="34" y="21"/>
                  </a:cubicBezTo>
                  <a:cubicBezTo>
                    <a:pt x="35" y="19"/>
                    <a:pt x="36" y="17"/>
                    <a:pt x="36" y="15"/>
                  </a:cubicBezTo>
                  <a:cubicBezTo>
                    <a:pt x="36" y="13"/>
                    <a:pt x="35" y="11"/>
                    <a:pt x="34" y="9"/>
                  </a:cubicBezTo>
                  <a:cubicBezTo>
                    <a:pt x="32" y="8"/>
                    <a:pt x="30" y="7"/>
                    <a:pt x="28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143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6096000" y="1071216"/>
            <a:ext cx="5045050" cy="695979"/>
          </a:xfrm>
        </p:spPr>
        <p:txBody>
          <a:bodyPr/>
          <a:lstStyle/>
          <a:p>
            <a:r>
              <a:rPr lang="pl-PL" sz="1900" dirty="0"/>
              <a:t>Specyfika i zasady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Transport</a:t>
            </a:r>
            <a:r>
              <a:rPr lang="pl-PL" dirty="0"/>
              <a:t/>
            </a:r>
            <a:br>
              <a:rPr lang="pl-PL" dirty="0"/>
            </a:br>
            <a:r>
              <a:rPr lang="pl-PL" sz="2000" dirty="0"/>
              <a:t>Cechy charakterystyczne procesu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0"/>
          </p:nvPr>
        </p:nvSpPr>
        <p:spPr>
          <a:xfrm>
            <a:off x="695328" y="2581424"/>
            <a:ext cx="1627742" cy="322559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dirty="0" smtClean="0"/>
              <a:t>Dostawy producenckie</a:t>
            </a:r>
            <a:endParaRPr lang="pl-PL" dirty="0"/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Wahadła między magazynowe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21"/>
          </p:nvPr>
        </p:nvSpPr>
        <p:spPr>
          <a:xfrm>
            <a:off x="695325" y="1159740"/>
            <a:ext cx="5116362" cy="607455"/>
          </a:xfrm>
        </p:spPr>
        <p:txBody>
          <a:bodyPr>
            <a:normAutofit/>
          </a:bodyPr>
          <a:lstStyle/>
          <a:p>
            <a:r>
              <a:rPr lang="pl-PL" sz="1900" dirty="0" smtClean="0"/>
              <a:t>Struktura transportu farmaceutycznego</a:t>
            </a:r>
            <a:endParaRPr lang="pl-PL" sz="1900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3"/>
          </p:nvPr>
        </p:nvSpPr>
        <p:spPr>
          <a:xfrm>
            <a:off x="764088" y="6411474"/>
            <a:ext cx="10356759" cy="446526"/>
          </a:xfrm>
        </p:spPr>
        <p:txBody>
          <a:bodyPr/>
          <a:lstStyle/>
          <a:p>
            <a:r>
              <a:rPr lang="pl-PL" dirty="0"/>
              <a:t>Logistyka w branży farmaceutycznej, Politechnika Poznańska, 26.03.2018 r.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>
          <a:xfrm>
            <a:off x="227013" y="6411474"/>
            <a:ext cx="468312" cy="446526"/>
          </a:xfrm>
        </p:spPr>
        <p:txBody>
          <a:bodyPr/>
          <a:lstStyle/>
          <a:p>
            <a:fld id="{A6ED85E1-BA63-7845-8ED5-939E6D495C83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1" name="Symbol zastępczy tekstu 6"/>
          <p:cNvSpPr txBox="1">
            <a:spLocks/>
          </p:cNvSpPr>
          <p:nvPr/>
        </p:nvSpPr>
        <p:spPr>
          <a:xfrm>
            <a:off x="2475473" y="2578603"/>
            <a:ext cx="1495165" cy="322841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pl-PL" dirty="0" smtClean="0"/>
              <a:t>Komory przeładunkowe</a:t>
            </a:r>
            <a:endParaRPr lang="pl-PL" dirty="0"/>
          </a:p>
        </p:txBody>
      </p:sp>
      <p:sp>
        <p:nvSpPr>
          <p:cNvPr id="12" name="Symbol zastępczy tekstu 6"/>
          <p:cNvSpPr txBox="1">
            <a:spLocks/>
          </p:cNvSpPr>
          <p:nvPr/>
        </p:nvSpPr>
        <p:spPr>
          <a:xfrm>
            <a:off x="4240600" y="2588634"/>
            <a:ext cx="1474659" cy="351674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LucidaGrande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pl-PL" dirty="0" smtClean="0"/>
              <a:t>Kurierzy</a:t>
            </a:r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695325" y="1911289"/>
            <a:ext cx="1627745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l-PL" sz="1400" b="1" dirty="0" smtClean="0">
                <a:solidFill>
                  <a:schemeClr val="accent2"/>
                </a:solidFill>
              </a:rPr>
              <a:t>Transport</a:t>
            </a:r>
          </a:p>
          <a:p>
            <a:r>
              <a:rPr lang="pl-PL" sz="1400" b="1" dirty="0" smtClean="0">
                <a:solidFill>
                  <a:schemeClr val="accent2"/>
                </a:solidFill>
              </a:rPr>
              <a:t>ciężki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5473" y="1911289"/>
            <a:ext cx="1471137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l-PL" sz="1400" b="1" dirty="0" smtClean="0">
                <a:solidFill>
                  <a:schemeClr val="accent2"/>
                </a:solidFill>
              </a:rPr>
              <a:t>Infrastruktura przeładunkowa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0979" y="1911289"/>
            <a:ext cx="1471137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l-PL" sz="1400" b="1" dirty="0" smtClean="0">
                <a:solidFill>
                  <a:schemeClr val="accent2"/>
                </a:solidFill>
              </a:rPr>
              <a:t>Transport lokalny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3799723" y="1955205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8C57D5F6-0D2F-4779-A3AA-09A07624666C}"/>
              </a:ext>
            </a:extLst>
          </p:cNvPr>
          <p:cNvSpPr>
            <a:spLocks noChangeAspect="1"/>
          </p:cNvSpPr>
          <p:nvPr/>
        </p:nvSpPr>
        <p:spPr bwMode="auto">
          <a:xfrm>
            <a:off x="1976127" y="1955204"/>
            <a:ext cx="317403" cy="544119"/>
          </a:xfrm>
          <a:custGeom>
            <a:avLst/>
            <a:gdLst>
              <a:gd name="T0" fmla="*/ 94 w 616"/>
              <a:gd name="T1" fmla="*/ 1056 h 1056"/>
              <a:gd name="T2" fmla="*/ 12 w 616"/>
              <a:gd name="T3" fmla="*/ 975 h 1056"/>
              <a:gd name="T4" fmla="*/ 453 w 616"/>
              <a:gd name="T5" fmla="*/ 537 h 1056"/>
              <a:gd name="T6" fmla="*/ 0 w 616"/>
              <a:gd name="T7" fmla="*/ 87 h 1056"/>
              <a:gd name="T8" fmla="*/ 82 w 616"/>
              <a:gd name="T9" fmla="*/ 0 h 1056"/>
              <a:gd name="T10" fmla="*/ 616 w 616"/>
              <a:gd name="T11" fmla="*/ 537 h 1056"/>
              <a:gd name="T12" fmla="*/ 94 w 616"/>
              <a:gd name="T1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1056">
                <a:moveTo>
                  <a:pt x="94" y="1056"/>
                </a:moveTo>
                <a:lnTo>
                  <a:pt x="12" y="975"/>
                </a:lnTo>
                <a:lnTo>
                  <a:pt x="453" y="537"/>
                </a:lnTo>
                <a:lnTo>
                  <a:pt x="0" y="87"/>
                </a:lnTo>
                <a:lnTo>
                  <a:pt x="82" y="0"/>
                </a:lnTo>
                <a:lnTo>
                  <a:pt x="616" y="537"/>
                </a:lnTo>
                <a:lnTo>
                  <a:pt x="94" y="1056"/>
                </a:lnTo>
                <a:close/>
              </a:path>
            </a:pathLst>
          </a:custGeom>
          <a:solidFill>
            <a:srgbClr val="00AC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7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6095998" y="1809748"/>
            <a:ext cx="6096001" cy="4427765"/>
          </a:xfrm>
        </p:spPr>
        <p:txBody>
          <a:bodyPr lIns="0">
            <a:noAutofit/>
          </a:bodyPr>
          <a:lstStyle/>
          <a:p>
            <a:pPr>
              <a:spcAft>
                <a:spcPts val="1400"/>
              </a:spcAft>
            </a:pPr>
            <a:r>
              <a:rPr lang="pl-PL" b="1" dirty="0" smtClean="0"/>
              <a:t>Dostawa „od drzwi do drzwi”</a:t>
            </a:r>
            <a:endParaRPr lang="pl-PL" b="1" dirty="0"/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Dokumentacja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err="1" smtClean="0"/>
              <a:t>Tracking</a:t>
            </a:r>
            <a:endParaRPr lang="pl-PL" sz="1400" b="1" dirty="0" smtClean="0"/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Dostawa wyłącznie w miejsce wskazane w dokumentacji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Dostawa do rąk własnych</a:t>
            </a:r>
            <a:endParaRPr lang="pl-PL" sz="1400" b="1" dirty="0"/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Monitoring warunków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Lodówki mobilne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Kwalifikacja</a:t>
            </a:r>
            <a:endParaRPr lang="pl-PL" sz="1400" b="1" dirty="0"/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Zabezpieczenia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Specjalistyczne szkolenia kierowców</a:t>
            </a:r>
          </a:p>
          <a:p>
            <a:pPr marL="1158725" lvl="2" indent="-333375">
              <a:spcBef>
                <a:spcPts val="0"/>
              </a:spcBef>
              <a:buFont typeface="+mj-lt"/>
              <a:buAutoNum type="arabicPeriod"/>
            </a:pPr>
            <a:r>
              <a:rPr lang="pl-PL" sz="1400" b="1" dirty="0" smtClean="0"/>
              <a:t>Wymogi sanitarne</a:t>
            </a:r>
          </a:p>
          <a:p>
            <a:pPr marL="825350" lvl="2">
              <a:spcBef>
                <a:spcPts val="0"/>
              </a:spcBef>
            </a:pPr>
            <a:endParaRPr lang="pl-PL" sz="1400" b="1" dirty="0" smtClean="0"/>
          </a:p>
          <a:p>
            <a:r>
              <a:rPr lang="pl-PL" b="1" dirty="0"/>
              <a:t>Nadrzędny cel</a:t>
            </a:r>
            <a:r>
              <a:rPr lang="pl-PL" b="1" dirty="0" smtClean="0"/>
              <a:t>:</a:t>
            </a:r>
          </a:p>
          <a:p>
            <a:endParaRPr lang="pl-PL" b="1" dirty="0"/>
          </a:p>
          <a:p>
            <a:pPr marL="1200150" lvl="2" indent="-285750">
              <a:buFont typeface="Arial" charset="0"/>
              <a:buChar char="•"/>
            </a:pPr>
            <a:r>
              <a:rPr lang="pl-PL" sz="1400" dirty="0" smtClean="0"/>
              <a:t>Czas realizacji dostawy</a:t>
            </a:r>
          </a:p>
          <a:p>
            <a:pPr marL="1200150" lvl="2" indent="-285750">
              <a:buFont typeface="Arial" charset="0"/>
              <a:buChar char="•"/>
            </a:pPr>
            <a:endParaRPr lang="pl-PL" sz="1400" dirty="0" smtClean="0"/>
          </a:p>
          <a:p>
            <a:pPr marL="1200150" lvl="2" indent="-285750">
              <a:buFont typeface="Arial" charset="0"/>
              <a:buChar char="•"/>
            </a:pPr>
            <a:r>
              <a:rPr lang="pl-PL" sz="1400" dirty="0" smtClean="0"/>
              <a:t>Zapewnienie bezpieczeństwa produktu</a:t>
            </a:r>
            <a:endParaRPr lang="pl-PL" sz="1400" dirty="0"/>
          </a:p>
        </p:txBody>
      </p:sp>
      <p:grpSp>
        <p:nvGrpSpPr>
          <p:cNvPr id="58" name="Grupa 727"/>
          <p:cNvGrpSpPr>
            <a:grpSpLocks noChangeAspect="1"/>
          </p:cNvGrpSpPr>
          <p:nvPr/>
        </p:nvGrpSpPr>
        <p:grpSpPr>
          <a:xfrm>
            <a:off x="6187222" y="5781008"/>
            <a:ext cx="474017" cy="476269"/>
            <a:chOff x="4264026" y="3244850"/>
            <a:chExt cx="668338" cy="671513"/>
          </a:xfrm>
        </p:grpSpPr>
        <p:sp>
          <p:nvSpPr>
            <p:cNvPr id="59" name="Oval 98"/>
            <p:cNvSpPr>
              <a:spLocks noChangeArrowheads="1"/>
            </p:cNvSpPr>
            <p:nvPr/>
          </p:nvSpPr>
          <p:spPr bwMode="auto">
            <a:xfrm>
              <a:off x="4389438" y="3370263"/>
              <a:ext cx="319088" cy="319088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99"/>
            <p:cNvSpPr>
              <a:spLocks/>
            </p:cNvSpPr>
            <p:nvPr/>
          </p:nvSpPr>
          <p:spPr bwMode="auto">
            <a:xfrm>
              <a:off x="4419601" y="3438525"/>
              <a:ext cx="57150" cy="90488"/>
            </a:xfrm>
            <a:custGeom>
              <a:avLst/>
              <a:gdLst>
                <a:gd name="T0" fmla="*/ 7 w 15"/>
                <a:gd name="T1" fmla="*/ 24 h 24"/>
                <a:gd name="T2" fmla="*/ 0 w 15"/>
                <a:gd name="T3" fmla="*/ 24 h 24"/>
                <a:gd name="T4" fmla="*/ 10 w 15"/>
                <a:gd name="T5" fmla="*/ 0 h 24"/>
                <a:gd name="T6" fmla="*/ 15 w 15"/>
                <a:gd name="T7" fmla="*/ 5 h 24"/>
                <a:gd name="T8" fmla="*/ 7 w 1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5"/>
                    <a:pt x="4" y="7"/>
                    <a:pt x="10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0" y="10"/>
                    <a:pt x="7" y="17"/>
                    <a:pt x="7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4495801" y="3460750"/>
              <a:ext cx="106363" cy="141288"/>
            </a:xfrm>
            <a:custGeom>
              <a:avLst/>
              <a:gdLst>
                <a:gd name="T0" fmla="*/ 17 w 28"/>
                <a:gd name="T1" fmla="*/ 37 h 37"/>
                <a:gd name="T2" fmla="*/ 11 w 28"/>
                <a:gd name="T3" fmla="*/ 37 h 37"/>
                <a:gd name="T4" fmla="*/ 4 w 28"/>
                <a:gd name="T5" fmla="*/ 34 h 37"/>
                <a:gd name="T6" fmla="*/ 0 w 28"/>
                <a:gd name="T7" fmla="*/ 26 h 37"/>
                <a:gd name="T8" fmla="*/ 7 w 28"/>
                <a:gd name="T9" fmla="*/ 26 h 37"/>
                <a:gd name="T10" fmla="*/ 8 w 28"/>
                <a:gd name="T11" fmla="*/ 29 h 37"/>
                <a:gd name="T12" fmla="*/ 11 w 28"/>
                <a:gd name="T13" fmla="*/ 31 h 37"/>
                <a:gd name="T14" fmla="*/ 17 w 28"/>
                <a:gd name="T15" fmla="*/ 31 h 37"/>
                <a:gd name="T16" fmla="*/ 20 w 28"/>
                <a:gd name="T17" fmla="*/ 29 h 37"/>
                <a:gd name="T18" fmla="*/ 21 w 28"/>
                <a:gd name="T19" fmla="*/ 26 h 37"/>
                <a:gd name="T20" fmla="*/ 20 w 28"/>
                <a:gd name="T21" fmla="*/ 23 h 37"/>
                <a:gd name="T22" fmla="*/ 17 w 28"/>
                <a:gd name="T23" fmla="*/ 22 h 37"/>
                <a:gd name="T24" fmla="*/ 11 w 28"/>
                <a:gd name="T25" fmla="*/ 22 h 37"/>
                <a:gd name="T26" fmla="*/ 4 w 28"/>
                <a:gd name="T27" fmla="*/ 18 h 37"/>
                <a:gd name="T28" fmla="*/ 0 w 28"/>
                <a:gd name="T29" fmla="*/ 11 h 37"/>
                <a:gd name="T30" fmla="*/ 4 w 28"/>
                <a:gd name="T31" fmla="*/ 3 h 37"/>
                <a:gd name="T32" fmla="*/ 11 w 28"/>
                <a:gd name="T33" fmla="*/ 0 h 37"/>
                <a:gd name="T34" fmla="*/ 17 w 28"/>
                <a:gd name="T35" fmla="*/ 0 h 37"/>
                <a:gd name="T36" fmla="*/ 24 w 28"/>
                <a:gd name="T37" fmla="*/ 3 h 37"/>
                <a:gd name="T38" fmla="*/ 28 w 28"/>
                <a:gd name="T39" fmla="*/ 11 h 37"/>
                <a:gd name="T40" fmla="*/ 21 w 28"/>
                <a:gd name="T41" fmla="*/ 11 h 37"/>
                <a:gd name="T42" fmla="*/ 20 w 28"/>
                <a:gd name="T43" fmla="*/ 8 h 37"/>
                <a:gd name="T44" fmla="*/ 17 w 28"/>
                <a:gd name="T45" fmla="*/ 6 h 37"/>
                <a:gd name="T46" fmla="*/ 11 w 28"/>
                <a:gd name="T47" fmla="*/ 6 h 37"/>
                <a:gd name="T48" fmla="*/ 8 w 28"/>
                <a:gd name="T49" fmla="*/ 8 h 37"/>
                <a:gd name="T50" fmla="*/ 7 w 28"/>
                <a:gd name="T51" fmla="*/ 11 h 37"/>
                <a:gd name="T52" fmla="*/ 8 w 28"/>
                <a:gd name="T53" fmla="*/ 14 h 37"/>
                <a:gd name="T54" fmla="*/ 11 w 28"/>
                <a:gd name="T55" fmla="*/ 15 h 37"/>
                <a:gd name="T56" fmla="*/ 17 w 28"/>
                <a:gd name="T57" fmla="*/ 15 h 37"/>
                <a:gd name="T58" fmla="*/ 24 w 28"/>
                <a:gd name="T59" fmla="*/ 18 h 37"/>
                <a:gd name="T60" fmla="*/ 28 w 28"/>
                <a:gd name="T61" fmla="*/ 26 h 37"/>
                <a:gd name="T62" fmla="*/ 24 w 28"/>
                <a:gd name="T63" fmla="*/ 34 h 37"/>
                <a:gd name="T64" fmla="*/ 17 w 28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37">
                  <a:moveTo>
                    <a:pt x="17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8" y="37"/>
                    <a:pt x="6" y="36"/>
                    <a:pt x="4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9" y="30"/>
                    <a:pt x="10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9" y="30"/>
                    <a:pt x="20" y="29"/>
                  </a:cubicBezTo>
                  <a:cubicBezTo>
                    <a:pt x="21" y="28"/>
                    <a:pt x="21" y="27"/>
                    <a:pt x="21" y="26"/>
                  </a:cubicBezTo>
                  <a:cubicBezTo>
                    <a:pt x="21" y="25"/>
                    <a:pt x="21" y="24"/>
                    <a:pt x="20" y="23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2"/>
                    <a:pt x="6" y="21"/>
                    <a:pt x="4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1"/>
                    <a:pt x="24" y="3"/>
                  </a:cubicBezTo>
                  <a:cubicBezTo>
                    <a:pt x="27" y="5"/>
                    <a:pt x="28" y="8"/>
                    <a:pt x="28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9"/>
                    <a:pt x="21" y="8"/>
                    <a:pt x="20" y="8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5"/>
                    <a:pt x="22" y="16"/>
                    <a:pt x="24" y="18"/>
                  </a:cubicBezTo>
                  <a:cubicBezTo>
                    <a:pt x="27" y="20"/>
                    <a:pt x="28" y="23"/>
                    <a:pt x="28" y="26"/>
                  </a:cubicBezTo>
                  <a:cubicBezTo>
                    <a:pt x="28" y="29"/>
                    <a:pt x="27" y="32"/>
                    <a:pt x="24" y="34"/>
                  </a:cubicBezTo>
                  <a:cubicBezTo>
                    <a:pt x="22" y="36"/>
                    <a:pt x="20" y="37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Rectangle 101"/>
            <p:cNvSpPr>
              <a:spLocks noChangeArrowheads="1"/>
            </p:cNvSpPr>
            <p:nvPr/>
          </p:nvSpPr>
          <p:spPr bwMode="auto">
            <a:xfrm>
              <a:off x="4537076" y="3441700"/>
              <a:ext cx="23813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Rectangle 102"/>
            <p:cNvSpPr>
              <a:spLocks noChangeArrowheads="1"/>
            </p:cNvSpPr>
            <p:nvPr/>
          </p:nvSpPr>
          <p:spPr bwMode="auto">
            <a:xfrm>
              <a:off x="4537076" y="3590925"/>
              <a:ext cx="23813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03"/>
            <p:cNvSpPr>
              <a:spLocks noEditPoints="1"/>
            </p:cNvSpPr>
            <p:nvPr/>
          </p:nvSpPr>
          <p:spPr bwMode="auto">
            <a:xfrm>
              <a:off x="4332288" y="3313113"/>
              <a:ext cx="455613" cy="433388"/>
            </a:xfrm>
            <a:custGeom>
              <a:avLst/>
              <a:gdLst>
                <a:gd name="T0" fmla="*/ 57 w 120"/>
                <a:gd name="T1" fmla="*/ 114 h 114"/>
                <a:gd name="T2" fmla="*/ 17 w 120"/>
                <a:gd name="T3" fmla="*/ 98 h 114"/>
                <a:gd name="T4" fmla="*/ 0 w 120"/>
                <a:gd name="T5" fmla="*/ 57 h 114"/>
                <a:gd name="T6" fmla="*/ 17 w 120"/>
                <a:gd name="T7" fmla="*/ 17 h 114"/>
                <a:gd name="T8" fmla="*/ 57 w 120"/>
                <a:gd name="T9" fmla="*/ 0 h 114"/>
                <a:gd name="T10" fmla="*/ 97 w 120"/>
                <a:gd name="T11" fmla="*/ 17 h 114"/>
                <a:gd name="T12" fmla="*/ 97 w 120"/>
                <a:gd name="T13" fmla="*/ 98 h 114"/>
                <a:gd name="T14" fmla="*/ 57 w 120"/>
                <a:gd name="T15" fmla="*/ 114 h 114"/>
                <a:gd name="T16" fmla="*/ 57 w 120"/>
                <a:gd name="T17" fmla="*/ 7 h 114"/>
                <a:gd name="T18" fmla="*/ 21 w 120"/>
                <a:gd name="T19" fmla="*/ 22 h 114"/>
                <a:gd name="T20" fmla="*/ 7 w 120"/>
                <a:gd name="T21" fmla="*/ 57 h 114"/>
                <a:gd name="T22" fmla="*/ 21 w 120"/>
                <a:gd name="T23" fmla="*/ 93 h 114"/>
                <a:gd name="T24" fmla="*/ 57 w 120"/>
                <a:gd name="T25" fmla="*/ 108 h 114"/>
                <a:gd name="T26" fmla="*/ 93 w 120"/>
                <a:gd name="T27" fmla="*/ 93 h 114"/>
                <a:gd name="T28" fmla="*/ 93 w 120"/>
                <a:gd name="T29" fmla="*/ 22 h 114"/>
                <a:gd name="T30" fmla="*/ 57 w 120"/>
                <a:gd name="T3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14">
                  <a:moveTo>
                    <a:pt x="57" y="114"/>
                  </a:moveTo>
                  <a:cubicBezTo>
                    <a:pt x="42" y="114"/>
                    <a:pt x="27" y="109"/>
                    <a:pt x="17" y="98"/>
                  </a:cubicBezTo>
                  <a:cubicBezTo>
                    <a:pt x="6" y="87"/>
                    <a:pt x="0" y="73"/>
                    <a:pt x="0" y="57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7" y="6"/>
                    <a:pt x="42" y="0"/>
                    <a:pt x="57" y="0"/>
                  </a:cubicBezTo>
                  <a:cubicBezTo>
                    <a:pt x="72" y="0"/>
                    <a:pt x="87" y="6"/>
                    <a:pt x="97" y="17"/>
                  </a:cubicBezTo>
                  <a:cubicBezTo>
                    <a:pt x="120" y="39"/>
                    <a:pt x="120" y="75"/>
                    <a:pt x="97" y="98"/>
                  </a:cubicBezTo>
                  <a:cubicBezTo>
                    <a:pt x="87" y="109"/>
                    <a:pt x="72" y="114"/>
                    <a:pt x="57" y="114"/>
                  </a:cubicBezTo>
                  <a:close/>
                  <a:moveTo>
                    <a:pt x="57" y="7"/>
                  </a:moveTo>
                  <a:cubicBezTo>
                    <a:pt x="44" y="7"/>
                    <a:pt x="31" y="12"/>
                    <a:pt x="21" y="22"/>
                  </a:cubicBezTo>
                  <a:cubicBezTo>
                    <a:pt x="12" y="31"/>
                    <a:pt x="7" y="44"/>
                    <a:pt x="7" y="57"/>
                  </a:cubicBezTo>
                  <a:cubicBezTo>
                    <a:pt x="7" y="71"/>
                    <a:pt x="12" y="84"/>
                    <a:pt x="21" y="93"/>
                  </a:cubicBezTo>
                  <a:cubicBezTo>
                    <a:pt x="31" y="103"/>
                    <a:pt x="44" y="108"/>
                    <a:pt x="57" y="108"/>
                  </a:cubicBezTo>
                  <a:cubicBezTo>
                    <a:pt x="70" y="108"/>
                    <a:pt x="83" y="103"/>
                    <a:pt x="93" y="93"/>
                  </a:cubicBezTo>
                  <a:cubicBezTo>
                    <a:pt x="112" y="73"/>
                    <a:pt x="112" y="41"/>
                    <a:pt x="93" y="22"/>
                  </a:cubicBezTo>
                  <a:cubicBezTo>
                    <a:pt x="83" y="12"/>
                    <a:pt x="70" y="7"/>
                    <a:pt x="57" y="7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104"/>
            <p:cNvSpPr>
              <a:spLocks/>
            </p:cNvSpPr>
            <p:nvPr/>
          </p:nvSpPr>
          <p:spPr bwMode="auto">
            <a:xfrm>
              <a:off x="4686301" y="3665538"/>
              <a:ext cx="60325" cy="61913"/>
            </a:xfrm>
            <a:custGeom>
              <a:avLst/>
              <a:gdLst>
                <a:gd name="T0" fmla="*/ 26 w 38"/>
                <a:gd name="T1" fmla="*/ 39 h 39"/>
                <a:gd name="T2" fmla="*/ 0 w 38"/>
                <a:gd name="T3" fmla="*/ 12 h 39"/>
                <a:gd name="T4" fmla="*/ 9 w 38"/>
                <a:gd name="T5" fmla="*/ 0 h 39"/>
                <a:gd name="T6" fmla="*/ 38 w 38"/>
                <a:gd name="T7" fmla="*/ 27 h 39"/>
                <a:gd name="T8" fmla="*/ 26 w 3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26" y="39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38" y="27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05"/>
            <p:cNvSpPr>
              <a:spLocks noEditPoints="1"/>
            </p:cNvSpPr>
            <p:nvPr/>
          </p:nvSpPr>
          <p:spPr bwMode="auto">
            <a:xfrm>
              <a:off x="4689476" y="3670300"/>
              <a:ext cx="242888" cy="246063"/>
            </a:xfrm>
            <a:custGeom>
              <a:avLst/>
              <a:gdLst>
                <a:gd name="T0" fmla="*/ 50 w 64"/>
                <a:gd name="T1" fmla="*/ 65 h 65"/>
                <a:gd name="T2" fmla="*/ 40 w 64"/>
                <a:gd name="T3" fmla="*/ 61 h 65"/>
                <a:gd name="T4" fmla="*/ 0 w 64"/>
                <a:gd name="T5" fmla="*/ 20 h 65"/>
                <a:gd name="T6" fmla="*/ 20 w 64"/>
                <a:gd name="T7" fmla="*/ 0 h 65"/>
                <a:gd name="T8" fmla="*/ 60 w 64"/>
                <a:gd name="T9" fmla="*/ 41 h 65"/>
                <a:gd name="T10" fmla="*/ 64 w 64"/>
                <a:gd name="T11" fmla="*/ 51 h 65"/>
                <a:gd name="T12" fmla="*/ 60 w 64"/>
                <a:gd name="T13" fmla="*/ 61 h 65"/>
                <a:gd name="T14" fmla="*/ 50 w 64"/>
                <a:gd name="T15" fmla="*/ 65 h 65"/>
                <a:gd name="T16" fmla="*/ 10 w 64"/>
                <a:gd name="T17" fmla="*/ 20 h 65"/>
                <a:gd name="T18" fmla="*/ 45 w 64"/>
                <a:gd name="T19" fmla="*/ 56 h 65"/>
                <a:gd name="T20" fmla="*/ 50 w 64"/>
                <a:gd name="T21" fmla="*/ 58 h 65"/>
                <a:gd name="T22" fmla="*/ 56 w 64"/>
                <a:gd name="T23" fmla="*/ 56 h 65"/>
                <a:gd name="T24" fmla="*/ 58 w 64"/>
                <a:gd name="T25" fmla="*/ 51 h 65"/>
                <a:gd name="T26" fmla="*/ 56 w 64"/>
                <a:gd name="T27" fmla="*/ 46 h 65"/>
                <a:gd name="T28" fmla="*/ 20 w 64"/>
                <a:gd name="T29" fmla="*/ 10 h 65"/>
                <a:gd name="T30" fmla="*/ 10 w 64"/>
                <a:gd name="T31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50" y="65"/>
                  </a:moveTo>
                  <a:cubicBezTo>
                    <a:pt x="47" y="65"/>
                    <a:pt x="43" y="63"/>
                    <a:pt x="40" y="6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3" y="43"/>
                    <a:pt x="64" y="47"/>
                    <a:pt x="64" y="51"/>
                  </a:cubicBezTo>
                  <a:cubicBezTo>
                    <a:pt x="64" y="55"/>
                    <a:pt x="63" y="58"/>
                    <a:pt x="60" y="61"/>
                  </a:cubicBezTo>
                  <a:cubicBezTo>
                    <a:pt x="58" y="63"/>
                    <a:pt x="54" y="65"/>
                    <a:pt x="50" y="65"/>
                  </a:cubicBezTo>
                  <a:close/>
                  <a:moveTo>
                    <a:pt x="10" y="20"/>
                  </a:moveTo>
                  <a:cubicBezTo>
                    <a:pt x="45" y="56"/>
                    <a:pt x="45" y="56"/>
                    <a:pt x="45" y="56"/>
                  </a:cubicBezTo>
                  <a:cubicBezTo>
                    <a:pt x="47" y="57"/>
                    <a:pt x="48" y="58"/>
                    <a:pt x="50" y="58"/>
                  </a:cubicBezTo>
                  <a:cubicBezTo>
                    <a:pt x="52" y="58"/>
                    <a:pt x="54" y="57"/>
                    <a:pt x="56" y="56"/>
                  </a:cubicBezTo>
                  <a:cubicBezTo>
                    <a:pt x="57" y="55"/>
                    <a:pt x="58" y="53"/>
                    <a:pt x="58" y="51"/>
                  </a:cubicBezTo>
                  <a:cubicBezTo>
                    <a:pt x="58" y="49"/>
                    <a:pt x="57" y="47"/>
                    <a:pt x="56" y="46"/>
                  </a:cubicBezTo>
                  <a:cubicBezTo>
                    <a:pt x="20" y="10"/>
                    <a:pt x="20" y="10"/>
                    <a:pt x="20" y="1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06"/>
            <p:cNvSpPr>
              <a:spLocks/>
            </p:cNvSpPr>
            <p:nvPr/>
          </p:nvSpPr>
          <p:spPr bwMode="auto">
            <a:xfrm>
              <a:off x="4337051" y="3321050"/>
              <a:ext cx="49213" cy="44450"/>
            </a:xfrm>
            <a:custGeom>
              <a:avLst/>
              <a:gdLst>
                <a:gd name="T0" fmla="*/ 19 w 31"/>
                <a:gd name="T1" fmla="*/ 28 h 28"/>
                <a:gd name="T2" fmla="*/ 0 w 31"/>
                <a:gd name="T3" fmla="*/ 12 h 28"/>
                <a:gd name="T4" fmla="*/ 12 w 31"/>
                <a:gd name="T5" fmla="*/ 0 h 28"/>
                <a:gd name="T6" fmla="*/ 31 w 31"/>
                <a:gd name="T7" fmla="*/ 16 h 28"/>
                <a:gd name="T8" fmla="*/ 19 w 3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19" y="28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31" y="16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07"/>
            <p:cNvSpPr>
              <a:spLocks/>
            </p:cNvSpPr>
            <p:nvPr/>
          </p:nvSpPr>
          <p:spPr bwMode="auto">
            <a:xfrm>
              <a:off x="4427538" y="3263900"/>
              <a:ext cx="38100" cy="46038"/>
            </a:xfrm>
            <a:custGeom>
              <a:avLst/>
              <a:gdLst>
                <a:gd name="T0" fmla="*/ 10 w 24"/>
                <a:gd name="T1" fmla="*/ 29 h 29"/>
                <a:gd name="T2" fmla="*/ 0 w 24"/>
                <a:gd name="T3" fmla="*/ 5 h 29"/>
                <a:gd name="T4" fmla="*/ 14 w 24"/>
                <a:gd name="T5" fmla="*/ 0 h 29"/>
                <a:gd name="T6" fmla="*/ 24 w 24"/>
                <a:gd name="T7" fmla="*/ 24 h 29"/>
                <a:gd name="T8" fmla="*/ 10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0" y="29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24" y="24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Rectangle 108"/>
            <p:cNvSpPr>
              <a:spLocks noChangeArrowheads="1"/>
            </p:cNvSpPr>
            <p:nvPr/>
          </p:nvSpPr>
          <p:spPr bwMode="auto">
            <a:xfrm>
              <a:off x="4537076" y="3244850"/>
              <a:ext cx="23813" cy="4127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4632326" y="3263900"/>
              <a:ext cx="38100" cy="46038"/>
            </a:xfrm>
            <a:custGeom>
              <a:avLst/>
              <a:gdLst>
                <a:gd name="T0" fmla="*/ 15 w 24"/>
                <a:gd name="T1" fmla="*/ 29 h 29"/>
                <a:gd name="T2" fmla="*/ 0 w 24"/>
                <a:gd name="T3" fmla="*/ 24 h 29"/>
                <a:gd name="T4" fmla="*/ 10 w 24"/>
                <a:gd name="T5" fmla="*/ 0 h 29"/>
                <a:gd name="T6" fmla="*/ 24 w 24"/>
                <a:gd name="T7" fmla="*/ 5 h 29"/>
                <a:gd name="T8" fmla="*/ 15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5" y="29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24" y="5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110"/>
            <p:cNvSpPr>
              <a:spLocks/>
            </p:cNvSpPr>
            <p:nvPr/>
          </p:nvSpPr>
          <p:spPr bwMode="auto">
            <a:xfrm>
              <a:off x="4711701" y="3321050"/>
              <a:ext cx="50800" cy="44450"/>
            </a:xfrm>
            <a:custGeom>
              <a:avLst/>
              <a:gdLst>
                <a:gd name="T0" fmla="*/ 12 w 32"/>
                <a:gd name="T1" fmla="*/ 28 h 28"/>
                <a:gd name="T2" fmla="*/ 0 w 32"/>
                <a:gd name="T3" fmla="*/ 16 h 28"/>
                <a:gd name="T4" fmla="*/ 20 w 32"/>
                <a:gd name="T5" fmla="*/ 0 h 28"/>
                <a:gd name="T6" fmla="*/ 32 w 32"/>
                <a:gd name="T7" fmla="*/ 12 h 28"/>
                <a:gd name="T8" fmla="*/ 12 w 3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2" y="28"/>
                  </a:moveTo>
                  <a:lnTo>
                    <a:pt x="0" y="16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111"/>
            <p:cNvSpPr>
              <a:spLocks/>
            </p:cNvSpPr>
            <p:nvPr/>
          </p:nvSpPr>
          <p:spPr bwMode="auto">
            <a:xfrm>
              <a:off x="4768851" y="3411538"/>
              <a:ext cx="49213" cy="38100"/>
            </a:xfrm>
            <a:custGeom>
              <a:avLst/>
              <a:gdLst>
                <a:gd name="T0" fmla="*/ 8 w 31"/>
                <a:gd name="T1" fmla="*/ 24 h 24"/>
                <a:gd name="T2" fmla="*/ 0 w 31"/>
                <a:gd name="T3" fmla="*/ 10 h 24"/>
                <a:gd name="T4" fmla="*/ 24 w 31"/>
                <a:gd name="T5" fmla="*/ 0 h 24"/>
                <a:gd name="T6" fmla="*/ 31 w 31"/>
                <a:gd name="T7" fmla="*/ 14 h 24"/>
                <a:gd name="T8" fmla="*/ 8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8" y="24"/>
                  </a:moveTo>
                  <a:lnTo>
                    <a:pt x="0" y="10"/>
                  </a:lnTo>
                  <a:lnTo>
                    <a:pt x="24" y="0"/>
                  </a:lnTo>
                  <a:lnTo>
                    <a:pt x="31" y="1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Rectangle 112"/>
            <p:cNvSpPr>
              <a:spLocks noChangeArrowheads="1"/>
            </p:cNvSpPr>
            <p:nvPr/>
          </p:nvSpPr>
          <p:spPr bwMode="auto">
            <a:xfrm>
              <a:off x="4792663" y="3517900"/>
              <a:ext cx="41275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113"/>
            <p:cNvSpPr>
              <a:spLocks/>
            </p:cNvSpPr>
            <p:nvPr/>
          </p:nvSpPr>
          <p:spPr bwMode="auto">
            <a:xfrm>
              <a:off x="4279901" y="3411538"/>
              <a:ext cx="49213" cy="38100"/>
            </a:xfrm>
            <a:custGeom>
              <a:avLst/>
              <a:gdLst>
                <a:gd name="T0" fmla="*/ 24 w 31"/>
                <a:gd name="T1" fmla="*/ 24 h 24"/>
                <a:gd name="T2" fmla="*/ 0 w 31"/>
                <a:gd name="T3" fmla="*/ 14 h 24"/>
                <a:gd name="T4" fmla="*/ 7 w 31"/>
                <a:gd name="T5" fmla="*/ 0 h 24"/>
                <a:gd name="T6" fmla="*/ 31 w 31"/>
                <a:gd name="T7" fmla="*/ 10 h 24"/>
                <a:gd name="T8" fmla="*/ 24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24" y="24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1" y="1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Rectangle 114"/>
            <p:cNvSpPr>
              <a:spLocks noChangeArrowheads="1"/>
            </p:cNvSpPr>
            <p:nvPr/>
          </p:nvSpPr>
          <p:spPr bwMode="auto">
            <a:xfrm>
              <a:off x="4264026" y="3517900"/>
              <a:ext cx="42863" cy="26988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15"/>
            <p:cNvSpPr>
              <a:spLocks/>
            </p:cNvSpPr>
            <p:nvPr/>
          </p:nvSpPr>
          <p:spPr bwMode="auto">
            <a:xfrm>
              <a:off x="4279901" y="3613150"/>
              <a:ext cx="49213" cy="38100"/>
            </a:xfrm>
            <a:custGeom>
              <a:avLst/>
              <a:gdLst>
                <a:gd name="T0" fmla="*/ 7 w 31"/>
                <a:gd name="T1" fmla="*/ 24 h 24"/>
                <a:gd name="T2" fmla="*/ 0 w 31"/>
                <a:gd name="T3" fmla="*/ 9 h 24"/>
                <a:gd name="T4" fmla="*/ 24 w 31"/>
                <a:gd name="T5" fmla="*/ 0 h 24"/>
                <a:gd name="T6" fmla="*/ 31 w 31"/>
                <a:gd name="T7" fmla="*/ 14 h 24"/>
                <a:gd name="T8" fmla="*/ 7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7" y="24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31" y="1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6"/>
            <p:cNvSpPr>
              <a:spLocks/>
            </p:cNvSpPr>
            <p:nvPr/>
          </p:nvSpPr>
          <p:spPr bwMode="auto">
            <a:xfrm>
              <a:off x="4337051" y="3695700"/>
              <a:ext cx="49213" cy="46038"/>
            </a:xfrm>
            <a:custGeom>
              <a:avLst/>
              <a:gdLst>
                <a:gd name="T0" fmla="*/ 12 w 31"/>
                <a:gd name="T1" fmla="*/ 29 h 29"/>
                <a:gd name="T2" fmla="*/ 0 w 31"/>
                <a:gd name="T3" fmla="*/ 17 h 29"/>
                <a:gd name="T4" fmla="*/ 19 w 31"/>
                <a:gd name="T5" fmla="*/ 0 h 29"/>
                <a:gd name="T6" fmla="*/ 31 w 31"/>
                <a:gd name="T7" fmla="*/ 10 h 29"/>
                <a:gd name="T8" fmla="*/ 12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12" y="29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31" y="10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17"/>
            <p:cNvSpPr>
              <a:spLocks/>
            </p:cNvSpPr>
            <p:nvPr/>
          </p:nvSpPr>
          <p:spPr bwMode="auto">
            <a:xfrm>
              <a:off x="4427538" y="3752850"/>
              <a:ext cx="38100" cy="46038"/>
            </a:xfrm>
            <a:custGeom>
              <a:avLst/>
              <a:gdLst>
                <a:gd name="T0" fmla="*/ 14 w 24"/>
                <a:gd name="T1" fmla="*/ 29 h 29"/>
                <a:gd name="T2" fmla="*/ 0 w 24"/>
                <a:gd name="T3" fmla="*/ 24 h 29"/>
                <a:gd name="T4" fmla="*/ 10 w 24"/>
                <a:gd name="T5" fmla="*/ 0 h 29"/>
                <a:gd name="T6" fmla="*/ 24 w 24"/>
                <a:gd name="T7" fmla="*/ 5 h 29"/>
                <a:gd name="T8" fmla="*/ 14 w 2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4" y="29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24" y="5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Rectangle 118"/>
            <p:cNvSpPr>
              <a:spLocks noChangeArrowheads="1"/>
            </p:cNvSpPr>
            <p:nvPr/>
          </p:nvSpPr>
          <p:spPr bwMode="auto">
            <a:xfrm>
              <a:off x="4537076" y="3776663"/>
              <a:ext cx="23813" cy="41275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0" name="Grupa 1082"/>
          <p:cNvGrpSpPr>
            <a:grpSpLocks noChangeAspect="1"/>
          </p:cNvGrpSpPr>
          <p:nvPr/>
        </p:nvGrpSpPr>
        <p:grpSpPr>
          <a:xfrm>
            <a:off x="6118586" y="3137306"/>
            <a:ext cx="448752" cy="448752"/>
            <a:chOff x="3255963" y="1255713"/>
            <a:chExt cx="612775" cy="612775"/>
          </a:xfrm>
        </p:grpSpPr>
        <p:sp>
          <p:nvSpPr>
            <p:cNvPr id="81" name="Freeform 16"/>
            <p:cNvSpPr>
              <a:spLocks noEditPoints="1"/>
            </p:cNvSpPr>
            <p:nvPr/>
          </p:nvSpPr>
          <p:spPr bwMode="auto">
            <a:xfrm>
              <a:off x="3255963" y="1255713"/>
              <a:ext cx="612775" cy="612775"/>
            </a:xfrm>
            <a:custGeom>
              <a:avLst/>
              <a:gdLst>
                <a:gd name="T0" fmla="*/ 69 w 160"/>
                <a:gd name="T1" fmla="*/ 160 h 160"/>
                <a:gd name="T2" fmla="*/ 49 w 160"/>
                <a:gd name="T3" fmla="*/ 136 h 160"/>
                <a:gd name="T4" fmla="*/ 15 w 160"/>
                <a:gd name="T5" fmla="*/ 129 h 160"/>
                <a:gd name="T6" fmla="*/ 18 w 160"/>
                <a:gd name="T7" fmla="*/ 98 h 160"/>
                <a:gd name="T8" fmla="*/ 0 w 160"/>
                <a:gd name="T9" fmla="*/ 69 h 160"/>
                <a:gd name="T10" fmla="*/ 23 w 160"/>
                <a:gd name="T11" fmla="*/ 49 h 160"/>
                <a:gd name="T12" fmla="*/ 31 w 160"/>
                <a:gd name="T13" fmla="*/ 16 h 160"/>
                <a:gd name="T14" fmla="*/ 62 w 160"/>
                <a:gd name="T15" fmla="*/ 19 h 160"/>
                <a:gd name="T16" fmla="*/ 90 w 160"/>
                <a:gd name="T17" fmla="*/ 0 h 160"/>
                <a:gd name="T18" fmla="*/ 110 w 160"/>
                <a:gd name="T19" fmla="*/ 24 h 160"/>
                <a:gd name="T20" fmla="*/ 144 w 160"/>
                <a:gd name="T21" fmla="*/ 31 h 160"/>
                <a:gd name="T22" fmla="*/ 141 w 160"/>
                <a:gd name="T23" fmla="*/ 62 h 160"/>
                <a:gd name="T24" fmla="*/ 160 w 160"/>
                <a:gd name="T25" fmla="*/ 91 h 160"/>
                <a:gd name="T26" fmla="*/ 136 w 160"/>
                <a:gd name="T27" fmla="*/ 111 h 160"/>
                <a:gd name="T28" fmla="*/ 128 w 160"/>
                <a:gd name="T29" fmla="*/ 144 h 160"/>
                <a:gd name="T30" fmla="*/ 97 w 160"/>
                <a:gd name="T31" fmla="*/ 142 h 160"/>
                <a:gd name="T32" fmla="*/ 73 w 160"/>
                <a:gd name="T33" fmla="*/ 154 h 160"/>
                <a:gd name="T34" fmla="*/ 92 w 160"/>
                <a:gd name="T35" fmla="*/ 136 h 160"/>
                <a:gd name="T36" fmla="*/ 108 w 160"/>
                <a:gd name="T37" fmla="*/ 130 h 160"/>
                <a:gd name="T38" fmla="*/ 127 w 160"/>
                <a:gd name="T39" fmla="*/ 136 h 160"/>
                <a:gd name="T40" fmla="*/ 128 w 160"/>
                <a:gd name="T41" fmla="*/ 111 h 160"/>
                <a:gd name="T42" fmla="*/ 135 w 160"/>
                <a:gd name="T43" fmla="*/ 95 h 160"/>
                <a:gd name="T44" fmla="*/ 153 w 160"/>
                <a:gd name="T45" fmla="*/ 86 h 160"/>
                <a:gd name="T46" fmla="*/ 135 w 160"/>
                <a:gd name="T47" fmla="*/ 67 h 160"/>
                <a:gd name="T48" fmla="*/ 129 w 160"/>
                <a:gd name="T49" fmla="*/ 51 h 160"/>
                <a:gd name="T50" fmla="*/ 136 w 160"/>
                <a:gd name="T51" fmla="*/ 33 h 160"/>
                <a:gd name="T52" fmla="*/ 110 w 160"/>
                <a:gd name="T53" fmla="*/ 32 h 160"/>
                <a:gd name="T54" fmla="*/ 94 w 160"/>
                <a:gd name="T55" fmla="*/ 25 h 160"/>
                <a:gd name="T56" fmla="*/ 86 w 160"/>
                <a:gd name="T57" fmla="*/ 7 h 160"/>
                <a:gd name="T58" fmla="*/ 67 w 160"/>
                <a:gd name="T59" fmla="*/ 24 h 160"/>
                <a:gd name="T60" fmla="*/ 51 w 160"/>
                <a:gd name="T61" fmla="*/ 31 h 160"/>
                <a:gd name="T62" fmla="*/ 32 w 160"/>
                <a:gd name="T63" fmla="*/ 24 h 160"/>
                <a:gd name="T64" fmla="*/ 31 w 160"/>
                <a:gd name="T65" fmla="*/ 50 h 160"/>
                <a:gd name="T66" fmla="*/ 24 w 160"/>
                <a:gd name="T67" fmla="*/ 66 h 160"/>
                <a:gd name="T68" fmla="*/ 6 w 160"/>
                <a:gd name="T69" fmla="*/ 74 h 160"/>
                <a:gd name="T70" fmla="*/ 24 w 160"/>
                <a:gd name="T71" fmla="*/ 93 h 160"/>
                <a:gd name="T72" fmla="*/ 30 w 160"/>
                <a:gd name="T73" fmla="*/ 109 h 160"/>
                <a:gd name="T74" fmla="*/ 23 w 160"/>
                <a:gd name="T75" fmla="*/ 128 h 160"/>
                <a:gd name="T76" fmla="*/ 49 w 160"/>
                <a:gd name="T77" fmla="*/ 129 h 160"/>
                <a:gd name="T78" fmla="*/ 65 w 160"/>
                <a:gd name="T79" fmla="*/ 136 h 160"/>
                <a:gd name="T80" fmla="*/ 73 w 160"/>
                <a:gd name="T81" fmla="*/ 1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60">
                  <a:moveTo>
                    <a:pt x="90" y="160"/>
                  </a:moveTo>
                  <a:cubicBezTo>
                    <a:pt x="69" y="160"/>
                    <a:pt x="69" y="160"/>
                    <a:pt x="69" y="160"/>
                  </a:cubicBezTo>
                  <a:cubicBezTo>
                    <a:pt x="62" y="142"/>
                    <a:pt x="62" y="142"/>
                    <a:pt x="62" y="142"/>
                  </a:cubicBezTo>
                  <a:cubicBezTo>
                    <a:pt x="57" y="140"/>
                    <a:pt x="53" y="138"/>
                    <a:pt x="49" y="136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1" y="107"/>
                    <a:pt x="19" y="103"/>
                    <a:pt x="18" y="9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21" y="54"/>
                    <a:pt x="23" y="4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3" y="22"/>
                    <a:pt x="57" y="20"/>
                    <a:pt x="62" y="1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2" y="20"/>
                    <a:pt x="106" y="22"/>
                    <a:pt x="110" y="24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8" y="54"/>
                    <a:pt x="140" y="58"/>
                    <a:pt x="141" y="62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40" y="103"/>
                    <a:pt x="138" y="107"/>
                    <a:pt x="136" y="111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6" y="138"/>
                    <a:pt x="102" y="140"/>
                    <a:pt x="97" y="142"/>
                  </a:cubicBezTo>
                  <a:lnTo>
                    <a:pt x="90" y="160"/>
                  </a:lnTo>
                  <a:close/>
                  <a:moveTo>
                    <a:pt x="73" y="154"/>
                  </a:moveTo>
                  <a:cubicBezTo>
                    <a:pt x="86" y="154"/>
                    <a:pt x="86" y="154"/>
                    <a:pt x="86" y="154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9" y="134"/>
                    <a:pt x="104" y="132"/>
                    <a:pt x="108" y="130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32" y="105"/>
                    <a:pt x="134" y="100"/>
                    <a:pt x="135" y="95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4" y="61"/>
                    <a:pt x="132" y="56"/>
                    <a:pt x="129" y="5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4" y="28"/>
                    <a:pt x="99" y="26"/>
                    <a:pt x="94" y="25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0" y="26"/>
                    <a:pt x="55" y="28"/>
                    <a:pt x="51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56"/>
                    <a:pt x="25" y="61"/>
                    <a:pt x="24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5" y="100"/>
                    <a:pt x="27" y="105"/>
                    <a:pt x="30" y="109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5" y="132"/>
                    <a:pt x="60" y="134"/>
                    <a:pt x="65" y="136"/>
                  </a:cubicBezTo>
                  <a:cubicBezTo>
                    <a:pt x="67" y="136"/>
                    <a:pt x="67" y="136"/>
                    <a:pt x="67" y="136"/>
                  </a:cubicBezTo>
                  <a:lnTo>
                    <a:pt x="73" y="15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408363" y="1562100"/>
              <a:ext cx="26988" cy="38100"/>
            </a:xfrm>
            <a:custGeom>
              <a:avLst/>
              <a:gdLst>
                <a:gd name="T0" fmla="*/ 1 w 7"/>
                <a:gd name="T1" fmla="*/ 10 h 10"/>
                <a:gd name="T2" fmla="*/ 0 w 7"/>
                <a:gd name="T3" fmla="*/ 0 h 10"/>
                <a:gd name="T4" fmla="*/ 6 w 7"/>
                <a:gd name="T5" fmla="*/ 0 h 10"/>
                <a:gd name="T6" fmla="*/ 7 w 7"/>
                <a:gd name="T7" fmla="*/ 8 h 10"/>
                <a:gd name="T8" fmla="*/ 1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1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7" y="6"/>
                    <a:pt x="7" y="8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3421063" y="1408113"/>
              <a:ext cx="293688" cy="306388"/>
            </a:xfrm>
            <a:custGeom>
              <a:avLst/>
              <a:gdLst>
                <a:gd name="T0" fmla="*/ 37 w 77"/>
                <a:gd name="T1" fmla="*/ 80 h 80"/>
                <a:gd name="T2" fmla="*/ 0 w 77"/>
                <a:gd name="T3" fmla="*/ 56 h 80"/>
                <a:gd name="T4" fmla="*/ 6 w 77"/>
                <a:gd name="T5" fmla="*/ 53 h 80"/>
                <a:gd name="T6" fmla="*/ 37 w 77"/>
                <a:gd name="T7" fmla="*/ 74 h 80"/>
                <a:gd name="T8" fmla="*/ 70 w 77"/>
                <a:gd name="T9" fmla="*/ 40 h 80"/>
                <a:gd name="T10" fmla="*/ 37 w 77"/>
                <a:gd name="T11" fmla="*/ 7 h 80"/>
                <a:gd name="T12" fmla="*/ 37 w 77"/>
                <a:gd name="T13" fmla="*/ 0 h 80"/>
                <a:gd name="T14" fmla="*/ 77 w 77"/>
                <a:gd name="T15" fmla="*/ 40 h 80"/>
                <a:gd name="T16" fmla="*/ 37 w 77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0">
                  <a:moveTo>
                    <a:pt x="37" y="80"/>
                  </a:moveTo>
                  <a:cubicBezTo>
                    <a:pt x="20" y="80"/>
                    <a:pt x="6" y="71"/>
                    <a:pt x="0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1" y="66"/>
                    <a:pt x="23" y="74"/>
                    <a:pt x="37" y="74"/>
                  </a:cubicBezTo>
                  <a:cubicBezTo>
                    <a:pt x="55" y="74"/>
                    <a:pt x="70" y="59"/>
                    <a:pt x="70" y="40"/>
                  </a:cubicBezTo>
                  <a:cubicBezTo>
                    <a:pt x="70" y="22"/>
                    <a:pt x="55" y="7"/>
                    <a:pt x="3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77" y="18"/>
                    <a:pt x="77" y="40"/>
                  </a:cubicBezTo>
                  <a:cubicBezTo>
                    <a:pt x="77" y="62"/>
                    <a:pt x="59" y="80"/>
                    <a:pt x="37" y="80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3408363" y="1412875"/>
              <a:ext cx="122238" cy="122238"/>
            </a:xfrm>
            <a:custGeom>
              <a:avLst/>
              <a:gdLst>
                <a:gd name="T0" fmla="*/ 7 w 32"/>
                <a:gd name="T1" fmla="*/ 32 h 32"/>
                <a:gd name="T2" fmla="*/ 0 w 32"/>
                <a:gd name="T3" fmla="*/ 31 h 32"/>
                <a:gd name="T4" fmla="*/ 30 w 32"/>
                <a:gd name="T5" fmla="*/ 0 h 32"/>
                <a:gd name="T6" fmla="*/ 32 w 32"/>
                <a:gd name="T7" fmla="*/ 7 h 32"/>
                <a:gd name="T8" fmla="*/ 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7" y="3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16"/>
                    <a:pt x="15" y="4"/>
                    <a:pt x="30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19" y="10"/>
                    <a:pt x="10" y="20"/>
                    <a:pt x="7" y="32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3486151" y="1485900"/>
              <a:ext cx="152400" cy="152400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6" name="Grupa 172"/>
          <p:cNvGrpSpPr>
            <a:grpSpLocks noChangeAspect="1"/>
          </p:cNvGrpSpPr>
          <p:nvPr/>
        </p:nvGrpSpPr>
        <p:grpSpPr>
          <a:xfrm>
            <a:off x="6127916" y="5204780"/>
            <a:ext cx="466342" cy="395784"/>
            <a:chOff x="1976438" y="1263650"/>
            <a:chExt cx="671513" cy="569913"/>
          </a:xfrm>
        </p:grpSpPr>
        <p:sp>
          <p:nvSpPr>
            <p:cNvPr id="87" name="Rectangle 1090"/>
            <p:cNvSpPr>
              <a:spLocks noChangeArrowheads="1"/>
            </p:cNvSpPr>
            <p:nvPr/>
          </p:nvSpPr>
          <p:spPr bwMode="auto">
            <a:xfrm>
              <a:off x="1976438" y="1446213"/>
              <a:ext cx="171450" cy="387350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Oval 1091"/>
            <p:cNvSpPr>
              <a:spLocks noChangeArrowheads="1"/>
            </p:cNvSpPr>
            <p:nvPr/>
          </p:nvSpPr>
          <p:spPr bwMode="auto">
            <a:xfrm>
              <a:off x="2041525" y="1749425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1092"/>
            <p:cNvSpPr>
              <a:spLocks/>
            </p:cNvSpPr>
            <p:nvPr/>
          </p:nvSpPr>
          <p:spPr bwMode="auto">
            <a:xfrm>
              <a:off x="2170113" y="1263650"/>
              <a:ext cx="298450" cy="561975"/>
            </a:xfrm>
            <a:custGeom>
              <a:avLst/>
              <a:gdLst>
                <a:gd name="T0" fmla="*/ 78 w 78"/>
                <a:gd name="T1" fmla="*/ 147 h 147"/>
                <a:gd name="T2" fmla="*/ 0 w 78"/>
                <a:gd name="T3" fmla="*/ 147 h 147"/>
                <a:gd name="T4" fmla="*/ 0 w 78"/>
                <a:gd name="T5" fmla="*/ 50 h 147"/>
                <a:gd name="T6" fmla="*/ 9 w 78"/>
                <a:gd name="T7" fmla="*/ 50 h 147"/>
                <a:gd name="T8" fmla="*/ 22 w 78"/>
                <a:gd name="T9" fmla="*/ 48 h 147"/>
                <a:gd name="T10" fmla="*/ 32 w 78"/>
                <a:gd name="T11" fmla="*/ 41 h 147"/>
                <a:gd name="T12" fmla="*/ 41 w 78"/>
                <a:gd name="T13" fmla="*/ 28 h 147"/>
                <a:gd name="T14" fmla="*/ 44 w 78"/>
                <a:gd name="T15" fmla="*/ 13 h 147"/>
                <a:gd name="T16" fmla="*/ 44 w 78"/>
                <a:gd name="T17" fmla="*/ 13 h 147"/>
                <a:gd name="T18" fmla="*/ 48 w 78"/>
                <a:gd name="T19" fmla="*/ 4 h 147"/>
                <a:gd name="T20" fmla="*/ 58 w 78"/>
                <a:gd name="T21" fmla="*/ 0 h 147"/>
                <a:gd name="T22" fmla="*/ 69 w 78"/>
                <a:gd name="T23" fmla="*/ 4 h 147"/>
                <a:gd name="T24" fmla="*/ 73 w 78"/>
                <a:gd name="T25" fmla="*/ 14 h 147"/>
                <a:gd name="T26" fmla="*/ 73 w 78"/>
                <a:gd name="T27" fmla="*/ 21 h 147"/>
                <a:gd name="T28" fmla="*/ 71 w 78"/>
                <a:gd name="T29" fmla="*/ 39 h 147"/>
                <a:gd name="T30" fmla="*/ 65 w 78"/>
                <a:gd name="T31" fmla="*/ 54 h 147"/>
                <a:gd name="T32" fmla="*/ 17 w 78"/>
                <a:gd name="T33" fmla="*/ 102 h 147"/>
                <a:gd name="T34" fmla="*/ 17 w 78"/>
                <a:gd name="T35" fmla="*/ 95 h 147"/>
                <a:gd name="T36" fmla="*/ 58 w 78"/>
                <a:gd name="T37" fmla="*/ 54 h 147"/>
                <a:gd name="T38" fmla="*/ 58 w 78"/>
                <a:gd name="T39" fmla="*/ 53 h 147"/>
                <a:gd name="T40" fmla="*/ 59 w 78"/>
                <a:gd name="T41" fmla="*/ 52 h 147"/>
                <a:gd name="T42" fmla="*/ 64 w 78"/>
                <a:gd name="T43" fmla="*/ 37 h 147"/>
                <a:gd name="T44" fmla="*/ 66 w 78"/>
                <a:gd name="T45" fmla="*/ 21 h 147"/>
                <a:gd name="T46" fmla="*/ 66 w 78"/>
                <a:gd name="T47" fmla="*/ 14 h 147"/>
                <a:gd name="T48" fmla="*/ 64 w 78"/>
                <a:gd name="T49" fmla="*/ 9 h 147"/>
                <a:gd name="T50" fmla="*/ 58 w 78"/>
                <a:gd name="T51" fmla="*/ 7 h 147"/>
                <a:gd name="T52" fmla="*/ 53 w 78"/>
                <a:gd name="T53" fmla="*/ 9 h 147"/>
                <a:gd name="T54" fmla="*/ 50 w 78"/>
                <a:gd name="T55" fmla="*/ 14 h 147"/>
                <a:gd name="T56" fmla="*/ 50 w 78"/>
                <a:gd name="T57" fmla="*/ 14 h 147"/>
                <a:gd name="T58" fmla="*/ 47 w 78"/>
                <a:gd name="T59" fmla="*/ 31 h 147"/>
                <a:gd name="T60" fmla="*/ 37 w 78"/>
                <a:gd name="T61" fmla="*/ 46 h 147"/>
                <a:gd name="T62" fmla="*/ 24 w 78"/>
                <a:gd name="T63" fmla="*/ 54 h 147"/>
                <a:gd name="T64" fmla="*/ 9 w 78"/>
                <a:gd name="T65" fmla="*/ 57 h 147"/>
                <a:gd name="T66" fmla="*/ 7 w 78"/>
                <a:gd name="T67" fmla="*/ 57 h 147"/>
                <a:gd name="T68" fmla="*/ 7 w 78"/>
                <a:gd name="T69" fmla="*/ 140 h 147"/>
                <a:gd name="T70" fmla="*/ 78 w 78"/>
                <a:gd name="T71" fmla="*/ 140 h 147"/>
                <a:gd name="T72" fmla="*/ 78 w 78"/>
                <a:gd name="T7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147">
                  <a:moveTo>
                    <a:pt x="78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4" y="50"/>
                    <a:pt x="18" y="49"/>
                    <a:pt x="22" y="48"/>
                  </a:cubicBezTo>
                  <a:cubicBezTo>
                    <a:pt x="26" y="46"/>
                    <a:pt x="29" y="44"/>
                    <a:pt x="32" y="41"/>
                  </a:cubicBezTo>
                  <a:cubicBezTo>
                    <a:pt x="36" y="37"/>
                    <a:pt x="39" y="33"/>
                    <a:pt x="41" y="28"/>
                  </a:cubicBezTo>
                  <a:cubicBezTo>
                    <a:pt x="43" y="23"/>
                    <a:pt x="44" y="18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0"/>
                    <a:pt x="46" y="7"/>
                    <a:pt x="48" y="4"/>
                  </a:cubicBezTo>
                  <a:cubicBezTo>
                    <a:pt x="51" y="1"/>
                    <a:pt x="54" y="0"/>
                    <a:pt x="58" y="0"/>
                  </a:cubicBezTo>
                  <a:cubicBezTo>
                    <a:pt x="62" y="0"/>
                    <a:pt x="66" y="1"/>
                    <a:pt x="69" y="4"/>
                  </a:cubicBezTo>
                  <a:cubicBezTo>
                    <a:pt x="71" y="7"/>
                    <a:pt x="73" y="11"/>
                    <a:pt x="73" y="14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7"/>
                    <a:pt x="72" y="33"/>
                    <a:pt x="71" y="39"/>
                  </a:cubicBezTo>
                  <a:cubicBezTo>
                    <a:pt x="69" y="44"/>
                    <a:pt x="67" y="49"/>
                    <a:pt x="65" y="54"/>
                  </a:cubicBezTo>
                  <a:cubicBezTo>
                    <a:pt x="64" y="81"/>
                    <a:pt x="43" y="102"/>
                    <a:pt x="17" y="102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40" y="95"/>
                    <a:pt x="58" y="76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7"/>
                    <a:pt x="63" y="42"/>
                    <a:pt x="64" y="37"/>
                  </a:cubicBezTo>
                  <a:cubicBezTo>
                    <a:pt x="66" y="32"/>
                    <a:pt x="66" y="27"/>
                    <a:pt x="66" y="21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2"/>
                    <a:pt x="65" y="10"/>
                    <a:pt x="64" y="9"/>
                  </a:cubicBezTo>
                  <a:cubicBezTo>
                    <a:pt x="62" y="7"/>
                    <a:pt x="60" y="7"/>
                    <a:pt x="58" y="7"/>
                  </a:cubicBezTo>
                  <a:cubicBezTo>
                    <a:pt x="56" y="7"/>
                    <a:pt x="54" y="7"/>
                    <a:pt x="53" y="9"/>
                  </a:cubicBezTo>
                  <a:cubicBezTo>
                    <a:pt x="51" y="10"/>
                    <a:pt x="50" y="12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20"/>
                    <a:pt x="49" y="26"/>
                    <a:pt x="47" y="31"/>
                  </a:cubicBezTo>
                  <a:cubicBezTo>
                    <a:pt x="45" y="36"/>
                    <a:pt x="41" y="41"/>
                    <a:pt x="37" y="46"/>
                  </a:cubicBezTo>
                  <a:cubicBezTo>
                    <a:pt x="33" y="49"/>
                    <a:pt x="29" y="52"/>
                    <a:pt x="24" y="54"/>
                  </a:cubicBezTo>
                  <a:cubicBezTo>
                    <a:pt x="19" y="56"/>
                    <a:pt x="14" y="57"/>
                    <a:pt x="9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8" y="140"/>
                    <a:pt x="78" y="140"/>
                    <a:pt x="78" y="140"/>
                  </a:cubicBezTo>
                  <a:lnTo>
                    <a:pt x="78" y="14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1093"/>
            <p:cNvSpPr>
              <a:spLocks noEditPoints="1"/>
            </p:cNvSpPr>
            <p:nvPr/>
          </p:nvSpPr>
          <p:spPr bwMode="auto">
            <a:xfrm>
              <a:off x="2411413" y="1454150"/>
              <a:ext cx="236538" cy="111125"/>
            </a:xfrm>
            <a:custGeom>
              <a:avLst/>
              <a:gdLst>
                <a:gd name="T0" fmla="*/ 47 w 62"/>
                <a:gd name="T1" fmla="*/ 29 h 29"/>
                <a:gd name="T2" fmla="*/ 15 w 62"/>
                <a:gd name="T3" fmla="*/ 29 h 29"/>
                <a:gd name="T4" fmla="*/ 4 w 62"/>
                <a:gd name="T5" fmla="*/ 25 h 29"/>
                <a:gd name="T6" fmla="*/ 0 w 62"/>
                <a:gd name="T7" fmla="*/ 15 h 29"/>
                <a:gd name="T8" fmla="*/ 4 w 62"/>
                <a:gd name="T9" fmla="*/ 4 h 29"/>
                <a:gd name="T10" fmla="*/ 15 w 62"/>
                <a:gd name="T11" fmla="*/ 0 h 29"/>
                <a:gd name="T12" fmla="*/ 47 w 62"/>
                <a:gd name="T13" fmla="*/ 0 h 29"/>
                <a:gd name="T14" fmla="*/ 57 w 62"/>
                <a:gd name="T15" fmla="*/ 4 h 29"/>
                <a:gd name="T16" fmla="*/ 62 w 62"/>
                <a:gd name="T17" fmla="*/ 15 h 29"/>
                <a:gd name="T18" fmla="*/ 57 w 62"/>
                <a:gd name="T19" fmla="*/ 25 h 29"/>
                <a:gd name="T20" fmla="*/ 47 w 62"/>
                <a:gd name="T21" fmla="*/ 29 h 29"/>
                <a:gd name="T22" fmla="*/ 15 w 62"/>
                <a:gd name="T23" fmla="*/ 7 h 29"/>
                <a:gd name="T24" fmla="*/ 9 w 62"/>
                <a:gd name="T25" fmla="*/ 9 h 29"/>
                <a:gd name="T26" fmla="*/ 7 w 62"/>
                <a:gd name="T27" fmla="*/ 15 h 29"/>
                <a:gd name="T28" fmla="*/ 9 w 62"/>
                <a:gd name="T29" fmla="*/ 20 h 29"/>
                <a:gd name="T30" fmla="*/ 15 w 62"/>
                <a:gd name="T31" fmla="*/ 23 h 29"/>
                <a:gd name="T32" fmla="*/ 47 w 62"/>
                <a:gd name="T33" fmla="*/ 23 h 29"/>
                <a:gd name="T34" fmla="*/ 53 w 62"/>
                <a:gd name="T35" fmla="*/ 20 h 29"/>
                <a:gd name="T36" fmla="*/ 55 w 62"/>
                <a:gd name="T37" fmla="*/ 15 h 29"/>
                <a:gd name="T38" fmla="*/ 53 w 62"/>
                <a:gd name="T39" fmla="*/ 9 h 29"/>
                <a:gd name="T40" fmla="*/ 47 w 62"/>
                <a:gd name="T41" fmla="*/ 7 h 29"/>
                <a:gd name="T42" fmla="*/ 15 w 62"/>
                <a:gd name="T4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29">
                  <a:moveTo>
                    <a:pt x="47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1" y="29"/>
                    <a:pt x="7" y="28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5" y="2"/>
                    <a:pt x="57" y="4"/>
                  </a:cubicBezTo>
                  <a:cubicBezTo>
                    <a:pt x="60" y="7"/>
                    <a:pt x="62" y="11"/>
                    <a:pt x="62" y="15"/>
                  </a:cubicBezTo>
                  <a:cubicBezTo>
                    <a:pt x="62" y="19"/>
                    <a:pt x="60" y="22"/>
                    <a:pt x="57" y="25"/>
                  </a:cubicBezTo>
                  <a:cubicBezTo>
                    <a:pt x="55" y="28"/>
                    <a:pt x="51" y="29"/>
                    <a:pt x="47" y="29"/>
                  </a:cubicBezTo>
                  <a:close/>
                  <a:moveTo>
                    <a:pt x="15" y="7"/>
                  </a:moveTo>
                  <a:cubicBezTo>
                    <a:pt x="12" y="7"/>
                    <a:pt x="10" y="8"/>
                    <a:pt x="9" y="9"/>
                  </a:cubicBezTo>
                  <a:cubicBezTo>
                    <a:pt x="7" y="11"/>
                    <a:pt x="7" y="13"/>
                    <a:pt x="7" y="15"/>
                  </a:cubicBezTo>
                  <a:cubicBezTo>
                    <a:pt x="7" y="17"/>
                    <a:pt x="7" y="19"/>
                    <a:pt x="9" y="20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23"/>
                    <a:pt x="51" y="22"/>
                    <a:pt x="53" y="20"/>
                  </a:cubicBezTo>
                  <a:cubicBezTo>
                    <a:pt x="54" y="19"/>
                    <a:pt x="55" y="17"/>
                    <a:pt x="55" y="15"/>
                  </a:cubicBezTo>
                  <a:cubicBezTo>
                    <a:pt x="55" y="13"/>
                    <a:pt x="54" y="11"/>
                    <a:pt x="53" y="9"/>
                  </a:cubicBezTo>
                  <a:cubicBezTo>
                    <a:pt x="51" y="8"/>
                    <a:pt x="49" y="7"/>
                    <a:pt x="47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1094"/>
            <p:cNvSpPr>
              <a:spLocks noEditPoints="1"/>
            </p:cNvSpPr>
            <p:nvPr/>
          </p:nvSpPr>
          <p:spPr bwMode="auto">
            <a:xfrm>
              <a:off x="2411413" y="1543050"/>
              <a:ext cx="211138" cy="109537"/>
            </a:xfrm>
            <a:custGeom>
              <a:avLst/>
              <a:gdLst>
                <a:gd name="T0" fmla="*/ 41 w 55"/>
                <a:gd name="T1" fmla="*/ 29 h 29"/>
                <a:gd name="T2" fmla="*/ 15 w 55"/>
                <a:gd name="T3" fmla="*/ 29 h 29"/>
                <a:gd name="T4" fmla="*/ 4 w 55"/>
                <a:gd name="T5" fmla="*/ 24 h 29"/>
                <a:gd name="T6" fmla="*/ 0 w 55"/>
                <a:gd name="T7" fmla="*/ 14 h 29"/>
                <a:gd name="T8" fmla="*/ 4 w 55"/>
                <a:gd name="T9" fmla="*/ 4 h 29"/>
                <a:gd name="T10" fmla="*/ 15 w 55"/>
                <a:gd name="T11" fmla="*/ 0 h 29"/>
                <a:gd name="T12" fmla="*/ 41 w 55"/>
                <a:gd name="T13" fmla="*/ 0 h 29"/>
                <a:gd name="T14" fmla="*/ 51 w 55"/>
                <a:gd name="T15" fmla="*/ 4 h 29"/>
                <a:gd name="T16" fmla="*/ 55 w 55"/>
                <a:gd name="T17" fmla="*/ 14 h 29"/>
                <a:gd name="T18" fmla="*/ 51 w 55"/>
                <a:gd name="T19" fmla="*/ 24 h 29"/>
                <a:gd name="T20" fmla="*/ 41 w 55"/>
                <a:gd name="T21" fmla="*/ 29 h 29"/>
                <a:gd name="T22" fmla="*/ 15 w 55"/>
                <a:gd name="T23" fmla="*/ 6 h 29"/>
                <a:gd name="T24" fmla="*/ 9 w 55"/>
                <a:gd name="T25" fmla="*/ 9 h 29"/>
                <a:gd name="T26" fmla="*/ 7 w 55"/>
                <a:gd name="T27" fmla="*/ 14 h 29"/>
                <a:gd name="T28" fmla="*/ 9 w 55"/>
                <a:gd name="T29" fmla="*/ 20 h 29"/>
                <a:gd name="T30" fmla="*/ 15 w 55"/>
                <a:gd name="T31" fmla="*/ 22 h 29"/>
                <a:gd name="T32" fmla="*/ 41 w 55"/>
                <a:gd name="T33" fmla="*/ 22 h 29"/>
                <a:gd name="T34" fmla="*/ 46 w 55"/>
                <a:gd name="T35" fmla="*/ 20 h 29"/>
                <a:gd name="T36" fmla="*/ 49 w 55"/>
                <a:gd name="T37" fmla="*/ 14 h 29"/>
                <a:gd name="T38" fmla="*/ 46 w 55"/>
                <a:gd name="T39" fmla="*/ 9 h 29"/>
                <a:gd name="T40" fmla="*/ 41 w 55"/>
                <a:gd name="T41" fmla="*/ 6 h 29"/>
                <a:gd name="T42" fmla="*/ 15 w 55"/>
                <a:gd name="T4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29">
                  <a:moveTo>
                    <a:pt x="4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1" y="29"/>
                    <a:pt x="7" y="27"/>
                    <a:pt x="4" y="24"/>
                  </a:cubicBezTo>
                  <a:cubicBezTo>
                    <a:pt x="1" y="22"/>
                    <a:pt x="0" y="18"/>
                    <a:pt x="0" y="14"/>
                  </a:cubicBezTo>
                  <a:cubicBezTo>
                    <a:pt x="0" y="10"/>
                    <a:pt x="1" y="7"/>
                    <a:pt x="4" y="4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8" y="1"/>
                    <a:pt x="51" y="4"/>
                  </a:cubicBezTo>
                  <a:cubicBezTo>
                    <a:pt x="54" y="7"/>
                    <a:pt x="55" y="10"/>
                    <a:pt x="55" y="14"/>
                  </a:cubicBezTo>
                  <a:cubicBezTo>
                    <a:pt x="55" y="18"/>
                    <a:pt x="54" y="22"/>
                    <a:pt x="51" y="24"/>
                  </a:cubicBezTo>
                  <a:cubicBezTo>
                    <a:pt x="48" y="27"/>
                    <a:pt x="45" y="29"/>
                    <a:pt x="41" y="29"/>
                  </a:cubicBezTo>
                  <a:close/>
                  <a:moveTo>
                    <a:pt x="15" y="6"/>
                  </a:moveTo>
                  <a:cubicBezTo>
                    <a:pt x="12" y="6"/>
                    <a:pt x="10" y="7"/>
                    <a:pt x="9" y="9"/>
                  </a:cubicBezTo>
                  <a:cubicBezTo>
                    <a:pt x="7" y="10"/>
                    <a:pt x="7" y="12"/>
                    <a:pt x="7" y="14"/>
                  </a:cubicBezTo>
                  <a:cubicBezTo>
                    <a:pt x="7" y="16"/>
                    <a:pt x="7" y="18"/>
                    <a:pt x="9" y="20"/>
                  </a:cubicBezTo>
                  <a:cubicBezTo>
                    <a:pt x="10" y="21"/>
                    <a:pt x="12" y="22"/>
                    <a:pt x="15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3" y="22"/>
                    <a:pt x="45" y="21"/>
                    <a:pt x="46" y="20"/>
                  </a:cubicBezTo>
                  <a:cubicBezTo>
                    <a:pt x="48" y="18"/>
                    <a:pt x="49" y="16"/>
                    <a:pt x="49" y="14"/>
                  </a:cubicBezTo>
                  <a:cubicBezTo>
                    <a:pt x="49" y="12"/>
                    <a:pt x="48" y="10"/>
                    <a:pt x="46" y="9"/>
                  </a:cubicBezTo>
                  <a:cubicBezTo>
                    <a:pt x="45" y="7"/>
                    <a:pt x="43" y="6"/>
                    <a:pt x="41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1095"/>
            <p:cNvSpPr>
              <a:spLocks noEditPoints="1"/>
            </p:cNvSpPr>
            <p:nvPr/>
          </p:nvSpPr>
          <p:spPr bwMode="auto">
            <a:xfrm>
              <a:off x="2411413" y="1627188"/>
              <a:ext cx="187325" cy="109537"/>
            </a:xfrm>
            <a:custGeom>
              <a:avLst/>
              <a:gdLst>
                <a:gd name="T0" fmla="*/ 35 w 49"/>
                <a:gd name="T1" fmla="*/ 29 h 29"/>
                <a:gd name="T2" fmla="*/ 15 w 49"/>
                <a:gd name="T3" fmla="*/ 29 h 29"/>
                <a:gd name="T4" fmla="*/ 4 w 49"/>
                <a:gd name="T5" fmla="*/ 25 h 29"/>
                <a:gd name="T6" fmla="*/ 0 w 49"/>
                <a:gd name="T7" fmla="*/ 15 h 29"/>
                <a:gd name="T8" fmla="*/ 4 w 49"/>
                <a:gd name="T9" fmla="*/ 4 h 29"/>
                <a:gd name="T10" fmla="*/ 15 w 49"/>
                <a:gd name="T11" fmla="*/ 0 h 29"/>
                <a:gd name="T12" fmla="*/ 35 w 49"/>
                <a:gd name="T13" fmla="*/ 0 h 29"/>
                <a:gd name="T14" fmla="*/ 45 w 49"/>
                <a:gd name="T15" fmla="*/ 4 h 29"/>
                <a:gd name="T16" fmla="*/ 49 w 49"/>
                <a:gd name="T17" fmla="*/ 15 h 29"/>
                <a:gd name="T18" fmla="*/ 45 w 49"/>
                <a:gd name="T19" fmla="*/ 25 h 29"/>
                <a:gd name="T20" fmla="*/ 35 w 49"/>
                <a:gd name="T21" fmla="*/ 29 h 29"/>
                <a:gd name="T22" fmla="*/ 15 w 49"/>
                <a:gd name="T23" fmla="*/ 7 h 29"/>
                <a:gd name="T24" fmla="*/ 9 w 49"/>
                <a:gd name="T25" fmla="*/ 9 h 29"/>
                <a:gd name="T26" fmla="*/ 7 w 49"/>
                <a:gd name="T27" fmla="*/ 15 h 29"/>
                <a:gd name="T28" fmla="*/ 9 w 49"/>
                <a:gd name="T29" fmla="*/ 20 h 29"/>
                <a:gd name="T30" fmla="*/ 15 w 49"/>
                <a:gd name="T31" fmla="*/ 22 h 29"/>
                <a:gd name="T32" fmla="*/ 35 w 49"/>
                <a:gd name="T33" fmla="*/ 22 h 29"/>
                <a:gd name="T34" fmla="*/ 40 w 49"/>
                <a:gd name="T35" fmla="*/ 20 h 29"/>
                <a:gd name="T36" fmla="*/ 42 w 49"/>
                <a:gd name="T37" fmla="*/ 15 h 29"/>
                <a:gd name="T38" fmla="*/ 40 w 49"/>
                <a:gd name="T39" fmla="*/ 9 h 29"/>
                <a:gd name="T40" fmla="*/ 35 w 49"/>
                <a:gd name="T41" fmla="*/ 7 h 29"/>
                <a:gd name="T42" fmla="*/ 15 w 49"/>
                <a:gd name="T4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29">
                  <a:moveTo>
                    <a:pt x="3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1" y="29"/>
                    <a:pt x="7" y="28"/>
                    <a:pt x="4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2" y="2"/>
                    <a:pt x="45" y="4"/>
                  </a:cubicBezTo>
                  <a:cubicBezTo>
                    <a:pt x="48" y="7"/>
                    <a:pt x="49" y="11"/>
                    <a:pt x="49" y="15"/>
                  </a:cubicBezTo>
                  <a:cubicBezTo>
                    <a:pt x="49" y="19"/>
                    <a:pt x="48" y="22"/>
                    <a:pt x="45" y="25"/>
                  </a:cubicBezTo>
                  <a:cubicBezTo>
                    <a:pt x="42" y="28"/>
                    <a:pt x="38" y="29"/>
                    <a:pt x="35" y="29"/>
                  </a:cubicBezTo>
                  <a:close/>
                  <a:moveTo>
                    <a:pt x="15" y="7"/>
                  </a:moveTo>
                  <a:cubicBezTo>
                    <a:pt x="12" y="7"/>
                    <a:pt x="10" y="8"/>
                    <a:pt x="9" y="9"/>
                  </a:cubicBezTo>
                  <a:cubicBezTo>
                    <a:pt x="7" y="11"/>
                    <a:pt x="7" y="13"/>
                    <a:pt x="7" y="15"/>
                  </a:cubicBezTo>
                  <a:cubicBezTo>
                    <a:pt x="7" y="17"/>
                    <a:pt x="7" y="19"/>
                    <a:pt x="9" y="20"/>
                  </a:cubicBezTo>
                  <a:cubicBezTo>
                    <a:pt x="10" y="22"/>
                    <a:pt x="12" y="22"/>
                    <a:pt x="1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7" y="22"/>
                    <a:pt x="39" y="22"/>
                    <a:pt x="40" y="20"/>
                  </a:cubicBezTo>
                  <a:cubicBezTo>
                    <a:pt x="42" y="19"/>
                    <a:pt x="42" y="17"/>
                    <a:pt x="42" y="15"/>
                  </a:cubicBezTo>
                  <a:cubicBezTo>
                    <a:pt x="42" y="13"/>
                    <a:pt x="42" y="11"/>
                    <a:pt x="40" y="9"/>
                  </a:cubicBezTo>
                  <a:cubicBezTo>
                    <a:pt x="39" y="8"/>
                    <a:pt x="37" y="7"/>
                    <a:pt x="35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1096"/>
            <p:cNvSpPr>
              <a:spLocks noEditPoints="1"/>
            </p:cNvSpPr>
            <p:nvPr/>
          </p:nvSpPr>
          <p:spPr bwMode="auto">
            <a:xfrm>
              <a:off x="2411413" y="1711325"/>
              <a:ext cx="165100" cy="114300"/>
            </a:xfrm>
            <a:custGeom>
              <a:avLst/>
              <a:gdLst>
                <a:gd name="T0" fmla="*/ 28 w 43"/>
                <a:gd name="T1" fmla="*/ 30 h 30"/>
                <a:gd name="T2" fmla="*/ 15 w 43"/>
                <a:gd name="T3" fmla="*/ 30 h 30"/>
                <a:gd name="T4" fmla="*/ 4 w 43"/>
                <a:gd name="T5" fmla="*/ 25 h 30"/>
                <a:gd name="T6" fmla="*/ 0 w 43"/>
                <a:gd name="T7" fmla="*/ 15 h 30"/>
                <a:gd name="T8" fmla="*/ 4 w 43"/>
                <a:gd name="T9" fmla="*/ 5 h 30"/>
                <a:gd name="T10" fmla="*/ 15 w 43"/>
                <a:gd name="T11" fmla="*/ 0 h 30"/>
                <a:gd name="T12" fmla="*/ 28 w 43"/>
                <a:gd name="T13" fmla="*/ 0 h 30"/>
                <a:gd name="T14" fmla="*/ 39 w 43"/>
                <a:gd name="T15" fmla="*/ 5 h 30"/>
                <a:gd name="T16" fmla="*/ 43 w 43"/>
                <a:gd name="T17" fmla="*/ 15 h 30"/>
                <a:gd name="T18" fmla="*/ 39 w 43"/>
                <a:gd name="T19" fmla="*/ 25 h 30"/>
                <a:gd name="T20" fmla="*/ 28 w 43"/>
                <a:gd name="T21" fmla="*/ 30 h 30"/>
                <a:gd name="T22" fmla="*/ 15 w 43"/>
                <a:gd name="T23" fmla="*/ 7 h 30"/>
                <a:gd name="T24" fmla="*/ 9 w 43"/>
                <a:gd name="T25" fmla="*/ 9 h 30"/>
                <a:gd name="T26" fmla="*/ 7 w 43"/>
                <a:gd name="T27" fmla="*/ 15 h 30"/>
                <a:gd name="T28" fmla="*/ 9 w 43"/>
                <a:gd name="T29" fmla="*/ 21 h 30"/>
                <a:gd name="T30" fmla="*/ 15 w 43"/>
                <a:gd name="T31" fmla="*/ 23 h 30"/>
                <a:gd name="T32" fmla="*/ 28 w 43"/>
                <a:gd name="T33" fmla="*/ 23 h 30"/>
                <a:gd name="T34" fmla="*/ 34 w 43"/>
                <a:gd name="T35" fmla="*/ 21 h 30"/>
                <a:gd name="T36" fmla="*/ 36 w 43"/>
                <a:gd name="T37" fmla="*/ 15 h 30"/>
                <a:gd name="T38" fmla="*/ 34 w 43"/>
                <a:gd name="T39" fmla="*/ 9 h 30"/>
                <a:gd name="T40" fmla="*/ 28 w 43"/>
                <a:gd name="T41" fmla="*/ 7 h 30"/>
                <a:gd name="T42" fmla="*/ 15 w 43"/>
                <a:gd name="T4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28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1" y="30"/>
                    <a:pt x="7" y="28"/>
                    <a:pt x="4" y="25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6" y="2"/>
                    <a:pt x="39" y="5"/>
                  </a:cubicBezTo>
                  <a:cubicBezTo>
                    <a:pt x="41" y="8"/>
                    <a:pt x="43" y="11"/>
                    <a:pt x="43" y="15"/>
                  </a:cubicBezTo>
                  <a:cubicBezTo>
                    <a:pt x="43" y="19"/>
                    <a:pt x="41" y="23"/>
                    <a:pt x="39" y="25"/>
                  </a:cubicBezTo>
                  <a:cubicBezTo>
                    <a:pt x="36" y="28"/>
                    <a:pt x="32" y="30"/>
                    <a:pt x="28" y="30"/>
                  </a:cubicBezTo>
                  <a:close/>
                  <a:moveTo>
                    <a:pt x="15" y="7"/>
                  </a:moveTo>
                  <a:cubicBezTo>
                    <a:pt x="12" y="7"/>
                    <a:pt x="10" y="8"/>
                    <a:pt x="9" y="9"/>
                  </a:cubicBezTo>
                  <a:cubicBezTo>
                    <a:pt x="7" y="11"/>
                    <a:pt x="7" y="13"/>
                    <a:pt x="7" y="15"/>
                  </a:cubicBezTo>
                  <a:cubicBezTo>
                    <a:pt x="7" y="17"/>
                    <a:pt x="7" y="19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0" y="23"/>
                    <a:pt x="32" y="22"/>
                    <a:pt x="34" y="21"/>
                  </a:cubicBezTo>
                  <a:cubicBezTo>
                    <a:pt x="35" y="19"/>
                    <a:pt x="36" y="17"/>
                    <a:pt x="36" y="15"/>
                  </a:cubicBezTo>
                  <a:cubicBezTo>
                    <a:pt x="36" y="13"/>
                    <a:pt x="35" y="11"/>
                    <a:pt x="34" y="9"/>
                  </a:cubicBezTo>
                  <a:cubicBezTo>
                    <a:pt x="32" y="8"/>
                    <a:pt x="30" y="7"/>
                    <a:pt x="28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834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EUCA KOLORY UPDATE">
      <a:dk1>
        <a:srgbClr val="323232"/>
      </a:dk1>
      <a:lt1>
        <a:srgbClr val="FEFEFF"/>
      </a:lt1>
      <a:dk2>
        <a:srgbClr val="B3B3B3"/>
      </a:dk2>
      <a:lt2>
        <a:srgbClr val="FEFFFF"/>
      </a:lt2>
      <a:accent1>
        <a:srgbClr val="0071BB"/>
      </a:accent1>
      <a:accent2>
        <a:srgbClr val="28ABE2"/>
      </a:accent2>
      <a:accent3>
        <a:srgbClr val="4DC0E2"/>
      </a:accent3>
      <a:accent4>
        <a:srgbClr val="83D4F9"/>
      </a:accent4>
      <a:accent5>
        <a:srgbClr val="02BF93"/>
      </a:accent5>
      <a:accent6>
        <a:srgbClr val="FF6B6B"/>
      </a:accent6>
      <a:hlink>
        <a:srgbClr val="0071BB"/>
      </a:hlink>
      <a:folHlink>
        <a:srgbClr val="9FD5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1015</Words>
  <Application>Microsoft Office PowerPoint</Application>
  <PresentationFormat>Panoramiczny</PresentationFormat>
  <Paragraphs>304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LucidaGrande</vt:lpstr>
      <vt:lpstr>Motyw pakietu Office</vt:lpstr>
      <vt:lpstr>Program rozwoju kompetencji kierunku Transport na Wydziale Maszyn Roboczych i Transportu Politechniki Poznańskiej</vt:lpstr>
      <vt:lpstr>Logistyka w branży farmaceutycznej</vt:lpstr>
      <vt:lpstr>Plan spotkania</vt:lpstr>
      <vt:lpstr>Grupa NEUCA</vt:lpstr>
      <vt:lpstr>Rynek farmaceutyczny w liczbach</vt:lpstr>
      <vt:lpstr>Specyfika prawna</vt:lpstr>
      <vt:lpstr>Struktura dystrybucji</vt:lpstr>
      <vt:lpstr>Magazynowanie Cechy charakterystyczne procesu</vt:lpstr>
      <vt:lpstr>Transport Cechy charakterystyczne procesu</vt:lpstr>
      <vt:lpstr>Specyfika dystrybucji</vt:lpstr>
      <vt:lpstr>Specyfika dystrybucji Częstotliwość dostaw</vt:lpstr>
      <vt:lpstr>Specyfika dystrybucji Kontrola warunków</vt:lpstr>
      <vt:lpstr>Specyfika dystrybucji Małe opakowania – cenne informacje</vt:lpstr>
      <vt:lpstr>Prezentacja programu PowerPoint</vt:lpstr>
      <vt:lpstr>Specyfika dystrybucji Produkty szczególne</vt:lpstr>
      <vt:lpstr>Specyfika dystrybucji Zapobieganie fałszerstwom</vt:lpstr>
      <vt:lpstr>Dziękujemy za poświęcony nam czas</vt:lpstr>
      <vt:lpstr>Program rozwoju kompetencji kierunku Transport na Wydziale Maszyn Roboczych i Transportu Politechniki Poznańskiej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Gosia Skorwider</dc:creator>
  <cp:lastModifiedBy>Mateusz Szamałek</cp:lastModifiedBy>
  <cp:revision>438</cp:revision>
  <dcterms:created xsi:type="dcterms:W3CDTF">2017-06-26T13:42:36Z</dcterms:created>
  <dcterms:modified xsi:type="dcterms:W3CDTF">2018-03-26T04:14:26Z</dcterms:modified>
</cp:coreProperties>
</file>