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404" r:id="rId5"/>
    <p:sldId id="403" r:id="rId6"/>
    <p:sldId id="460" r:id="rId7"/>
    <p:sldId id="458" r:id="rId8"/>
    <p:sldId id="462" r:id="rId9"/>
    <p:sldId id="467" r:id="rId10"/>
    <p:sldId id="468" r:id="rId11"/>
    <p:sldId id="29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E"/>
    <a:srgbClr val="FFC043"/>
    <a:srgbClr val="FFFF66"/>
    <a:srgbClr val="FFCC66"/>
    <a:srgbClr val="DA511F"/>
    <a:srgbClr val="C5C6C8"/>
    <a:srgbClr val="A1A1A1"/>
    <a:srgbClr val="9B9B9B"/>
    <a:srgbClr val="F5F5F5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75086" autoAdjust="0"/>
  </p:normalViewPr>
  <p:slideViewPr>
    <p:cSldViewPr snapToGrid="0">
      <p:cViewPr>
        <p:scale>
          <a:sx n="80" d="100"/>
          <a:sy n="80" d="100"/>
        </p:scale>
        <p:origin x="-259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1BCC-688A-4F67-ABA0-372EC36D2E5E}" type="datetimeFigureOut">
              <a:rPr lang="pl-PL" smtClean="0"/>
              <a:t>2018-06-13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96624-4662-4861-BBDD-E80AAA3D9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6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07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5 źródeł wzrostu, które poprzez rozmaite działania przyniosą nam korzyści i wspólny sukces. </a:t>
            </a:r>
          </a:p>
          <a:p>
            <a:r>
              <a:rPr lang="pl-PL" sz="1200" dirty="0" smtClean="0"/>
              <a:t>1. Rozwój biznesu i społeczności</a:t>
            </a:r>
          </a:p>
          <a:p>
            <a:r>
              <a:rPr lang="pl-PL" sz="1200" dirty="0" smtClean="0"/>
              <a:t>2. Odpowiedzialne spożycie</a:t>
            </a:r>
          </a:p>
          <a:p>
            <a:r>
              <a:rPr lang="pl-PL" sz="1200" dirty="0" smtClean="0"/>
              <a:t>3. Oszczędzanie wody</a:t>
            </a:r>
          </a:p>
          <a:p>
            <a:r>
              <a:rPr lang="pl-PL" sz="1200" dirty="0" smtClean="0"/>
              <a:t>4. Czyste środowisko</a:t>
            </a:r>
          </a:p>
          <a:p>
            <a:r>
              <a:rPr lang="pl-PL" sz="1200" dirty="0" smtClean="0"/>
              <a:t>5. Wydajne i przyjazne uprawy</a:t>
            </a:r>
          </a:p>
          <a:p>
            <a:r>
              <a:rPr lang="pl-PL" sz="1200" dirty="0" smtClean="0"/>
              <a:t>Trwałość biznesu zależy od rozwoju społecznego, kondycji ekonomicznej naszego otoczenia i odpowiedzialnego gospodarowania zasobami naturalnymi. Dlatego naszą strategią biznesową na kolejne lata jest integracja tych zagadnień. </a:t>
            </a:r>
          </a:p>
          <a:p>
            <a:r>
              <a:rPr lang="pl-PL" sz="1200" dirty="0" smtClean="0"/>
              <a:t>Nowe podejście do zrównoważonego rozwoju będzie płynęło z 5 źródeł wzrostu, pod hasłem „Postaw na piwo”. </a:t>
            </a:r>
            <a:r>
              <a:rPr lang="pl-PL" sz="1200" smtClean="0"/>
              <a:t>Jeśli razem POSTAWIMY NA PIWO – skorzystamy wszyscy: lokalne społeczności, gospodarka i otaczające nas środowisko.</a:t>
            </a:r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59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81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5 źródeł wzrostu, które poprzez rozmaite działania przyniosą nam korzyści i wspólny sukces. </a:t>
            </a:r>
          </a:p>
          <a:p>
            <a:r>
              <a:rPr lang="pl-PL" sz="1200" dirty="0" smtClean="0"/>
              <a:t>1. Rozwój biznesu i społeczności</a:t>
            </a:r>
          </a:p>
          <a:p>
            <a:r>
              <a:rPr lang="pl-PL" sz="1200" dirty="0" smtClean="0"/>
              <a:t>2. Odpowiedzialne spożycie</a:t>
            </a:r>
          </a:p>
          <a:p>
            <a:r>
              <a:rPr lang="pl-PL" sz="1200" dirty="0" smtClean="0"/>
              <a:t>3. Oszczędzanie wody</a:t>
            </a:r>
          </a:p>
          <a:p>
            <a:r>
              <a:rPr lang="pl-PL" sz="1200" dirty="0" smtClean="0"/>
              <a:t>4. Czyste środowisko</a:t>
            </a:r>
          </a:p>
          <a:p>
            <a:r>
              <a:rPr lang="pl-PL" sz="1200" dirty="0" smtClean="0"/>
              <a:t>5. Wydajne i przyjazne uprawy</a:t>
            </a:r>
          </a:p>
          <a:p>
            <a:r>
              <a:rPr lang="pl-PL" sz="1200" dirty="0" smtClean="0"/>
              <a:t>Trwałość biznesu zależy od rozwoju społecznego, kondycji ekonomicznej naszego otoczenia i odpowiedzialnego gospodarowania zasobami naturalnymi. Dlatego naszą strategią biznesową na kolejne lata jest integracja tych zagadnień. </a:t>
            </a:r>
          </a:p>
          <a:p>
            <a:r>
              <a:rPr lang="pl-PL" sz="1200" dirty="0" smtClean="0"/>
              <a:t>Nowe podejście do zrównoważonego rozwoju będzie płynęło z 5 źródeł wzrostu, pod hasłem „Postaw na piwo”. Jeśli razem POSTAWIMY NA PIWO – skorzystamy wszyscy: lokalne społeczności, gospodarka i otaczające nas środowisko.</a:t>
            </a:r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6624-4662-4861-BBDD-E80AAA3D98D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1145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6701"/>
            <a:ext cx="7543800" cy="152192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00618E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2811-5258-44E2-8F8B-3278CC002DC8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3975100"/>
            <a:ext cx="7543800" cy="0"/>
          </a:xfrm>
          <a:prstGeom prst="line">
            <a:avLst/>
          </a:prstGeom>
          <a:ln w="12700">
            <a:solidFill>
              <a:srgbClr val="C5C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2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DBF-9CE5-4F7B-8FBF-EF8C7904F8B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6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88900"/>
            <a:ext cx="1978024" cy="61951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" y="88899"/>
            <a:ext cx="6911975" cy="6195113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D1B-BEAA-4C40-80AD-AABE4F637FE1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4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7EF-3695-484D-8AEE-373D636DF826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3414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393705"/>
            <a:ext cx="7543800" cy="175309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5EA-EB62-483F-9DE5-E1CF3B5CAE45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12700">
            <a:solidFill>
              <a:srgbClr val="C5C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2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" y="127578"/>
            <a:ext cx="8991600" cy="3760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626535"/>
            <a:ext cx="4393510" cy="565499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626534"/>
            <a:ext cx="4386055" cy="565499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B9A2-1711-43F2-B0F0-F4994D1D86BE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5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709" y="114444"/>
            <a:ext cx="8984615" cy="40250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4" y="614152"/>
            <a:ext cx="4440556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rgbClr val="0061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08" y="1451866"/>
            <a:ext cx="4433571" cy="483463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614152"/>
            <a:ext cx="4413884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rgbClr val="0061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451867"/>
            <a:ext cx="4413884" cy="4834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F2E7-ED51-4DA2-A113-7510C74B5FD8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3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F808-DA3F-4626-A119-0523FE7DE298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7DF1-5B8F-43E5-A29B-689F0AF0CFD5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8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7000"/>
            <a:ext cx="2400300" cy="275335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700" y="127000"/>
            <a:ext cx="5791200" cy="61782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0F45A2D-CAD6-4EF9-B69A-0DDD57F67F7A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7699" y="6459786"/>
            <a:ext cx="486565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rgbClr val="C5C6C8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43DC-03F7-4473-B97C-8E53C5E5EA02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Spedycja - W1: Wprowadzenie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618E"/>
          </a:solidFill>
          <a:ln>
            <a:solidFill>
              <a:srgbClr val="006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rgbClr val="DA511F"/>
          </a:solidFill>
          <a:ln>
            <a:solidFill>
              <a:srgbClr val="DA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" y="96104"/>
            <a:ext cx="8991600" cy="427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" y="590266"/>
            <a:ext cx="8991600" cy="56850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 smtClean="0"/>
              <a:t>Kliknij, </a:t>
            </a:r>
            <a:r>
              <a:rPr lang="pl-PL" noProof="0" dirty="0" smtClean="0"/>
              <a:t>aby</a:t>
            </a:r>
            <a:r>
              <a:rPr lang="pl-PL" dirty="0" smtClean="0"/>
              <a:t>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" y="6442572"/>
            <a:ext cx="1222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FFFFFF"/>
                </a:solidFill>
              </a:defRPr>
            </a:lvl1pPr>
          </a:lstStyle>
          <a:p>
            <a:fld id="{AEFECBC9-D076-42DD-9EC9-7CD4935D5BEC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3825" y="6459786"/>
            <a:ext cx="663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Spedycja - W1: Wprowadzenie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3306" y="6442571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9534" y="553365"/>
            <a:ext cx="9010650" cy="2"/>
          </a:xfrm>
          <a:prstGeom prst="line">
            <a:avLst/>
          </a:prstGeom>
          <a:ln w="12700">
            <a:solidFill>
              <a:srgbClr val="C5C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1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50" baseline="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6700" indent="-1778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18E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18E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22300" indent="-1778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18E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12800" indent="-1905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18E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ebrew.gcn.local/sites/pl/PL/KP/Strony/1podatku.aspx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ahigroup-holdings.com/en/csr/society/employment.html" TargetMode="External"/><Relationship Id="rId3" Type="http://schemas.openxmlformats.org/officeDocument/2006/relationships/hyperlink" Target="https://www.kp.pl/" TargetMode="External"/><Relationship Id="rId7" Type="http://schemas.openxmlformats.org/officeDocument/2006/relationships/hyperlink" Target="http://www.asahigroup-holdings.com/en/ir/financial_data/p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ahigroup-holdings.com/en/" TargetMode="External"/><Relationship Id="rId5" Type="http://schemas.openxmlformats.org/officeDocument/2006/relationships/hyperlink" Target="https://www.asahibeer.com/" TargetMode="External"/><Relationship Id="rId4" Type="http://schemas.openxmlformats.org/officeDocument/2006/relationships/hyperlink" Target="https://www.kp.pl/files/Raport_SD_2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75" y="350579"/>
            <a:ext cx="8848165" cy="3181036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effectLst/>
              </a:rPr>
              <a:t>Zarządzanie i organizacja</a:t>
            </a:r>
            <a:br>
              <a:rPr lang="pl-PL" cap="small" dirty="0">
                <a:effectLst/>
              </a:rPr>
            </a:br>
            <a:r>
              <a:rPr lang="pl-PL" cap="small" dirty="0">
                <a:effectLst/>
              </a:rPr>
              <a:t>na przykładzie </a:t>
            </a:r>
            <a:br>
              <a:rPr lang="pl-PL" cap="small" dirty="0">
                <a:effectLst/>
              </a:rPr>
            </a:br>
            <a:r>
              <a:rPr lang="pl-PL" cap="small" dirty="0">
                <a:effectLst/>
              </a:rPr>
              <a:t>Kompanii Piwowarskiej SA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046" y="4114800"/>
            <a:ext cx="8713695" cy="215265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Mariusz Grajek</a:t>
            </a:r>
            <a:endParaRPr lang="pl-PL" sz="2800" b="1" dirty="0"/>
          </a:p>
          <a:p>
            <a:pPr algn="r"/>
            <a:r>
              <a:rPr lang="pl-PL" sz="1600" dirty="0"/>
              <a:t>MARIusz.grajek@gmail.com</a:t>
            </a:r>
            <a:br>
              <a:rPr lang="pl-PL" sz="1600" dirty="0"/>
            </a:br>
            <a:r>
              <a:rPr lang="pl-PL" sz="1600" dirty="0" smtClean="0"/>
              <a:t>www.linkedin.com/in/mariusz-grajek-90542917</a:t>
            </a:r>
            <a:r>
              <a:rPr lang="pl-PL" sz="1600" dirty="0"/>
              <a:t>/</a:t>
            </a:r>
            <a:endParaRPr lang="pl-PL" sz="1600" b="1" dirty="0" smtClean="0"/>
          </a:p>
          <a:p>
            <a:pPr algn="r"/>
            <a:endParaRPr lang="pl-PL" sz="1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" y="4971083"/>
            <a:ext cx="1882589" cy="18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Społeczna odpowiedzialność biznesu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96982" y="673389"/>
            <a:ext cx="8991600" cy="5685064"/>
          </a:xfrm>
        </p:spPr>
        <p:txBody>
          <a:bodyPr>
            <a:normAutofit/>
          </a:bodyPr>
          <a:lstStyle/>
          <a:p>
            <a:pPr lvl="1"/>
            <a:endParaRPr lang="pl-PL" sz="1000" b="1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Prostokąt 2"/>
          <p:cNvSpPr/>
          <p:nvPr/>
        </p:nvSpPr>
        <p:spPr>
          <a:xfrm>
            <a:off x="350322" y="847896"/>
            <a:ext cx="8484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Programy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odpowiedzialnościowe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1% podatku</a:t>
            </a: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Sprawdź promile</a:t>
            </a: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Kompania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Wolontariuszy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Nigdy nie jeżdżę po alkoholu 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Przeciwdziałanie nieodpowiedniej konsumpcji alkoholu </a:t>
            </a:r>
          </a:p>
          <a:p>
            <a:pPr marL="3429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Zarządzanie różnorodnością</a:t>
            </a:r>
          </a:p>
        </p:txBody>
      </p:sp>
      <p:pic>
        <p:nvPicPr>
          <p:cNvPr id="9" name="Picture 4" descr="http://webrew.gcn.local/sites/pl/PL/KP/PublishingImages/1_procent_akcje_charytatywne/1%20procent/2013/1proc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852" y="1199502"/>
            <a:ext cx="1146063" cy="8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brzoskowski\Documents\pawel.local\C&amp;B\X_KFW_Krakow_2015\nowa_aplikacja_programu_sprawdz_promi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22" y="1823242"/>
            <a:ext cx="1052799" cy="7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641" y="2358194"/>
            <a:ext cx="1052798" cy="8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574" y="3223955"/>
            <a:ext cx="1052798" cy="75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74" t="19468" b="57016"/>
          <a:stretch/>
        </p:blipFill>
        <p:spPr bwMode="auto">
          <a:xfrm>
            <a:off x="3698544" y="4636539"/>
            <a:ext cx="1737850" cy="68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74" t="46718" r="6164" b="31188"/>
          <a:stretch/>
        </p:blipFill>
        <p:spPr bwMode="auto">
          <a:xfrm>
            <a:off x="467342" y="4636540"/>
            <a:ext cx="1575581" cy="6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636" y="4665113"/>
            <a:ext cx="1537908" cy="6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533" y="4763170"/>
            <a:ext cx="3168902" cy="152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4994998"/>
            <a:ext cx="7589520" cy="508577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822960" y="5583497"/>
            <a:ext cx="7589520" cy="917887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Grajek</a:t>
            </a: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mariusz.grajek@gmail.com</a:t>
            </a:r>
          </a:p>
          <a:p>
            <a:r>
              <a:rPr lang="pl-PL" dirty="0"/>
              <a:t>www.linkedin.com/in/mariusz-grajek-90542917/</a:t>
            </a:r>
            <a:endParaRPr lang="pl-PL" b="1" dirty="0"/>
          </a:p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70A5-6BDA-4798-B57C-B55C06827CAA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79" r="-96679"/>
          <a:stretch/>
        </p:blipFill>
        <p:spPr>
          <a:xfrm>
            <a:off x="6" y="0"/>
            <a:ext cx="9143989" cy="4915076"/>
          </a:xfrm>
        </p:spPr>
      </p:pic>
    </p:spTree>
    <p:extLst>
      <p:ext uri="{BB962C8B-B14F-4D97-AF65-F5344CB8AC3E}">
        <p14:creationId xmlns:p14="http://schemas.microsoft.com/office/powerpoint/2010/main" val="21729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Sylwetka prowadzącego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2660" y="892118"/>
            <a:ext cx="8256233" cy="56850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sz="2000" b="1" dirty="0"/>
              <a:t>dr inż. Mariusz Grajek</a:t>
            </a:r>
            <a:endParaRPr lang="pl-PL" sz="1000" dirty="0"/>
          </a:p>
          <a:p>
            <a:pPr lvl="1">
              <a:lnSpc>
                <a:spcPct val="100000"/>
              </a:lnSpc>
            </a:pPr>
            <a:r>
              <a:rPr lang="pl-PL" sz="1800" dirty="0"/>
              <a:t>absolwent kierunków Transport oraz Mechanika i Budowa Maszyn </a:t>
            </a:r>
            <a:br>
              <a:rPr lang="pl-PL" sz="1800" dirty="0"/>
            </a:br>
            <a:r>
              <a:rPr lang="pl-PL" sz="1800" dirty="0"/>
              <a:t>na Wydziale Maszyn Roboczych i Transportu, Politechniki Poznańskiej</a:t>
            </a:r>
          </a:p>
          <a:p>
            <a:pPr lvl="1">
              <a:lnSpc>
                <a:spcPct val="100000"/>
              </a:lnSpc>
            </a:pPr>
            <a:r>
              <a:rPr lang="pl-PL" sz="1800" dirty="0"/>
              <a:t>doktorat z dziedziny Transport, Politechnika Poznańska, 2017</a:t>
            </a:r>
          </a:p>
          <a:p>
            <a:pPr marL="82296" indent="0">
              <a:buNone/>
            </a:pPr>
            <a:r>
              <a:rPr lang="pl-PL" sz="1800" b="1" dirty="0"/>
              <a:t>Zainteresowania naukowe: </a:t>
            </a:r>
            <a:r>
              <a:rPr lang="pl-PL" sz="1600" dirty="0"/>
              <a:t>Logistyka międzynarodowa i planowanie dostaw</a:t>
            </a:r>
          </a:p>
          <a:p>
            <a:pPr marL="82296" lvl="2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pl-PL" sz="1800" b="1" dirty="0"/>
              <a:t>Kluczowe </a:t>
            </a:r>
            <a:r>
              <a:rPr lang="pl-PL" sz="1800" b="1" dirty="0" smtClean="0"/>
              <a:t>doświadczenia z zakresu wystąpienia:</a:t>
            </a:r>
            <a:endParaRPr lang="pl-PL" sz="1800" b="1" dirty="0"/>
          </a:p>
          <a:p>
            <a:pPr marL="360000" lvl="1"/>
            <a:r>
              <a:rPr lang="pl-PL" sz="1300" dirty="0" smtClean="0"/>
              <a:t>ponad 10 letnie doświadczenie w eksporcie i </a:t>
            </a:r>
            <a:r>
              <a:rPr lang="pl-PL" sz="1300" dirty="0"/>
              <a:t>imporcie w Kompanii Piwowarskiej SA (największy producent </a:t>
            </a:r>
            <a:r>
              <a:rPr lang="pl-PL" sz="1300" dirty="0" smtClean="0"/>
              <a:t>i </a:t>
            </a:r>
            <a:r>
              <a:rPr lang="pl-PL" sz="1300" dirty="0"/>
              <a:t>wiodący importer oraz eksporter piwa w Polsce)</a:t>
            </a:r>
            <a:endParaRPr lang="pl-PL" sz="1300" dirty="0" smtClean="0"/>
          </a:p>
          <a:p>
            <a:pPr marL="360000" lvl="1"/>
            <a:r>
              <a:rPr lang="pl-PL" sz="1300" dirty="0" smtClean="0"/>
              <a:t>ponad 6 letnie doświadczenie na stanowiskach kierowniczych z obszaru eksportu i importu (obecnie menedżer ds. planowania eksportu i importu)</a:t>
            </a:r>
          </a:p>
          <a:p>
            <a:pPr marL="360000" lvl="1"/>
            <a:r>
              <a:rPr lang="pl-PL" sz="1300" dirty="0" smtClean="0"/>
              <a:t>odpowiedzialny </a:t>
            </a:r>
            <a:r>
              <a:rPr lang="pl-PL" sz="1300" dirty="0"/>
              <a:t>za </a:t>
            </a:r>
            <a:r>
              <a:rPr lang="pl-PL" sz="1300" dirty="0" smtClean="0"/>
              <a:t>zarządzanie </a:t>
            </a:r>
            <a:r>
              <a:rPr lang="pl-PL" sz="1300" dirty="0"/>
              <a:t>całością łańcucha dostaw eksportu (Tyskie, Lech, Żubr, Dębowe, </a:t>
            </a:r>
            <a:r>
              <a:rPr lang="pl-PL" sz="1300" dirty="0" err="1"/>
              <a:t>Redd’s</a:t>
            </a:r>
            <a:r>
              <a:rPr lang="pl-PL" sz="1300" dirty="0"/>
              <a:t>...) i importu (</a:t>
            </a:r>
            <a:r>
              <a:rPr lang="pl-PL" sz="1300" dirty="0" err="1"/>
              <a:t>Pilsner</a:t>
            </a:r>
            <a:r>
              <a:rPr lang="pl-PL" sz="1300" dirty="0"/>
              <a:t> </a:t>
            </a:r>
            <a:r>
              <a:rPr lang="pl-PL" sz="1300" dirty="0" err="1"/>
              <a:t>Urquell</a:t>
            </a:r>
            <a:r>
              <a:rPr lang="pl-PL" sz="1300" dirty="0"/>
              <a:t>, </a:t>
            </a:r>
            <a:r>
              <a:rPr lang="pl-PL" sz="1300" dirty="0" err="1"/>
              <a:t>Peroni</a:t>
            </a:r>
            <a:r>
              <a:rPr lang="pl-PL" sz="1300" dirty="0"/>
              <a:t>, Miller, Kozel, </a:t>
            </a:r>
            <a:r>
              <a:rPr lang="pl-PL" sz="1300" dirty="0" err="1"/>
              <a:t>Grolsch</a:t>
            </a:r>
            <a:r>
              <a:rPr lang="pl-PL" sz="1300" dirty="0"/>
              <a:t>...) </a:t>
            </a:r>
            <a:r>
              <a:rPr lang="pl-PL" sz="1300" dirty="0" smtClean="0"/>
              <a:t>największych marek piwa w Polsce – </a:t>
            </a:r>
            <a:r>
              <a:rPr lang="pl-PL" sz="1300" dirty="0"/>
              <a:t>załadunki, rozładunki, </a:t>
            </a:r>
            <a:r>
              <a:rPr lang="pl-PL" sz="1300" dirty="0" err="1"/>
              <a:t>copacking</a:t>
            </a:r>
            <a:r>
              <a:rPr lang="pl-PL" sz="1300" dirty="0"/>
              <a:t>, zapasy, </a:t>
            </a:r>
            <a:r>
              <a:rPr lang="pl-PL" sz="1300" dirty="0" smtClean="0"/>
              <a:t>planowanie, </a:t>
            </a:r>
            <a:r>
              <a:rPr lang="pl-PL" sz="1300" dirty="0"/>
              <a:t>etc</a:t>
            </a:r>
            <a:r>
              <a:rPr lang="pl-PL" sz="1300" dirty="0" smtClean="0"/>
              <a:t>.</a:t>
            </a:r>
          </a:p>
          <a:p>
            <a:pPr marL="360000" lvl="1"/>
            <a:r>
              <a:rPr lang="pl-PL" sz="1300" dirty="0"/>
              <a:t>e</a:t>
            </a:r>
            <a:r>
              <a:rPr lang="pl-PL" sz="1300" dirty="0" smtClean="0"/>
              <a:t>ksport do kilkunastu krajów świata, w tym USA, Kanada, UK, Irlandia, Niemcy, Holandia, Belgia…</a:t>
            </a:r>
          </a:p>
          <a:p>
            <a:pPr marL="360000" lvl="1"/>
            <a:r>
              <a:rPr lang="pl-PL" sz="1300" dirty="0"/>
              <a:t>i</a:t>
            </a:r>
            <a:r>
              <a:rPr lang="pl-PL" sz="1300" dirty="0" smtClean="0"/>
              <a:t>mport z Czech, Holandii i Włoch</a:t>
            </a:r>
          </a:p>
          <a:p>
            <a:pPr marL="360000" lvl="1"/>
            <a:endParaRPr lang="en-GB" sz="400" dirty="0"/>
          </a:p>
          <a:p>
            <a:pPr marL="82296" lvl="2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pl-PL" sz="1800" b="1" dirty="0"/>
              <a:t>Inne informacje:</a:t>
            </a:r>
          </a:p>
          <a:p>
            <a:pPr marL="82296" lvl="2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Autor i współautor naukowych artykułów polsko- i anglojęzycznych dotyczących problematyki harmonogramowania międzynarodowych dostaw wyrobów akcyzowych.</a:t>
            </a:r>
            <a:endParaRPr lang="pl-PL" sz="16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F01-9F3C-4EC2-BB66-4DE3BA519842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</a:t>
            </a:r>
            <a:r>
              <a:rPr lang="pl-PL" cap="small" dirty="0" smtClean="0"/>
              <a:t>organizacja na </a:t>
            </a:r>
            <a:r>
              <a:rPr lang="pl-PL" cap="small" dirty="0"/>
              <a:t>przykładzie </a:t>
            </a:r>
            <a:r>
              <a:rPr lang="pl-PL" cap="small" dirty="0" smtClean="0"/>
              <a:t>Kompanii </a:t>
            </a:r>
            <a:r>
              <a:rPr lang="pl-PL" cap="small" dirty="0"/>
              <a:t>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24" y="68899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45" y="625039"/>
            <a:ext cx="9077325" cy="4830187"/>
          </a:xfrm>
        </p:spPr>
        <p:txBody>
          <a:bodyPr>
            <a:normAutofit/>
          </a:bodyPr>
          <a:lstStyle/>
          <a:p>
            <a:pPr lvl="1"/>
            <a:r>
              <a:rPr lang="pl-PL" sz="2000" dirty="0" smtClean="0">
                <a:solidFill>
                  <a:schemeClr val="tx1"/>
                </a:solidFill>
              </a:rPr>
              <a:t>Strona internetowa Kompanii Piwowarskiej </a:t>
            </a:r>
            <a:r>
              <a:rPr lang="pl-PL" sz="2000" dirty="0">
                <a:solidFill>
                  <a:schemeClr val="tx1"/>
                </a:solidFill>
              </a:rPr>
              <a:t>SA </a:t>
            </a:r>
            <a:r>
              <a:rPr lang="pl-PL" sz="2000" dirty="0">
                <a:solidFill>
                  <a:schemeClr val="tx1"/>
                </a:solidFill>
                <a:hlinkClick r:id="rId3"/>
              </a:rPr>
              <a:t>https://www.kp.pl</a:t>
            </a:r>
            <a:r>
              <a:rPr lang="pl-PL" sz="2000" dirty="0" smtClean="0">
                <a:solidFill>
                  <a:schemeClr val="tx1"/>
                </a:solidFill>
                <a:hlinkClick r:id="rId3"/>
              </a:rPr>
              <a:t>/</a:t>
            </a:r>
            <a:endParaRPr lang="pl-PL" sz="2000" dirty="0" smtClean="0">
              <a:solidFill>
                <a:schemeClr val="tx1"/>
              </a:solidFill>
            </a:endParaRPr>
          </a:p>
          <a:p>
            <a:pPr lvl="2"/>
            <a:r>
              <a:rPr lang="pl-PL" sz="1800" dirty="0" smtClean="0">
                <a:solidFill>
                  <a:schemeClr val="tx1"/>
                </a:solidFill>
              </a:rPr>
              <a:t>raport </a:t>
            </a:r>
            <a:r>
              <a:rPr lang="pl-PL" sz="1800" dirty="0">
                <a:solidFill>
                  <a:schemeClr val="tx1"/>
                </a:solidFill>
              </a:rPr>
              <a:t>CSR </a:t>
            </a:r>
            <a:r>
              <a:rPr lang="pl-PL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pl-PL" sz="1800" dirty="0" smtClean="0">
                <a:solidFill>
                  <a:schemeClr val="tx1"/>
                </a:solidFill>
                <a:hlinkClick r:id="rId4"/>
              </a:rPr>
              <a:t>www.kp.pl/files/Raport_SD_2017.pdf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pl-PL" sz="2000" dirty="0">
                <a:solidFill>
                  <a:schemeClr val="tx1"/>
                </a:solidFill>
              </a:rPr>
              <a:t>Strona internetowa Asahi Breweries LTD </a:t>
            </a:r>
            <a:r>
              <a:rPr lang="pl-PL" sz="2000" dirty="0">
                <a:solidFill>
                  <a:schemeClr val="tx1"/>
                </a:solidFill>
                <a:hlinkClick r:id="rId5"/>
              </a:rPr>
              <a:t>https://www.asahibeer.com/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endParaRPr lang="pl-PL" sz="2000" dirty="0" smtClean="0">
              <a:solidFill>
                <a:schemeClr val="tx1"/>
              </a:solidFill>
            </a:endParaRPr>
          </a:p>
          <a:p>
            <a:pPr lvl="1"/>
            <a:r>
              <a:rPr lang="pl-PL" sz="2000" dirty="0" smtClean="0">
                <a:solidFill>
                  <a:schemeClr val="tx1"/>
                </a:solidFill>
              </a:rPr>
              <a:t>Strona </a:t>
            </a:r>
            <a:r>
              <a:rPr lang="pl-PL" sz="2000" dirty="0">
                <a:solidFill>
                  <a:schemeClr val="tx1"/>
                </a:solidFill>
              </a:rPr>
              <a:t>internetowa grupy Asahi </a:t>
            </a:r>
            <a:r>
              <a:rPr lang="pl-PL" sz="2000" dirty="0">
                <a:solidFill>
                  <a:schemeClr val="tx1"/>
                </a:solidFill>
                <a:hlinkClick r:id="rId6"/>
              </a:rPr>
              <a:t>http://www.asahigroup-holdings.com/en/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endParaRPr lang="pl-PL" sz="2000" dirty="0" smtClean="0">
              <a:solidFill>
                <a:schemeClr val="tx1"/>
              </a:solidFill>
            </a:endParaRPr>
          </a:p>
          <a:p>
            <a:pPr lvl="2"/>
            <a:r>
              <a:rPr lang="pl-PL" sz="1800" dirty="0" smtClean="0">
                <a:solidFill>
                  <a:schemeClr val="tx1"/>
                </a:solidFill>
              </a:rPr>
              <a:t>wynik </a:t>
            </a:r>
            <a:r>
              <a:rPr lang="pl-PL" sz="1800" dirty="0">
                <a:solidFill>
                  <a:schemeClr val="tx1"/>
                </a:solidFill>
              </a:rPr>
              <a:t>finansowy: </a:t>
            </a:r>
            <a:r>
              <a:rPr lang="pl-PL" sz="18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pl-PL" sz="1800" dirty="0" smtClean="0">
                <a:solidFill>
                  <a:schemeClr val="tx1"/>
                </a:solidFill>
                <a:hlinkClick r:id="rId7"/>
              </a:rPr>
              <a:t>www.asahigroup-holdings.com/en/ir/financial_data/pl.html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pl-PL" sz="1800" dirty="0" smtClean="0">
                <a:solidFill>
                  <a:schemeClr val="tx1"/>
                </a:solidFill>
              </a:rPr>
              <a:t>zatrudnienie</a:t>
            </a:r>
            <a:r>
              <a:rPr lang="pl-PL" sz="1800" dirty="0">
                <a:solidFill>
                  <a:schemeClr val="tx1"/>
                </a:solidFill>
              </a:rPr>
              <a:t>: </a:t>
            </a:r>
            <a:r>
              <a:rPr lang="pl-PL" sz="18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pl-PL" sz="1800" dirty="0" smtClean="0">
                <a:solidFill>
                  <a:schemeClr val="tx1"/>
                </a:solidFill>
                <a:hlinkClick r:id="rId8"/>
              </a:rPr>
              <a:t>www.asahigroup-holdings.com/en/csr/society/employment.html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lvl="1"/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B167-7EF4-47AA-B0A5-CBFF3536B2D9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Asahi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33845"/>
            <a:ext cx="9077325" cy="5689463"/>
          </a:xfrm>
        </p:spPr>
        <p:txBody>
          <a:bodyPr>
            <a:normAutofit/>
          </a:bodyPr>
          <a:lstStyle/>
          <a:p>
            <a:pPr lvl="1"/>
            <a:r>
              <a:rPr lang="pl-PL" sz="2000" dirty="0"/>
              <a:t>Asahi </a:t>
            </a:r>
            <a:r>
              <a:rPr lang="pl-PL" sz="2000" dirty="0" err="1"/>
              <a:t>Group</a:t>
            </a:r>
            <a:r>
              <a:rPr lang="pl-PL" sz="2000" dirty="0"/>
              <a:t> Holdings to globalny producent piwa, napojów spirytusowych, napojów bezalkoholowych i żywności</a:t>
            </a:r>
          </a:p>
          <a:p>
            <a:pPr lvl="1"/>
            <a:r>
              <a:rPr lang="pl-PL" sz="2000" dirty="0" smtClean="0"/>
              <a:t>129 </a:t>
            </a:r>
            <a:r>
              <a:rPr lang="pl-PL" sz="2000" dirty="0"/>
              <a:t>lat historii (w roku 1889 powstaje Osaka Beer </a:t>
            </a:r>
            <a:r>
              <a:rPr lang="pl-PL" sz="2000" dirty="0" err="1"/>
              <a:t>Brewing</a:t>
            </a:r>
            <a:r>
              <a:rPr lang="pl-PL" sz="2000" dirty="0"/>
              <a:t> Company)</a:t>
            </a:r>
          </a:p>
          <a:p>
            <a:pPr lvl="1"/>
            <a:r>
              <a:rPr lang="pl-PL" sz="2000" dirty="0"/>
              <a:t>Przychody ze sprzedaży netto </a:t>
            </a:r>
            <a:r>
              <a:rPr lang="pl-PL" sz="2000" dirty="0" smtClean="0"/>
              <a:t>na </a:t>
            </a:r>
            <a:r>
              <a:rPr lang="pl-PL" sz="2000" dirty="0"/>
              <a:t>poziomie </a:t>
            </a:r>
            <a:r>
              <a:rPr lang="pl-PL" sz="2000" dirty="0" smtClean="0"/>
              <a:t>blisko 20 </a:t>
            </a:r>
            <a:r>
              <a:rPr lang="pl-PL" sz="2000" dirty="0"/>
              <a:t>mld USD</a:t>
            </a:r>
          </a:p>
          <a:p>
            <a:pPr lvl="1"/>
            <a:r>
              <a:rPr lang="pl-PL" sz="2000" dirty="0"/>
              <a:t>Zysk operacyjny </a:t>
            </a:r>
            <a:r>
              <a:rPr lang="pl-PL" sz="2000" dirty="0" smtClean="0"/>
              <a:t>1,7 </a:t>
            </a:r>
            <a:r>
              <a:rPr lang="pl-PL" sz="2000" dirty="0"/>
              <a:t>mld USD, a zysk netto </a:t>
            </a:r>
            <a:r>
              <a:rPr lang="pl-PL" sz="2000" dirty="0" smtClean="0"/>
              <a:t>1,3 </a:t>
            </a:r>
            <a:r>
              <a:rPr lang="pl-PL" sz="2000" dirty="0"/>
              <a:t>mld USD</a:t>
            </a:r>
          </a:p>
          <a:p>
            <a:pPr lvl="1"/>
            <a:r>
              <a:rPr lang="pl-PL" sz="2000" dirty="0" smtClean="0"/>
              <a:t>24 </a:t>
            </a:r>
            <a:r>
              <a:rPr lang="pl-PL" sz="2000" dirty="0"/>
              <a:t>000 pracowników </a:t>
            </a:r>
            <a:r>
              <a:rPr lang="pl-PL" sz="2000" dirty="0" smtClean="0"/>
              <a:t>(2016)</a:t>
            </a:r>
            <a:endParaRPr lang="pl-PL" sz="2000" dirty="0"/>
          </a:p>
          <a:p>
            <a:pPr lvl="1"/>
            <a:r>
              <a:rPr lang="pl-PL" sz="2000" dirty="0"/>
              <a:t>20 mln </a:t>
            </a:r>
            <a:r>
              <a:rPr lang="pl-PL" sz="2000" dirty="0" err="1"/>
              <a:t>hl</a:t>
            </a:r>
            <a:r>
              <a:rPr lang="pl-PL" sz="2000" dirty="0"/>
              <a:t> piwa sprzedanego na całym świecie z czego 13 mln </a:t>
            </a:r>
            <a:r>
              <a:rPr lang="pl-PL" sz="2000" dirty="0" err="1"/>
              <a:t>hl</a:t>
            </a:r>
            <a:r>
              <a:rPr lang="pl-PL" sz="2000" dirty="0"/>
              <a:t> w Japonii </a:t>
            </a:r>
            <a:r>
              <a:rPr lang="pl-PL" sz="2000" dirty="0" smtClean="0"/>
              <a:t>(2016)</a:t>
            </a:r>
            <a:endParaRPr lang="pl-PL" sz="2000" dirty="0"/>
          </a:p>
          <a:p>
            <a:pPr lvl="1"/>
            <a:r>
              <a:rPr lang="pl-PL" sz="2000" dirty="0"/>
              <a:t>Notowana na Giełdzie Papierów Wartościowych w Tokio</a:t>
            </a:r>
          </a:p>
          <a:p>
            <a:pPr lvl="1"/>
            <a:endParaRPr lang="pl-PL" sz="2000" b="1" dirty="0" smtClean="0"/>
          </a:p>
          <a:p>
            <a:pPr lvl="1"/>
            <a:endParaRPr lang="pl-PL" sz="2000" i="1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2" y="3375652"/>
            <a:ext cx="8060176" cy="29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Kompania Piwowarska 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064" y="703332"/>
            <a:ext cx="8649731" cy="5799433"/>
          </a:xfrm>
        </p:spPr>
        <p:txBody>
          <a:bodyPr>
            <a:normAutofit/>
          </a:bodyPr>
          <a:lstStyle/>
          <a:p>
            <a:pPr marL="88900" lvl="1" indent="0">
              <a:buNone/>
            </a:pPr>
            <a:r>
              <a:rPr lang="pl-PL" sz="2000" i="1" dirty="0"/>
              <a:t>Kompania Piwowarska skupia trzy browary o wieloletniej historii: Tyskie Browary Książęce (rok założenia - 1629), Browar Dojlidy w Białymstoku (1768) i Lech Browary Wielkopolski w Poznaniu (1895). To w nich warzone są najchętniej wybierane przez Polaków piwa, między innymi: Żubr, Tyskie, Lech, Dębowe, </a:t>
            </a:r>
            <a:r>
              <a:rPr lang="pl-PL" sz="2000" i="1" dirty="0" err="1"/>
              <a:t>Redd’s</a:t>
            </a:r>
            <a:r>
              <a:rPr lang="pl-PL" sz="2000" i="1" dirty="0"/>
              <a:t> oraz kolekcja specjalności Książęcego. </a:t>
            </a:r>
            <a:endParaRPr lang="pl-PL" sz="2000" i="1" dirty="0" smtClean="0"/>
          </a:p>
          <a:p>
            <a:pPr marL="88900" lvl="1" indent="0">
              <a:buNone/>
            </a:pPr>
            <a:endParaRPr lang="pl-PL" sz="2000" i="1" dirty="0" smtClean="0"/>
          </a:p>
          <a:p>
            <a:pPr lvl="1"/>
            <a:r>
              <a:rPr lang="pl-PL" sz="2000" dirty="0" smtClean="0"/>
              <a:t>Centra </a:t>
            </a:r>
            <a:r>
              <a:rPr lang="pl-PL" sz="2000" dirty="0"/>
              <a:t>dystrybucji w </a:t>
            </a:r>
            <a:r>
              <a:rPr lang="pl-PL" sz="2000" dirty="0" smtClean="0"/>
              <a:t>Warszawie i </a:t>
            </a:r>
            <a:r>
              <a:rPr lang="pl-PL" sz="2000" dirty="0"/>
              <a:t>Swarzędzu</a:t>
            </a:r>
          </a:p>
          <a:p>
            <a:pPr lvl="1"/>
            <a:r>
              <a:rPr lang="pl-PL" sz="2000" dirty="0" smtClean="0"/>
              <a:t>Blisko </a:t>
            </a:r>
            <a:r>
              <a:rPr lang="pl-PL" sz="2000" dirty="0"/>
              <a:t>3 000 pracowników</a:t>
            </a:r>
          </a:p>
          <a:p>
            <a:pPr lvl="1"/>
            <a:r>
              <a:rPr lang="pl-PL" sz="2000" dirty="0" smtClean="0"/>
              <a:t>Roczna sprzedaż piwa na poziomie ~ </a:t>
            </a:r>
            <a:r>
              <a:rPr lang="pl-PL" sz="2000" dirty="0"/>
              <a:t>14 mln </a:t>
            </a:r>
            <a:r>
              <a:rPr lang="pl-PL" sz="2000" dirty="0" err="1"/>
              <a:t>hl</a:t>
            </a:r>
            <a:r>
              <a:rPr lang="pl-PL" sz="2000" dirty="0"/>
              <a:t> </a:t>
            </a:r>
          </a:p>
          <a:p>
            <a:pPr lvl="1"/>
            <a:r>
              <a:rPr lang="pl-PL" sz="2000" dirty="0" smtClean="0"/>
              <a:t>Udziały w rynku na poziomie ~ 37% </a:t>
            </a:r>
          </a:p>
          <a:p>
            <a:pPr lvl="1"/>
            <a:r>
              <a:rPr lang="pl-PL" sz="2000" dirty="0" smtClean="0"/>
              <a:t>Od 1 kwietnia 2017 część Grupy Asahi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4612212"/>
            <a:ext cx="8736227" cy="15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Podział na pion operacyjny i komercyjny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20130" y="762433"/>
            <a:ext cx="4440556" cy="736282"/>
          </a:xfrm>
        </p:spPr>
        <p:txBody>
          <a:bodyPr/>
          <a:lstStyle/>
          <a:p>
            <a:pPr marL="0" lvl="1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400" dirty="0"/>
              <a:t>Część </a:t>
            </a:r>
            <a:r>
              <a:rPr lang="pl-PL" sz="2400" dirty="0" smtClean="0"/>
              <a:t>operacyjna</a:t>
            </a:r>
            <a:endParaRPr lang="pl-PL" sz="2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92708" y="1442599"/>
            <a:ext cx="4433571" cy="4834633"/>
          </a:xfrm>
        </p:spPr>
        <p:txBody>
          <a:bodyPr>
            <a:normAutofit/>
          </a:bodyPr>
          <a:lstStyle/>
          <a:p>
            <a:pPr lvl="2"/>
            <a:r>
              <a:rPr lang="pl-PL" dirty="0" smtClean="0"/>
              <a:t>Produkcja </a:t>
            </a:r>
            <a:endParaRPr lang="pl-PL" dirty="0"/>
          </a:p>
          <a:p>
            <a:pPr lvl="2"/>
            <a:r>
              <a:rPr lang="pl-PL" dirty="0"/>
              <a:t>Technika</a:t>
            </a:r>
          </a:p>
          <a:p>
            <a:pPr lvl="2"/>
            <a:r>
              <a:rPr lang="pl-PL" dirty="0"/>
              <a:t>Laboratoria</a:t>
            </a:r>
          </a:p>
          <a:p>
            <a:pPr lvl="2"/>
            <a:r>
              <a:rPr lang="pl-PL" dirty="0"/>
              <a:t>Inwestycje</a:t>
            </a:r>
          </a:p>
          <a:p>
            <a:pPr lvl="2"/>
            <a:r>
              <a:rPr lang="pl-PL" dirty="0"/>
              <a:t>Zakupy pośrednie</a:t>
            </a:r>
          </a:p>
          <a:p>
            <a:pPr lvl="2"/>
            <a:r>
              <a:rPr lang="pl-PL" dirty="0"/>
              <a:t>Dział Jakości</a:t>
            </a:r>
          </a:p>
          <a:p>
            <a:pPr lvl="2"/>
            <a:r>
              <a:rPr lang="pl-PL" dirty="0"/>
              <a:t>Łańcuch Dostaw</a:t>
            </a:r>
          </a:p>
          <a:p>
            <a:pPr lvl="2"/>
            <a:r>
              <a:rPr lang="pl-PL" dirty="0"/>
              <a:t>Finanse operacyjne</a:t>
            </a:r>
          </a:p>
          <a:p>
            <a:pPr lvl="1"/>
            <a:endParaRPr lang="pl-PL" sz="1000" b="1" dirty="0"/>
          </a:p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944815" y="764236"/>
            <a:ext cx="4413884" cy="736282"/>
          </a:xfrm>
        </p:spPr>
        <p:txBody>
          <a:bodyPr/>
          <a:lstStyle/>
          <a:p>
            <a:pPr marL="0" lvl="1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400" dirty="0"/>
              <a:t>Część </a:t>
            </a:r>
            <a:r>
              <a:rPr lang="pl-PL" sz="2400" dirty="0" smtClean="0"/>
              <a:t>komercyjna</a:t>
            </a:r>
            <a:endParaRPr lang="pl-PL" sz="24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4651084" y="1467314"/>
            <a:ext cx="4295209" cy="4834632"/>
          </a:xfrm>
        </p:spPr>
        <p:txBody>
          <a:bodyPr/>
          <a:lstStyle/>
          <a:p>
            <a:pPr lvl="2"/>
            <a:r>
              <a:rPr lang="pl-PL" dirty="0"/>
              <a:t>Sprzedaż</a:t>
            </a:r>
          </a:p>
          <a:p>
            <a:pPr lvl="2"/>
            <a:r>
              <a:rPr lang="pl-PL" dirty="0"/>
              <a:t>Marketing</a:t>
            </a:r>
          </a:p>
          <a:p>
            <a:pPr lvl="2"/>
            <a:r>
              <a:rPr lang="pl-PL" dirty="0"/>
              <a:t>Finanse</a:t>
            </a:r>
          </a:p>
          <a:p>
            <a:pPr lvl="2"/>
            <a:r>
              <a:rPr lang="pl-PL" dirty="0"/>
              <a:t>IT</a:t>
            </a:r>
          </a:p>
          <a:p>
            <a:pPr lvl="2"/>
            <a:r>
              <a:rPr lang="pl-PL" dirty="0"/>
              <a:t>Zakupy in-</a:t>
            </a:r>
            <a:r>
              <a:rPr lang="pl-PL" dirty="0" err="1"/>
              <a:t>direct</a:t>
            </a:r>
            <a:endParaRPr lang="pl-PL" dirty="0"/>
          </a:p>
          <a:p>
            <a:pPr lvl="2"/>
            <a:r>
              <a:rPr lang="pl-PL" dirty="0"/>
              <a:t>HR</a:t>
            </a:r>
          </a:p>
          <a:p>
            <a:pPr lvl="2"/>
            <a:r>
              <a:rPr lang="pl-PL" dirty="0"/>
              <a:t>Działy wspierające (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Affairs</a:t>
            </a:r>
            <a:r>
              <a:rPr lang="pl-PL" dirty="0"/>
              <a:t>, Dział Prawny, Dział Podatków)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4" y="4655128"/>
            <a:ext cx="3527732" cy="11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5597145" y="4655128"/>
            <a:ext cx="1662546" cy="1520042"/>
            <a:chOff x="6617710" y="4747285"/>
            <a:chExt cx="1228725" cy="11110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710" y="4747285"/>
              <a:ext cx="12287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97" y="5115419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53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 Łańcucha Dostaw i Planowanie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5725" y="756516"/>
            <a:ext cx="8991600" cy="5685064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pl-PL" sz="2400" dirty="0"/>
              <a:t>Operacje łańcucha dostaw </a:t>
            </a:r>
            <a:endParaRPr lang="pl-PL" sz="2400" dirty="0" smtClean="0"/>
          </a:p>
          <a:p>
            <a:pPr lvl="3"/>
            <a:r>
              <a:rPr lang="pl-PL" sz="2200" dirty="0" smtClean="0"/>
              <a:t>Magazyny wyrobów gotowych</a:t>
            </a:r>
          </a:p>
          <a:p>
            <a:pPr lvl="3"/>
            <a:r>
              <a:rPr lang="pl-PL" sz="2200" dirty="0" smtClean="0"/>
              <a:t>Magazyny </a:t>
            </a:r>
            <a:r>
              <a:rPr lang="pl-PL" sz="2200" dirty="0"/>
              <a:t>surowców i </a:t>
            </a:r>
            <a:r>
              <a:rPr lang="pl-PL" sz="2200" dirty="0" smtClean="0"/>
              <a:t>opakowań</a:t>
            </a:r>
          </a:p>
          <a:p>
            <a:pPr lvl="3"/>
            <a:r>
              <a:rPr lang="pl-PL" sz="2200" dirty="0" smtClean="0"/>
              <a:t>Centra dystrybucji</a:t>
            </a:r>
            <a:endParaRPr lang="pl-PL" sz="2200" dirty="0"/>
          </a:p>
          <a:p>
            <a:pPr lvl="2"/>
            <a:r>
              <a:rPr lang="pl-PL" sz="2400" dirty="0"/>
              <a:t>Transport</a:t>
            </a:r>
          </a:p>
          <a:p>
            <a:pPr lvl="2"/>
            <a:r>
              <a:rPr lang="pl-PL" sz="2400" dirty="0"/>
              <a:t>Planowanie popytu</a:t>
            </a:r>
          </a:p>
          <a:p>
            <a:pPr lvl="2"/>
            <a:r>
              <a:rPr lang="pl-PL" sz="2400" dirty="0"/>
              <a:t>Rozwój łańcucha dostaw </a:t>
            </a:r>
            <a:endParaRPr lang="pl-PL" sz="2400" dirty="0" smtClean="0"/>
          </a:p>
          <a:p>
            <a:pPr lvl="3"/>
            <a:r>
              <a:rPr lang="pl-PL" sz="2200" dirty="0" smtClean="0"/>
              <a:t>Kliencki łańcuch dostaw</a:t>
            </a:r>
          </a:p>
          <a:p>
            <a:pPr lvl="3"/>
            <a:r>
              <a:rPr lang="pl-PL" sz="2200" dirty="0" smtClean="0"/>
              <a:t>Łańcuch dostaw materiał POS</a:t>
            </a:r>
            <a:endParaRPr lang="pl-PL" sz="2200" dirty="0"/>
          </a:p>
          <a:p>
            <a:pPr lvl="2"/>
            <a:r>
              <a:rPr lang="pl-PL" sz="2400" dirty="0"/>
              <a:t>Planowanie łańcucha dostaw</a:t>
            </a:r>
          </a:p>
          <a:p>
            <a:pPr lvl="3"/>
            <a:r>
              <a:rPr lang="pl-PL" sz="2200" dirty="0"/>
              <a:t>Planowanie taktyczne produkcji</a:t>
            </a:r>
          </a:p>
          <a:p>
            <a:pPr lvl="3"/>
            <a:r>
              <a:rPr lang="pl-PL" sz="2200" dirty="0"/>
              <a:t>Planowanie operacyjne produkcji</a:t>
            </a:r>
          </a:p>
          <a:p>
            <a:pPr lvl="3"/>
            <a:r>
              <a:rPr lang="pl-PL" sz="2200" dirty="0"/>
              <a:t>Planowanie </a:t>
            </a:r>
            <a:r>
              <a:rPr lang="pl-PL" sz="2200" dirty="0" smtClean="0"/>
              <a:t>dystrybucji</a:t>
            </a:r>
            <a:endParaRPr lang="pl-PL" sz="2200" dirty="0"/>
          </a:p>
          <a:p>
            <a:pPr lvl="3"/>
            <a:r>
              <a:rPr lang="pl-PL" sz="2200" dirty="0"/>
              <a:t>Planowanie opakowań zwrotnych</a:t>
            </a:r>
          </a:p>
          <a:p>
            <a:pPr lvl="3"/>
            <a:r>
              <a:rPr lang="pl-PL" sz="2200" dirty="0"/>
              <a:t>Planowanie eksportu i importu</a:t>
            </a:r>
          </a:p>
          <a:p>
            <a:pPr lvl="3"/>
            <a:r>
              <a:rPr lang="pl-PL" sz="2200" dirty="0"/>
              <a:t>Planowanie aktywności komercyjnych</a:t>
            </a:r>
          </a:p>
          <a:p>
            <a:pPr lvl="1"/>
            <a:endParaRPr lang="pl-PL" sz="1000" b="1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46" y="1187594"/>
            <a:ext cx="45053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Planowanie łańcucha dostaw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5725" y="756516"/>
            <a:ext cx="8991600" cy="5685064"/>
          </a:xfrm>
        </p:spPr>
        <p:txBody>
          <a:bodyPr>
            <a:normAutofit lnSpcReduction="10000"/>
          </a:bodyPr>
          <a:lstStyle/>
          <a:p>
            <a:pPr lvl="2"/>
            <a:r>
              <a:rPr lang="pl-PL" sz="2400" b="1" dirty="0"/>
              <a:t>Planowanie taktyczne</a:t>
            </a:r>
          </a:p>
          <a:p>
            <a:pPr lvl="3"/>
            <a:r>
              <a:rPr lang="pl-PL" sz="2200" dirty="0"/>
              <a:t>Plan tygodniowy produkcji</a:t>
            </a:r>
          </a:p>
          <a:p>
            <a:pPr lvl="3"/>
            <a:r>
              <a:rPr lang="pl-PL" sz="2200" dirty="0"/>
              <a:t>Planowanie zdolności produkcyjnych</a:t>
            </a:r>
          </a:p>
          <a:p>
            <a:pPr lvl="3"/>
            <a:r>
              <a:rPr lang="pl-PL" sz="2200" dirty="0"/>
              <a:t>Planowanie remontu linii</a:t>
            </a:r>
          </a:p>
          <a:p>
            <a:pPr lvl="3"/>
            <a:r>
              <a:rPr lang="pl-PL" sz="2200" dirty="0"/>
              <a:t>Planowanie sieci dystrybucji</a:t>
            </a:r>
          </a:p>
          <a:p>
            <a:pPr lvl="3"/>
            <a:r>
              <a:rPr lang="pl-PL" sz="2200" dirty="0"/>
              <a:t>Planowanie zakupu opakowań </a:t>
            </a:r>
            <a:r>
              <a:rPr lang="pl-PL" sz="2200" dirty="0" smtClean="0"/>
              <a:t>zwrotnych</a:t>
            </a:r>
          </a:p>
          <a:p>
            <a:pPr marL="444500" lvl="3" indent="0">
              <a:buNone/>
            </a:pPr>
            <a:endParaRPr lang="pl-PL" sz="2200" dirty="0"/>
          </a:p>
          <a:p>
            <a:pPr lvl="2"/>
            <a:r>
              <a:rPr lang="pl-PL" sz="2400" b="1" dirty="0" smtClean="0"/>
              <a:t>Planowanie </a:t>
            </a:r>
            <a:r>
              <a:rPr lang="pl-PL" sz="2400" b="1" dirty="0"/>
              <a:t>operacyjne</a:t>
            </a:r>
          </a:p>
          <a:p>
            <a:pPr lvl="3"/>
            <a:r>
              <a:rPr lang="pl-PL" sz="2200" dirty="0"/>
              <a:t>Harmonogramowanie rozlewów</a:t>
            </a:r>
          </a:p>
          <a:p>
            <a:pPr lvl="3"/>
            <a:r>
              <a:rPr lang="pl-PL" sz="2200" dirty="0"/>
              <a:t>Harmonogramowanie dostaw importowych</a:t>
            </a:r>
          </a:p>
          <a:p>
            <a:pPr lvl="3"/>
            <a:r>
              <a:rPr lang="pl-PL" sz="2200" dirty="0"/>
              <a:t>Harmonogramowanie załadunków eksportowych</a:t>
            </a:r>
          </a:p>
          <a:p>
            <a:pPr lvl="3"/>
            <a:r>
              <a:rPr lang="pl-PL" sz="2200" dirty="0"/>
              <a:t>Planowanie wolumenów </a:t>
            </a:r>
            <a:r>
              <a:rPr lang="pl-PL" sz="2200" dirty="0" err="1"/>
              <a:t>interdepo</a:t>
            </a:r>
            <a:endParaRPr lang="pl-PL" sz="2200" dirty="0"/>
          </a:p>
          <a:p>
            <a:pPr lvl="3"/>
            <a:r>
              <a:rPr lang="pl-PL" sz="2200" dirty="0"/>
              <a:t>Planowanie dostępności opakowań zwrotnych</a:t>
            </a:r>
          </a:p>
          <a:p>
            <a:pPr lvl="3"/>
            <a:r>
              <a:rPr lang="pl-PL" sz="2200" dirty="0"/>
              <a:t>Planowanie aktywności </a:t>
            </a:r>
            <a:r>
              <a:rPr lang="pl-PL" sz="2200" dirty="0" err="1"/>
              <a:t>copackingowych</a:t>
            </a:r>
            <a:r>
              <a:rPr lang="pl-PL" sz="2200" dirty="0"/>
              <a:t> </a:t>
            </a:r>
          </a:p>
          <a:p>
            <a:pPr lvl="3"/>
            <a:r>
              <a:rPr lang="pl-PL" sz="2200" dirty="0"/>
              <a:t>Planowanie aktywności promocyjnych</a:t>
            </a:r>
          </a:p>
          <a:p>
            <a:pPr lvl="1"/>
            <a:endParaRPr lang="pl-PL" sz="1000" b="1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Społeczna odpowiedzialność biznesu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5725" y="756516"/>
            <a:ext cx="8991600" cy="5685064"/>
          </a:xfrm>
        </p:spPr>
        <p:txBody>
          <a:bodyPr>
            <a:normAutofit/>
          </a:bodyPr>
          <a:lstStyle/>
          <a:p>
            <a:pPr lvl="1"/>
            <a:endParaRPr lang="pl-PL" sz="1000" b="1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DBC-5A90-4C5D-9AF6-8EA6E45FA18D}" type="datetime1">
              <a:rPr lang="pl-PL" smtClean="0"/>
              <a:t>2018-06-13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cap="small" dirty="0"/>
              <a:t>Zarządzanie i organizacja na przykładzie Kompanii Piwowarskiej SA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" y="760018"/>
            <a:ext cx="8989604" cy="51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3">
      <a:dk1>
        <a:sysClr val="windowText" lastClr="000000"/>
      </a:dk1>
      <a:lt1>
        <a:sysClr val="window" lastClr="FFFFFF"/>
      </a:lt1>
      <a:dk2>
        <a:srgbClr val="344068"/>
      </a:dk2>
      <a:lt2>
        <a:srgbClr val="C5C6C8"/>
      </a:lt2>
      <a:accent1>
        <a:srgbClr val="A4DEF4"/>
      </a:accent1>
      <a:accent2>
        <a:srgbClr val="6BD0FF"/>
      </a:accent2>
      <a:accent3>
        <a:srgbClr val="28C4CC"/>
      </a:accent3>
      <a:accent4>
        <a:srgbClr val="1CADE4"/>
      </a:accent4>
      <a:accent5>
        <a:srgbClr val="00618E"/>
      </a:accent5>
      <a:accent6>
        <a:srgbClr val="DA511F"/>
      </a:accent6>
      <a:hlink>
        <a:srgbClr val="DA511F"/>
      </a:hlink>
      <a:folHlink>
        <a:srgbClr val="DA511F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5173</TotalTime>
  <Words>639</Words>
  <Application>Microsoft Office PowerPoint</Application>
  <PresentationFormat>Pokaz na ekranie (4:3)</PresentationFormat>
  <Paragraphs>170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Retrospekcja</vt:lpstr>
      <vt:lpstr>Zarządzanie i organizacja na przykładzie  Kompanii Piwowarskiej SA </vt:lpstr>
      <vt:lpstr>Sylwetka prowadzącego</vt:lpstr>
      <vt:lpstr>Literatura</vt:lpstr>
      <vt:lpstr>Grupa Asahi</vt:lpstr>
      <vt:lpstr>Kompania Piwowarska SA</vt:lpstr>
      <vt:lpstr>Podział na pion operacyjny i komercyjny</vt:lpstr>
      <vt:lpstr>Dział Łańcucha Dostaw i Planowanie</vt:lpstr>
      <vt:lpstr>Planowanie łańcucha dostaw</vt:lpstr>
      <vt:lpstr>Społeczna odpowiedzialność biznesu</vt:lpstr>
      <vt:lpstr>Społeczna odpowiedzialność biznesu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Mariusz.Grajek@asahibeer.pl</dc:creator>
  <cp:lastModifiedBy>Mariusz Grajek</cp:lastModifiedBy>
  <cp:revision>396</cp:revision>
  <cp:lastPrinted>2015-10-05T10:46:29Z</cp:lastPrinted>
  <dcterms:created xsi:type="dcterms:W3CDTF">2015-10-04T08:38:26Z</dcterms:created>
  <dcterms:modified xsi:type="dcterms:W3CDTF">2018-06-13T12:22:15Z</dcterms:modified>
</cp:coreProperties>
</file>