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9" r:id="rId3"/>
    <p:sldId id="258" r:id="rId4"/>
    <p:sldId id="259" r:id="rId5"/>
    <p:sldId id="266" r:id="rId6"/>
    <p:sldId id="260" r:id="rId7"/>
    <p:sldId id="267" r:id="rId8"/>
    <p:sldId id="268" r:id="rId9"/>
    <p:sldId id="269" r:id="rId10"/>
    <p:sldId id="270" r:id="rId11"/>
    <p:sldId id="271" r:id="rId12"/>
    <p:sldId id="272" r:id="rId13"/>
    <p:sldId id="257" r:id="rId14"/>
    <p:sldId id="273" r:id="rId15"/>
    <p:sldId id="274" r:id="rId16"/>
    <p:sldId id="275" r:id="rId17"/>
    <p:sldId id="276" r:id="rId18"/>
    <p:sldId id="290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82" autoAdjust="0"/>
    <p:restoredTop sz="94660"/>
  </p:normalViewPr>
  <p:slideViewPr>
    <p:cSldViewPr snapToGrid="0">
      <p:cViewPr>
        <p:scale>
          <a:sx n="75" d="100"/>
          <a:sy n="75" d="100"/>
        </p:scale>
        <p:origin x="3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A92D6C-D3E8-4998-9576-A47B650230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1309915"/>
            <a:ext cx="8915399" cy="2262781"/>
          </a:xfrm>
        </p:spPr>
        <p:txBody>
          <a:bodyPr/>
          <a:lstStyle/>
          <a:p>
            <a:r>
              <a:rPr lang="pl-PL" dirty="0"/>
              <a:t>SPRZEDAŻ TO GRA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2BB943C-BDE6-43A8-B852-2807F67B37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1" y="4559665"/>
            <a:ext cx="8915399" cy="1126283"/>
          </a:xfrm>
        </p:spPr>
        <p:txBody>
          <a:bodyPr/>
          <a:lstStyle/>
          <a:p>
            <a:r>
              <a:rPr lang="pl-PL" dirty="0"/>
              <a:t>PROWADZĄCA: GABRIELA DOKTÓR</a:t>
            </a:r>
          </a:p>
        </p:txBody>
      </p:sp>
    </p:spTree>
    <p:extLst>
      <p:ext uri="{BB962C8B-B14F-4D97-AF65-F5344CB8AC3E}">
        <p14:creationId xmlns:p14="http://schemas.microsoft.com/office/powerpoint/2010/main" val="3255279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D35216-B862-4E81-B642-8010BF881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4. Przedstaw Twoją ofertę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280A26-E82B-4CCE-B4F1-4F8B6C011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Zanim cokolwiek sprzedaż – klient musi chcieć kupić.</a:t>
            </a:r>
          </a:p>
          <a:p>
            <a:r>
              <a:rPr lang="pl-PL" dirty="0"/>
              <a:t>Zechce kupić dopiero, gdy pokażesz mu jak to co masz do sprzedania rozwiąże jego problemy.</a:t>
            </a:r>
          </a:p>
          <a:p>
            <a:r>
              <a:rPr lang="pl-PL" dirty="0"/>
              <a:t>Przedstawienie zalet, możliwości, specyfikacji niewiele da. Oferta zawierająca odpowiedzi na potrzeby (szyta na miarę) wyróżnia mistrzów sprzedaży.</a:t>
            </a:r>
          </a:p>
          <a:p>
            <a:r>
              <a:rPr lang="pl-PL" dirty="0"/>
              <a:t>Nie ma znaczenia co sprzedajesz – ale jak to robisz. </a:t>
            </a:r>
          </a:p>
          <a:p>
            <a:r>
              <a:rPr lang="pl-PL" dirty="0"/>
              <a:t>Kluczem do skutecznej sprzedaży są właściwe pytania do klienta.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320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A0D480-55DC-449F-A1E6-9B4E6A9C9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5. Uzyskaj zamówienia	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8522C3-7A23-41F0-9542-8E6A53EF1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Gdy pokazujesz rozwiązanie problemu osobie decyzyjnej, kolejny krokiem jest zamówienie.</a:t>
            </a:r>
          </a:p>
          <a:p>
            <a:r>
              <a:rPr lang="pl-PL" dirty="0"/>
              <a:t>Taki jest cel i sens każdej sprzedaży i obie strony o tym wiedzą. </a:t>
            </a:r>
          </a:p>
          <a:p>
            <a:r>
              <a:rPr lang="pl-PL" dirty="0"/>
              <a:t>Jak uzyskać zamówienie? Po prostu poproś o nie. Jeśli nie poprosisz, klient dziwnie się poczuje.</a:t>
            </a:r>
          </a:p>
          <a:p>
            <a:r>
              <a:rPr lang="pl-PL" dirty="0"/>
              <a:t>Jeśli klient odmówi zapytaj, kiedy możesz przyjść i przyjąć zamówienie. Drąż temat.</a:t>
            </a:r>
          </a:p>
          <a:p>
            <a:r>
              <a:rPr lang="pl-PL" dirty="0"/>
              <a:t>Zadawaj pytania i daj się wygadać klientowi.</a:t>
            </a:r>
          </a:p>
          <a:p>
            <a:r>
              <a:rPr lang="pl-PL" dirty="0"/>
              <a:t>Nie dostaniesz zamówienia, jeśli o nie </a:t>
            </a:r>
            <a:r>
              <a:rPr lang="pl-PL" dirty="0" err="1"/>
              <a:t>nie</a:t>
            </a:r>
            <a:r>
              <a:rPr lang="pl-PL" dirty="0"/>
              <a:t> poprosisz.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1132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FD469C-B039-47E5-AA40-6935FD194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6. Upewnij się, że klient jest zadowolony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D84782-E41B-48B0-93D9-33FFE5E6B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Nigdy nie zapominaj o klientach, którzy już coś od Ciebie kupili.</a:t>
            </a:r>
          </a:p>
          <a:p>
            <a:r>
              <a:rPr lang="pl-PL" dirty="0"/>
              <a:t>Kontakt z klientem po sprzedaży wpływa na jego poczucie wyjątkowości. Widzi, że się nim interesujesz i nie czuje się wykorzystany jako konsument.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97717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742BA8-8CE0-46B7-9655-019BC791E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Dlaczego proces sprzedaży to gra?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4C6CBB-E7F0-45B5-9F4D-CA821D6E1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Sztuczki sprzedawcy</a:t>
            </a:r>
          </a:p>
          <a:p>
            <a:r>
              <a:rPr lang="pl-PL" dirty="0"/>
              <a:t>Sztuczki kupującego</a:t>
            </a:r>
          </a:p>
          <a:p>
            <a:r>
              <a:rPr lang="pl-PL" dirty="0"/>
              <a:t>Schemat sprzedaży</a:t>
            </a:r>
          </a:p>
          <a:p>
            <a:r>
              <a:rPr lang="pl-PL" dirty="0"/>
              <a:t>Próba sił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3408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4BA97A-2141-43FC-B248-C25F1E2D6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Sprzedawanie to najpopularniejsza gra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D50079-4479-45CB-8D8E-2BBBC9C9D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Golf a nie wyścig F1: spędzasz miło 4 godziny, w trakcie których 5 minut skupiasz się maksymalnie (uderzenie w piłkę). Skupiasz się na pytaniach, które, które decydują o interakcji.</a:t>
            </a:r>
          </a:p>
          <a:p>
            <a:r>
              <a:rPr lang="pl-PL" dirty="0"/>
              <a:t>Poker – pełne psychologicznych zagrywek i dopuszcza zachowania nieakceptowalne na co dzień w stosunkach między ludźmi. Partner, który obraża się na </a:t>
            </a:r>
            <a:r>
              <a:rPr lang="pl-PL" dirty="0" err="1"/>
              <a:t>bleff</a:t>
            </a:r>
            <a:r>
              <a:rPr lang="pl-PL" dirty="0"/>
              <a:t> innego gracza, ośmiesza się i zapewne wykluczono by go z dalszej gry.</a:t>
            </a:r>
          </a:p>
          <a:p>
            <a:r>
              <a:rPr lang="pl-PL" dirty="0"/>
              <a:t>Szachy – wymaga inteligencji, wiedzy, pracowitości i przygotowania.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6213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7C0F6E-0730-49F3-A606-6673E7462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Etapy gry handlowej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FBC57D-AE3E-4F0B-9261-1972C846D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Debiuty – pierwszy kontakt z klientem, próba zjednania go i zdobycia jego uwagi oraz rozpoznania prawdziwych potrzeb.</a:t>
            </a:r>
          </a:p>
          <a:p>
            <a:r>
              <a:rPr lang="pl-PL" dirty="0"/>
              <a:t>Gra środkowa – to rozbudowane negocjacje, zawierające zagrywki i manipulacje klienta oraz kontrataki sprzedawcy.</a:t>
            </a:r>
          </a:p>
          <a:p>
            <a:r>
              <a:rPr lang="pl-PL" dirty="0"/>
              <a:t>Końcówki – to sztuka targowania się, dawania satysfakcji klientowi i zawierania z nie ostatecznego kontraktu.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81108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FC9A2E-0655-431C-B9B9-D367EFF88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Dlaczego klienci grają?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5BD1B5-4B6D-41DE-BFA9-F5B7BFFCA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Klienci grają, aby odebrać Ci pewność siebie i entuzjazm handlowy – chcą osłabić Twoją pozycję w grze.</a:t>
            </a:r>
          </a:p>
          <a:p>
            <a:r>
              <a:rPr lang="pl-PL" dirty="0"/>
              <a:t>Typowe gry klientów:</a:t>
            </a:r>
          </a:p>
          <a:p>
            <a:pPr lvl="1"/>
            <a:r>
              <a:rPr lang="pl-PL" dirty="0"/>
              <a:t>Straszenie konkurencją</a:t>
            </a:r>
          </a:p>
          <a:p>
            <a:pPr lvl="1"/>
            <a:r>
              <a:rPr lang="pl-PL" dirty="0"/>
              <a:t>Branie na litość</a:t>
            </a:r>
          </a:p>
          <a:p>
            <a:pPr lvl="1"/>
            <a:r>
              <a:rPr lang="pl-PL" dirty="0"/>
              <a:t>Krytyka produktu</a:t>
            </a:r>
          </a:p>
          <a:p>
            <a:pPr lvl="1"/>
            <a:r>
              <a:rPr lang="pl-PL" dirty="0"/>
              <a:t>Mamienie długotrwałym kontraktem</a:t>
            </a:r>
          </a:p>
          <a:p>
            <a:pPr marL="457200" lvl="1" indent="0">
              <a:buNone/>
            </a:pPr>
            <a:endParaRPr lang="pl-PL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869341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E90F51-ECA1-4110-AF21-406768D37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Kto wygra?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A26C25-090B-4B93-B3DB-9A2ADDA05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Kiedy w kontakcie z klientem stajesz się uległy lub agresywny, powinno to być dla Ciebie sygnałem, że poddajesz się grze partnera.</a:t>
            </a:r>
          </a:p>
          <a:p>
            <a:r>
              <a:rPr lang="pl-PL" dirty="0"/>
              <a:t>Kiedy ulegniesz grom klientów i wierzysz w to, co mówią, to za pieniądze swojej firmy i kosztem część Twojej prowizji stajesz się najlepszym darmowym pracownikiem klienta!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559478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51AF05-04DB-44BA-946D-E3B17E50B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B3B6CB-CE5D-4A96-A145-8A69F1E5E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4C9963-3183-45A3-9AB5-13AEA38656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2964" y="1301122"/>
            <a:ext cx="4610100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268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D6EB12-B74C-4C6A-83EC-D6E6FD4E5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Filozofia sprzedaży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CFC031-48A8-4E13-8BFC-D48A077ED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Najważniejsze jest </a:t>
            </a:r>
            <a:r>
              <a:rPr lang="pl-PL" b="1" dirty="0"/>
              <a:t>zadowolenie klienta</a:t>
            </a:r>
            <a:r>
              <a:rPr lang="pl-PL" dirty="0"/>
              <a:t>.</a:t>
            </a:r>
          </a:p>
          <a:p>
            <a:r>
              <a:rPr lang="pl-PL" dirty="0"/>
              <a:t>Sprzedaż to nie tylko wymiana towarowo-finansowa, ale transakcja psychologiczna.</a:t>
            </a:r>
          </a:p>
          <a:p>
            <a:r>
              <a:rPr lang="pl-PL" b="1" dirty="0"/>
              <a:t>Pozytywna transakcja </a:t>
            </a:r>
            <a:r>
              <a:rPr lang="pl-PL" dirty="0"/>
              <a:t>– kiedy klient odczuje satysfakcję z kontaktu ze sprzedawcą.</a:t>
            </a:r>
          </a:p>
          <a:p>
            <a:r>
              <a:rPr lang="pl-PL" dirty="0"/>
              <a:t>Klient niezadowolony z obsługi zabiera dużo więcej potencjalnych klientów, niż zadowolony ich przysparza.</a:t>
            </a:r>
          </a:p>
          <a:p>
            <a:r>
              <a:rPr lang="pl-PL" dirty="0"/>
              <a:t>Nie rób drugiemu, co Tobie niemiłe. Nie próbuj oszołomić klienta i wyciągnąć od niego jak najszybciej pieniądze.</a:t>
            </a:r>
          </a:p>
          <a:p>
            <a:r>
              <a:rPr lang="pl-PL" dirty="0"/>
              <a:t>Stereotyp handlowca – naciągacza.</a:t>
            </a:r>
          </a:p>
        </p:txBody>
      </p:sp>
    </p:spTree>
    <p:extLst>
      <p:ext uri="{BB962C8B-B14F-4D97-AF65-F5344CB8AC3E}">
        <p14:creationId xmlns:p14="http://schemas.microsoft.com/office/powerpoint/2010/main" val="3001938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7217DA-D96F-411B-9BBA-619A6AC5D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14190"/>
          </a:xfrm>
        </p:spPr>
        <p:txBody>
          <a:bodyPr/>
          <a:lstStyle/>
          <a:p>
            <a:r>
              <a:rPr lang="pl-PL" dirty="0"/>
              <a:t>Co nas dzisiaj czeka?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5196B7-E0E2-48EF-BB64-87CEA36D6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Co rozumiemy pod pojęciem „sprzedaż”?</a:t>
            </a:r>
          </a:p>
          <a:p>
            <a:r>
              <a:rPr lang="pl-PL" dirty="0"/>
              <a:t>Co jest istotą sprzedaży?</a:t>
            </a:r>
          </a:p>
          <a:p>
            <a:r>
              <a:rPr lang="pl-PL" dirty="0"/>
              <a:t>Podstawowe etapy sprzedaży.</a:t>
            </a:r>
          </a:p>
          <a:p>
            <a:r>
              <a:rPr lang="pl-PL" dirty="0"/>
              <a:t>W jaki sposób dotrzeć do klienta?</a:t>
            </a:r>
          </a:p>
          <a:p>
            <a:r>
              <a:rPr lang="pl-PL" dirty="0"/>
              <a:t>Jak badać jego potrzeby?</a:t>
            </a:r>
          </a:p>
          <a:p>
            <a:r>
              <a:rPr lang="pl-PL" dirty="0"/>
              <a:t>Jakie gry najczęściej stosują klienci?</a:t>
            </a:r>
          </a:p>
          <a:p>
            <a:r>
              <a:rPr lang="pl-PL" dirty="0"/>
              <a:t>Jak sobie z nimi radzić?</a:t>
            </a:r>
          </a:p>
          <a:p>
            <a:r>
              <a:rPr lang="pl-PL" dirty="0"/>
              <a:t>Jak rozegrać końcowy etap?</a:t>
            </a:r>
          </a:p>
          <a:p>
            <a:r>
              <a:rPr lang="pl-PL" dirty="0"/>
              <a:t>Jak rodzić sobie z trudnościami zawodu sprzedawcy?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076480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4E29DD-002D-4E22-AED8-AA8C586DE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Istota prawdziwego sprzedawania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3C3439-0116-4915-88AD-2F99ACAD4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Zaciekawienie klientem i jego potrzebami</a:t>
            </a:r>
          </a:p>
          <a:p>
            <a:r>
              <a:rPr lang="pl-PL" dirty="0"/>
              <a:t>Dawanie mu satysfakcji i zadowolenia</a:t>
            </a:r>
          </a:p>
          <a:p>
            <a:r>
              <a:rPr lang="pl-PL" dirty="0"/>
              <a:t>Traktowanie go jak partnera, a nie przeciwnika</a:t>
            </a:r>
          </a:p>
          <a:p>
            <a:r>
              <a:rPr lang="pl-PL" dirty="0"/>
              <a:t>Stałe poszukiwanie nowych zagrywek handlowych</a:t>
            </a:r>
          </a:p>
          <a:p>
            <a:r>
              <a:rPr lang="pl-PL" dirty="0"/>
              <a:t>Docenienie umiejętności handlowych kupującego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19994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E01B94-79BF-4C34-84EA-6B536C422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Najważniejsze narzędzie porozumienia i zrozumienia interesów klienta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5FB038-189A-48E5-A3DA-F3AE8E741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Rozmawiaj o potrzebach i obawach klienta. Zrozum jego interesy.</a:t>
            </a:r>
          </a:p>
          <a:p>
            <a:r>
              <a:rPr lang="pl-PL" dirty="0"/>
              <a:t>Gadulstwo - przeszkoda</a:t>
            </a:r>
          </a:p>
          <a:p>
            <a:r>
              <a:rPr lang="pl-PL" dirty="0"/>
              <a:t>Trudne pytania – nie daj się zbyć byle czym</a:t>
            </a:r>
          </a:p>
          <a:p>
            <a:r>
              <a:rPr lang="pl-PL" dirty="0"/>
              <a:t>Parafraza czyli jak słuchać i nie wchodzić w polemikę z klientem. Parafrazuj interesy klienta, a nie jego stanowisko.</a:t>
            </a:r>
          </a:p>
          <a:p>
            <a:r>
              <a:rPr lang="pl-PL" dirty="0"/>
              <a:t>Nie interpretuj – nie wyciągaj wniosków.</a:t>
            </a:r>
          </a:p>
        </p:txBody>
      </p:sp>
    </p:spTree>
    <p:extLst>
      <p:ext uri="{BB962C8B-B14F-4D97-AF65-F5344CB8AC3E}">
        <p14:creationId xmlns:p14="http://schemas.microsoft.com/office/powerpoint/2010/main" val="27089001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A1103-AB41-4A1A-9875-093383482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Debiuty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5E72EA-6125-4D02-8546-814B69021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Pierwszy kontakt z klientem – efekt pierwszego wrażenia</a:t>
            </a:r>
          </a:p>
          <a:p>
            <a:r>
              <a:rPr lang="pl-PL" dirty="0"/>
              <a:t>Aby dobrze rozegrać debiuty handlowe, sprzedawca powinien:</a:t>
            </a:r>
          </a:p>
          <a:p>
            <a:pPr lvl="1"/>
            <a:r>
              <a:rPr lang="pl-PL" dirty="0"/>
              <a:t>Nawiązać ludzki kontakt i rozpoznać potrzeby klienta (pytaj o sukcesy i kłopoty klienta, doceń jego zalety jako szefa i kupca, nawiąż do ważnych dla niego spraw np. hobby, daj wyraźne sygnały, że Ci na nim zależy, odsłoń własne interesy)</a:t>
            </a:r>
          </a:p>
          <a:p>
            <a:pPr lvl="1"/>
            <a:r>
              <a:rPr lang="pl-PL" dirty="0"/>
              <a:t>Poradzić sobie z zagrywkami debiutowymi </a:t>
            </a:r>
          </a:p>
          <a:p>
            <a:pPr lvl="1"/>
            <a:r>
              <a:rPr lang="pl-PL" dirty="0"/>
              <a:t>Dostosować się do typu klienta</a:t>
            </a:r>
          </a:p>
        </p:txBody>
      </p:sp>
    </p:spTree>
    <p:extLst>
      <p:ext uri="{BB962C8B-B14F-4D97-AF65-F5344CB8AC3E}">
        <p14:creationId xmlns:p14="http://schemas.microsoft.com/office/powerpoint/2010/main" val="5568891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70C587-EDB6-441B-887D-7E05B177A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Debiutowe gry klientów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D8522E-A1BD-4BDC-A256-F0FA277C5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Klienci używają kilku gier, które wprawiają sprzedawców w popłoch. Mając to na uwadze, sprzedawca powinien mieć w zanadrzu sprawdzone kontrataki</a:t>
            </a:r>
          </a:p>
          <a:p>
            <a:r>
              <a:rPr lang="pl-PL" dirty="0"/>
              <a:t>Wstępne zagrywki:</a:t>
            </a:r>
          </a:p>
          <a:p>
            <a:pPr lvl="1"/>
            <a:r>
              <a:rPr lang="pl-PL" dirty="0"/>
              <a:t>„nie mam czasu”</a:t>
            </a:r>
          </a:p>
          <a:p>
            <a:pPr lvl="1"/>
            <a:r>
              <a:rPr lang="pl-PL" dirty="0"/>
              <a:t>„nie jestem zainteresowany”</a:t>
            </a:r>
          </a:p>
          <a:p>
            <a:pPr lvl="1"/>
            <a:r>
              <a:rPr lang="pl-PL" dirty="0"/>
              <a:t>„interesuje mnie wyłącznie …”</a:t>
            </a:r>
          </a:p>
        </p:txBody>
      </p:sp>
    </p:spTree>
    <p:extLst>
      <p:ext uri="{BB962C8B-B14F-4D97-AF65-F5344CB8AC3E}">
        <p14:creationId xmlns:p14="http://schemas.microsoft.com/office/powerpoint/2010/main" val="37709254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C8435F-F9D6-485D-BF06-019F7AFD6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Typy klientów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7C6990-3753-4EE3-9A34-E47077DF7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669" y="2090057"/>
            <a:ext cx="8915400" cy="3777622"/>
          </a:xfrm>
        </p:spPr>
        <p:txBody>
          <a:bodyPr/>
          <a:lstStyle/>
          <a:p>
            <a:r>
              <a:rPr lang="pl-PL" dirty="0"/>
              <a:t>ja – inni (komu pozostawić wybór, a komu polecać?)</a:t>
            </a:r>
          </a:p>
          <a:p>
            <a:r>
              <a:rPr lang="pl-PL" dirty="0"/>
              <a:t>cele – problemy (komu przypomnieć o jego celach, a komu dawać gwarancję?)</a:t>
            </a:r>
          </a:p>
          <a:p>
            <a:r>
              <a:rPr lang="pl-PL" dirty="0"/>
              <a:t>zgodny – negujący (jak radzić sobie z klientem, który gotów jest kupić wszystko, jak docenić klienta krytykującego?)</a:t>
            </a:r>
          </a:p>
          <a:p>
            <a:r>
              <a:rPr lang="pl-PL" dirty="0"/>
              <a:t>systematyczny – chaotyczny</a:t>
            </a:r>
          </a:p>
          <a:p>
            <a:r>
              <a:rPr lang="pl-PL" dirty="0"/>
              <a:t>osobisty - rzeczowy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26079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0166E6-3DF8-4625-B198-9CC145B1E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dopasować się do typu klienta?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C0D260-1480-4ACC-8FDD-314ECFAD4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Nie należy wszystkich klientów mierzyć swoją miarką.</a:t>
            </a:r>
          </a:p>
          <a:p>
            <a:r>
              <a:rPr lang="pl-PL" dirty="0"/>
              <a:t>Handlowy nastawienia na kontakt osobisty muszą nauczyć się szanować dystans zachowany przez rzeczowego klienta.</a:t>
            </a:r>
          </a:p>
          <a:p>
            <a:r>
              <a:rPr lang="pl-PL" dirty="0"/>
              <a:t>Sprzedawcy zadaniowi powinni przekraczać swoją sztuczność, rozmawiając z klientem po ludzku o jego sprawach.</a:t>
            </a:r>
          </a:p>
          <a:p>
            <a:r>
              <a:rPr lang="pl-PL" dirty="0"/>
              <a:t>Jeśli nie znasz jeszcze klienta, to z założenia traktuj go jak osobę z programem „INNI”.</a:t>
            </a:r>
          </a:p>
          <a:p>
            <a:r>
              <a:rPr lang="pl-PL" dirty="0"/>
              <a:t>Jeśli klient Cię słucha, a przy okazji uśmiecha się, kiwa głową i ma ochotę z Tobą rozmawiać – oznacza to, że dajesz mu satysfakcję i zawierasz pozytywną transakcję handlową, choćbyś nie wiadomo co wygadywał.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015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51BAAC-7C32-496F-A7B9-E4058F628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Gra środkowa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70F825-2D64-4502-9B31-97FD082F4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Co osłabia sprzedawcę i jak wykorzystują to klienci?</a:t>
            </a:r>
          </a:p>
          <a:p>
            <a:pPr lvl="1"/>
            <a:r>
              <a:rPr lang="pl-PL" dirty="0"/>
              <a:t>Mit pośledniości zawodu sprzedawcy</a:t>
            </a:r>
          </a:p>
          <a:p>
            <a:pPr lvl="1"/>
            <a:r>
              <a:rPr lang="pl-PL" dirty="0"/>
              <a:t>Stereotyp obowiązującej postawy</a:t>
            </a:r>
          </a:p>
          <a:p>
            <a:pPr lvl="1"/>
            <a:r>
              <a:rPr lang="pl-PL" dirty="0"/>
              <a:t>Mit ceny</a:t>
            </a:r>
          </a:p>
          <a:p>
            <a:pPr lvl="1"/>
            <a:r>
              <a:rPr lang="pl-PL" dirty="0"/>
              <a:t>Mit, że konkurencja jest zagrożeniem</a:t>
            </a:r>
          </a:p>
          <a:p>
            <a:pPr lvl="1"/>
            <a:r>
              <a:rPr lang="pl-PL" dirty="0"/>
              <a:t>Mit, że klient ma nieograniczone możliwości wyboru</a:t>
            </a:r>
          </a:p>
          <a:p>
            <a:pPr lvl="1"/>
            <a:r>
              <a:rPr lang="pl-PL" dirty="0"/>
              <a:t>Mamienie dużym i długotrwałym kontraktem</a:t>
            </a:r>
          </a:p>
          <a:p>
            <a:pPr lvl="1"/>
            <a:r>
              <a:rPr lang="pl-PL" dirty="0"/>
              <a:t>Presja czasu</a:t>
            </a:r>
          </a:p>
          <a:p>
            <a:pPr lvl="1"/>
            <a:r>
              <a:rPr lang="pl-PL" dirty="0"/>
              <a:t>Osobisty atak na handlowca lub jego firmę</a:t>
            </a:r>
          </a:p>
          <a:p>
            <a:pPr lvl="1"/>
            <a:r>
              <a:rPr lang="pl-PL" dirty="0"/>
              <a:t>Odwoływanie się do lojalności i honoru handlowego</a:t>
            </a:r>
          </a:p>
          <a:p>
            <a:pPr marL="457200" lvl="1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07357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15EA51-AE4B-4245-A77B-289BAC249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Sposoby radzenia sobie z typowymi grami klienta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3CBCF1-6FCD-4DD8-976B-0A51A19FE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Asertywne stawiania granic:</a:t>
            </a:r>
          </a:p>
          <a:p>
            <a:pPr lvl="1"/>
            <a:r>
              <a:rPr lang="pl-PL" dirty="0"/>
              <a:t>Informacja zwrotna i prośba</a:t>
            </a:r>
          </a:p>
          <a:p>
            <a:pPr lvl="1"/>
            <a:r>
              <a:rPr lang="pl-PL" dirty="0"/>
              <a:t>Wyznaczenie granicy</a:t>
            </a:r>
          </a:p>
          <a:p>
            <a:pPr lvl="1"/>
            <a:r>
              <a:rPr lang="pl-PL" dirty="0"/>
              <a:t>Zapowiedź sankcji</a:t>
            </a:r>
          </a:p>
          <a:p>
            <a:pPr lvl="1"/>
            <a:r>
              <a:rPr lang="pl-PL" dirty="0"/>
              <a:t>Wykonanie sankcji</a:t>
            </a:r>
          </a:p>
          <a:p>
            <a:r>
              <a:rPr lang="pl-PL" dirty="0"/>
              <a:t>Metoda zdartej płyty – kiedy musisz lub chcesz odmówić klientowi</a:t>
            </a:r>
          </a:p>
          <a:p>
            <a:r>
              <a:rPr lang="pl-PL" dirty="0"/>
              <a:t>Asertywne, profesjonalne reakcje na krytykę klienta – ogólną krytykę sprowadzaj do konkretów</a:t>
            </a:r>
          </a:p>
          <a:p>
            <a:r>
              <a:rPr lang="pl-PL" dirty="0"/>
              <a:t>Wykaż zrozumienie i życzliwość w przypadku uzasadnionej reklamacji</a:t>
            </a:r>
          </a:p>
          <a:p>
            <a:r>
              <a:rPr lang="pl-PL" dirty="0"/>
              <a:t>Zamiana oceny na opinię</a:t>
            </a:r>
          </a:p>
          <a:p>
            <a:endParaRPr lang="pl-PL" dirty="0"/>
          </a:p>
          <a:p>
            <a:pPr marL="457200" lvl="1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88448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43D4BD-E1C1-4C04-95BB-15B8877D1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Końcówki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782F06-09D1-4086-9244-B605247C9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Targuj się dając klientowi satysfakcję:</a:t>
            </a:r>
          </a:p>
          <a:p>
            <a:pPr lvl="1"/>
            <a:r>
              <a:rPr lang="pl-PL" dirty="0"/>
              <a:t>Nigdy nie zgadzaj się na pierwszą propozycję cenową klienta</a:t>
            </a:r>
          </a:p>
          <a:p>
            <a:pPr lvl="1"/>
            <a:r>
              <a:rPr lang="pl-PL" dirty="0"/>
              <a:t>Ustępuj z wysiłkiem, stawiając warunki</a:t>
            </a:r>
          </a:p>
          <a:p>
            <a:pPr lvl="1"/>
            <a:r>
              <a:rPr lang="pl-PL" dirty="0"/>
              <a:t>Oceniaj klienta, gdy opierasz się jego żądaniom</a:t>
            </a:r>
          </a:p>
          <a:p>
            <a:pPr lvl="1"/>
            <a:endParaRPr lang="pl-PL" dirty="0"/>
          </a:p>
          <a:p>
            <a:r>
              <a:rPr lang="pl-PL" dirty="0"/>
              <a:t>Oddzielaj ludzi od problemów – </a:t>
            </a:r>
            <a:r>
              <a:rPr lang="pl-PL" b="1" dirty="0"/>
              <a:t>bądź miękki dla ludzi, a twardy dla problemów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18250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FF55CB-6123-40BE-B024-76405B461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Sposoby na przeciwdziałanie zatruciu sprzedawcy	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1FB6B2-4807-43A9-A854-4AA7D1387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Nawet najtrudniejsze zachowania klient traktuj jak grę</a:t>
            </a:r>
          </a:p>
          <a:p>
            <a:r>
              <a:rPr lang="pl-PL" dirty="0"/>
              <a:t>Etykietuj gry, a nie ludzi</a:t>
            </a:r>
          </a:p>
          <a:p>
            <a:r>
              <a:rPr lang="pl-PL" dirty="0"/>
              <a:t>Stwórz i aktualizuj listę atutów</a:t>
            </a:r>
          </a:p>
          <a:p>
            <a:r>
              <a:rPr lang="pl-PL" dirty="0"/>
              <a:t>Nie pozwól, aby praca Cię znudziła</a:t>
            </a:r>
          </a:p>
          <a:p>
            <a:r>
              <a:rPr lang="pl-PL" dirty="0"/>
              <a:t>Nie narzekaj i unikaj kolegów „trucicieli”</a:t>
            </a:r>
          </a:p>
          <a:p>
            <a:r>
              <a:rPr lang="pl-PL" dirty="0"/>
              <a:t>Poszukaj wsparcia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2230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9F3622-193D-491E-8BFC-B99B49034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to jest sprzedaż?	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E457C3-1637-45D1-A4B1-41170D466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Czynności organizacyjne, techniczne, prawne i finansowe związane z odpłatnym dostarczeniem dóbr lub usług (W).</a:t>
            </a:r>
          </a:p>
          <a:p>
            <a:r>
              <a:rPr lang="pl-PL" sz="2400" dirty="0"/>
              <a:t>Wg Ustawy o podatkach od towarów i usług przez sprzedaż rozumie się odpłatną dostawę towarów i odpłatne świadczenie usług na terytorium kraju, eksportu towarów oraz wewnątrzwspólnotową dostawę towarów.</a:t>
            </a:r>
          </a:p>
        </p:txBody>
      </p:sp>
    </p:spTree>
    <p:extLst>
      <p:ext uri="{BB962C8B-B14F-4D97-AF65-F5344CB8AC3E}">
        <p14:creationId xmlns:p14="http://schemas.microsoft.com/office/powerpoint/2010/main" val="9671497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87ACF9-2923-4CD1-8223-1DAD95105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3985EF-50D8-4D86-A060-28CD209CC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000" dirty="0"/>
              <a:t>Serdecznie dziękuję za uwagę</a:t>
            </a:r>
          </a:p>
          <a:p>
            <a:pPr marL="0" indent="0" algn="ctr">
              <a:buNone/>
            </a:pPr>
            <a:r>
              <a:rPr lang="pl-PL" sz="4000" dirty="0">
                <a:sym typeface="Wingdings" panose="05000000000000000000" pitchFamily="2" charset="2"/>
              </a:rPr>
              <a:t>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3215058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7D812E-01AB-4A83-A6B2-8AB2429F8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Definicja Charles’a </a:t>
            </a:r>
            <a:r>
              <a:rPr lang="pl-PL" dirty="0" err="1"/>
              <a:t>Futrell’a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C42026-B9C2-4B24-B193-A2478BD87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b="1" dirty="0"/>
              <a:t>Sprzedaż</a:t>
            </a:r>
            <a:r>
              <a:rPr lang="pl-PL" sz="2400" dirty="0"/>
              <a:t> to </a:t>
            </a:r>
            <a:r>
              <a:rPr lang="pl-PL" sz="2400" b="1" dirty="0"/>
              <a:t>przekazanie informacji </a:t>
            </a:r>
            <a:r>
              <a:rPr lang="pl-PL" sz="2400" dirty="0"/>
              <a:t>w celu </a:t>
            </a:r>
            <a:r>
              <a:rPr lang="pl-PL" sz="2400" b="1" dirty="0"/>
              <a:t>nakłonienia</a:t>
            </a:r>
            <a:r>
              <a:rPr lang="pl-PL" sz="2400" dirty="0"/>
              <a:t> potencjalnego klienta do tego, aby kupił towar, usługę, pomysł lub cokolwiek innego, co </a:t>
            </a:r>
            <a:r>
              <a:rPr lang="pl-PL" sz="2400" b="1" dirty="0"/>
              <a:t>zaspokaja jego potrzeby.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dirty="0"/>
              <a:t>inaczej: </a:t>
            </a:r>
            <a:r>
              <a:rPr lang="pl-PL" sz="2400" b="1" dirty="0"/>
              <a:t>sprzedać to znaczy dać człowiekowi dokładnie to, czego potrzebuje za pieniądze, które mógłby wydać niepotrzebnie na coś innego.</a:t>
            </a:r>
          </a:p>
        </p:txBody>
      </p:sp>
    </p:spTree>
    <p:extLst>
      <p:ext uri="{BB962C8B-B14F-4D97-AF65-F5344CB8AC3E}">
        <p14:creationId xmlns:p14="http://schemas.microsoft.com/office/powerpoint/2010/main" val="4115492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CEEB84-8B64-431A-8D29-2B2DD4065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Sprzedaż to proces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A191EB-C304-4370-A1B6-0E7473FF4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Sprzedaż to czynność kompleksowa. </a:t>
            </a:r>
          </a:p>
          <a:p>
            <a:r>
              <a:rPr lang="pl-PL" dirty="0"/>
              <a:t>Jej istotnym składnikiem jest </a:t>
            </a:r>
            <a:r>
              <a:rPr lang="pl-PL" b="1" dirty="0"/>
              <a:t>komunikacja</a:t>
            </a:r>
            <a:r>
              <a:rPr lang="pl-PL" dirty="0"/>
              <a:t> między sprzedającym a  kupującym, </a:t>
            </a:r>
            <a:r>
              <a:rPr lang="pl-PL" b="1" dirty="0"/>
              <a:t>wspólna praca</a:t>
            </a:r>
            <a:r>
              <a:rPr lang="pl-PL" dirty="0"/>
              <a:t> i </a:t>
            </a:r>
            <a:r>
              <a:rPr lang="pl-PL" b="1" dirty="0"/>
              <a:t>dążenie</a:t>
            </a:r>
            <a:r>
              <a:rPr lang="pl-PL" dirty="0"/>
              <a:t> do </a:t>
            </a:r>
            <a:r>
              <a:rPr lang="pl-PL" b="1" dirty="0"/>
              <a:t>ustalenia potrzeb tego ostatniego</a:t>
            </a:r>
            <a:r>
              <a:rPr lang="pl-PL" dirty="0"/>
              <a:t>.</a:t>
            </a:r>
          </a:p>
          <a:p>
            <a:r>
              <a:rPr lang="pl-PL" dirty="0"/>
              <a:t>Proces sprzedaży powinien opierać się na </a:t>
            </a:r>
            <a:r>
              <a:rPr lang="pl-PL" b="1" dirty="0"/>
              <a:t>dialogu</a:t>
            </a:r>
            <a:r>
              <a:rPr lang="pl-PL" dirty="0"/>
              <a:t>.</a:t>
            </a:r>
          </a:p>
          <a:p>
            <a:r>
              <a:rPr lang="pl-PL" dirty="0"/>
              <a:t>Dialog jest </a:t>
            </a:r>
            <a:r>
              <a:rPr lang="pl-PL" b="1" dirty="0"/>
              <a:t>niemożliwy bez zadawania pytań</a:t>
            </a:r>
            <a:r>
              <a:rPr lang="pl-PL" dirty="0"/>
              <a:t>.</a:t>
            </a:r>
          </a:p>
          <a:p>
            <a:r>
              <a:rPr lang="pl-PL" dirty="0"/>
              <a:t>Pytania na poszczególnych etapach procesu sprzedaży mają kluczowe znaczenie.</a:t>
            </a:r>
          </a:p>
        </p:txBody>
      </p:sp>
    </p:spTree>
    <p:extLst>
      <p:ext uri="{BB962C8B-B14F-4D97-AF65-F5344CB8AC3E}">
        <p14:creationId xmlns:p14="http://schemas.microsoft.com/office/powerpoint/2010/main" val="2600872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C5EDF3-ED46-4345-BECB-4E532831D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Oczekiwania klienta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A482BB-229B-4D44-B622-38C5135D4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Dobry produkt </a:t>
            </a:r>
            <a:r>
              <a:rPr lang="pl-PL" dirty="0"/>
              <a:t>to dobry punkt wyjścia - należy rozpoznać podstawowe potrzeby klienta i zaspokoić je, aby miał poczucie, że jest kimś zupełnie wyjątkowym, a nie po postu kolejnym człowiekiem wśród anonimowego tłumu kupujących.</a:t>
            </a:r>
          </a:p>
          <a:p>
            <a:r>
              <a:rPr lang="pl-PL" b="1" dirty="0"/>
              <a:t>Uwaga</a:t>
            </a:r>
            <a:r>
              <a:rPr lang="pl-PL" dirty="0"/>
              <a:t> – klient oczekuje uwagi sprzedawcy</a:t>
            </a:r>
          </a:p>
          <a:p>
            <a:r>
              <a:rPr lang="pl-PL" b="1" dirty="0"/>
              <a:t>Uczucie</a:t>
            </a:r>
            <a:r>
              <a:rPr lang="pl-PL" dirty="0"/>
              <a:t> – kontakt z klientem powinien być choć trochę osobisty</a:t>
            </a:r>
          </a:p>
          <a:p>
            <a:r>
              <a:rPr lang="pl-PL" b="1" dirty="0"/>
              <a:t>Docenienie </a:t>
            </a:r>
            <a:r>
              <a:rPr lang="pl-PL" dirty="0"/>
              <a:t>– należy pokazać klientowi, że jest ważny dla sprzedawcy</a:t>
            </a:r>
          </a:p>
          <a:p>
            <a:r>
              <a:rPr lang="pl-PL" b="1" dirty="0"/>
              <a:t>Akceptacja</a:t>
            </a:r>
            <a:r>
              <a:rPr lang="pl-PL" dirty="0"/>
              <a:t> – bardzo ważna dla klienta; nie należy oceniać klienta, nawet jeśli podczas zakupu boi się lub nie wie, co wybrać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86443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EF906F-C1A3-47D1-BDC0-7D5689BFB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1. Rozmawiaj z właściwymi ludźmi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D24957-AED5-4B21-ABFD-088EF132A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20900"/>
            <a:ext cx="8915400" cy="3777622"/>
          </a:xfrm>
        </p:spPr>
        <p:txBody>
          <a:bodyPr/>
          <a:lstStyle/>
          <a:p>
            <a:r>
              <a:rPr lang="pl-PL" dirty="0"/>
              <a:t>Możesz być najlepiej wyszkoloną osobą, wyposażoną we wszystko co potrzebne sprzedawcy, z doskonałymi manierami, poczuciem humoru – ale jeśli będziesz rozmawiać z niewłaściwymi osobami – nigdy niczego nie sprzedaż.</a:t>
            </a:r>
          </a:p>
          <a:p>
            <a:r>
              <a:rPr lang="pl-PL" dirty="0"/>
              <a:t>Kim jest właściwa osoba? To ta, która może powiedzieć Ci „tak”. „Nie” może powiedzieć Ci każdy.</a:t>
            </a:r>
          </a:p>
          <a:p>
            <a:r>
              <a:rPr lang="pl-PL" dirty="0"/>
              <a:t>Właściciel firmy nie zawsze jest decydentem.</a:t>
            </a:r>
          </a:p>
        </p:txBody>
      </p:sp>
    </p:spTree>
    <p:extLst>
      <p:ext uri="{BB962C8B-B14F-4D97-AF65-F5344CB8AC3E}">
        <p14:creationId xmlns:p14="http://schemas.microsoft.com/office/powerpoint/2010/main" val="933711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27E065-8376-467B-BF0A-3B524CA67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2. Niech Cię polubią (pierwsze wrażenie)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7603CB-6E58-4C5A-8127-0CBE6AC8E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r>
              <a:rPr lang="pl-PL" dirty="0"/>
              <a:t>Jeśli osoby, które decyduj nie polubią Cię – nie będą chciały spędzać z Tobą czasu. Oznacza to, że będą szukać innego rozwiązania.</a:t>
            </a:r>
          </a:p>
          <a:p>
            <a:r>
              <a:rPr lang="pl-PL" dirty="0"/>
              <a:t>Jeśli Cię polubią, odwrotnie. Chętnie udzielą informacji potrzebnych do skutecznej sprzedaży i będą lojalni.</a:t>
            </a:r>
          </a:p>
          <a:p>
            <a:r>
              <a:rPr lang="pl-PL" dirty="0"/>
              <a:t>Twój poziom wiarygodności wzrośnie jeśli użyjesz błyskotliwych i jednocześnie spostrzegawczych pytań dotyczących klienta.</a:t>
            </a:r>
          </a:p>
          <a:p>
            <a:r>
              <a:rPr lang="pl-PL" dirty="0"/>
              <a:t>Zadaj kilka osobistych pytań (ale nie zbyt osobistych).</a:t>
            </a:r>
          </a:p>
          <a:p>
            <a:r>
              <a:rPr lang="pl-PL" dirty="0"/>
              <a:t>Pozwól się wygadać klientowi.</a:t>
            </a:r>
          </a:p>
          <a:p>
            <a:r>
              <a:rPr lang="pl-PL" dirty="0"/>
              <a:t>Poszukaj podobieństw – one zbliżają ludzi.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4825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DAE168-A956-404A-99D0-461D75059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3.Dowiedz się czego chce klient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6405FF-65E9-4ED9-A2D9-7F54B4690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Poznanie prawdziwych potrzeb klienta jest kluczem.</a:t>
            </a:r>
          </a:p>
          <a:p>
            <a:r>
              <a:rPr lang="pl-PL" dirty="0"/>
              <a:t>Mimo, iż dla firmy liczy się sprzedaż, dla Ciebie powinno być najważniejsze jak sprzedajesz. Ze sprzedawcy zmień się w doradcę. </a:t>
            </a:r>
          </a:p>
          <a:p>
            <a:r>
              <a:rPr lang="pl-PL" dirty="0"/>
              <a:t>Sprzedawca skupia się na zaletach, funkcjach i możliwościach produktu, jego wyższością nad konkurencją. Doradca skupia się na potrzebach, problemach i oczekiwaniach klienta i szuka dla niego rozwiązania.</a:t>
            </a:r>
          </a:p>
          <a:p>
            <a:r>
              <a:rPr lang="pl-PL" dirty="0"/>
              <a:t>Ludzie używają dwóch wymówek, jeśli czegoś nie chcą. Pierwsza brzmi dobrze, a druga jest prawdziwa.</a:t>
            </a:r>
          </a:p>
          <a:p>
            <a:r>
              <a:rPr lang="pl-PL" dirty="0"/>
              <a:t>Zadaj dodatkowe „dlaczego” a poznasz prawdziwy powód odmowy.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5831083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5485</TotalTime>
  <Words>1663</Words>
  <Application>Microsoft Office PowerPoint</Application>
  <PresentationFormat>Panoramiczny</PresentationFormat>
  <Paragraphs>170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5" baseType="lpstr">
      <vt:lpstr>Arial</vt:lpstr>
      <vt:lpstr>Century Gothic</vt:lpstr>
      <vt:lpstr>Wingdings</vt:lpstr>
      <vt:lpstr>Wingdings 3</vt:lpstr>
      <vt:lpstr>Smuga</vt:lpstr>
      <vt:lpstr>SPRZEDAŻ TO GRA</vt:lpstr>
      <vt:lpstr>Co nas dzisiaj czeka?</vt:lpstr>
      <vt:lpstr>Co to jest sprzedaż? </vt:lpstr>
      <vt:lpstr>Definicja Charles’a Futrell’a</vt:lpstr>
      <vt:lpstr>Sprzedaż to proces</vt:lpstr>
      <vt:lpstr>Oczekiwania klienta</vt:lpstr>
      <vt:lpstr>1. Rozmawiaj z właściwymi ludźmi</vt:lpstr>
      <vt:lpstr>2. Niech Cię polubią (pierwsze wrażenie)</vt:lpstr>
      <vt:lpstr>3.Dowiedz się czego chce klient</vt:lpstr>
      <vt:lpstr>4. Przedstaw Twoją ofertę</vt:lpstr>
      <vt:lpstr>5. Uzyskaj zamówienia </vt:lpstr>
      <vt:lpstr>6. Upewnij się, że klient jest zadowolony</vt:lpstr>
      <vt:lpstr>Dlaczego proces sprzedaży to gra?</vt:lpstr>
      <vt:lpstr>Sprzedawanie to najpopularniejsza gra</vt:lpstr>
      <vt:lpstr>Etapy gry handlowej</vt:lpstr>
      <vt:lpstr>Dlaczego klienci grają?</vt:lpstr>
      <vt:lpstr>Kto wygra?</vt:lpstr>
      <vt:lpstr>Prezentacja programu PowerPoint</vt:lpstr>
      <vt:lpstr>Filozofia sprzedaży </vt:lpstr>
      <vt:lpstr>Istota prawdziwego sprzedawania</vt:lpstr>
      <vt:lpstr>Najważniejsze narzędzie porozumienia i zrozumienia interesów klienta</vt:lpstr>
      <vt:lpstr>Debiuty</vt:lpstr>
      <vt:lpstr>Debiutowe gry klientów</vt:lpstr>
      <vt:lpstr>Typy klientów</vt:lpstr>
      <vt:lpstr>Jak dopasować się do typu klienta?</vt:lpstr>
      <vt:lpstr>Gra środkowa</vt:lpstr>
      <vt:lpstr>Sposoby radzenia sobie z typowymi grami klienta</vt:lpstr>
      <vt:lpstr>Końcówki </vt:lpstr>
      <vt:lpstr>Sposoby na przeciwdziałanie zatruciu sprzedawcy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SPRZEDAŻ TO GRA</dc:title>
  <dc:creator>Gabriela Doktór</dc:creator>
  <cp:lastModifiedBy>Gabriela Doktór</cp:lastModifiedBy>
  <cp:revision>49</cp:revision>
  <dcterms:created xsi:type="dcterms:W3CDTF">2018-06-04T07:20:04Z</dcterms:created>
  <dcterms:modified xsi:type="dcterms:W3CDTF">2018-06-08T02:45:51Z</dcterms:modified>
</cp:coreProperties>
</file>